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8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3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3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Python Programming, 1/e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5642EB0-79B5-4DFE-B9FB-9D16DD86F6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074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6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2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9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1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1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7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2451-2A3D-4569-B1D5-CF86CCFB618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4.3 Sorting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94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Divide and Conquer:</a:t>
            </a:r>
            <a:br>
              <a:rPr lang="en-US" altLang="en-US"/>
            </a:br>
            <a:r>
              <a:rPr lang="en-US" altLang="en-US"/>
              <a:t>Merge Sort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We’ve seen how divide and conquer works in other types of problems. How could we apply it to sorting?</a:t>
            </a:r>
          </a:p>
          <a:p>
            <a:r>
              <a:rPr lang="en-US" altLang="en-US" sz="2800" dirty="0"/>
              <a:t>Say you and your friend have a deck of shuffled cards you’d like to sort. Each of you could take half the cards and sort them. Then all you’d need is a way to recombine the two sorted stacks!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E6C3-8D6C-406C-820C-5FBDC41A2B67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06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Divide and Conquer:</a:t>
            </a:r>
            <a:br>
              <a:rPr lang="en-US" altLang="en-US"/>
            </a:br>
            <a:r>
              <a:rPr lang="en-US" altLang="en-US"/>
              <a:t>Merge Sort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This process of combining two sorted lists into a single sorted list is called </a:t>
            </a:r>
            <a:r>
              <a:rPr lang="en-US" altLang="en-US" sz="2800" i="1" dirty="0"/>
              <a:t>merging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Our </a:t>
            </a:r>
            <a:r>
              <a:rPr lang="en-US" altLang="en-US" sz="2800" i="1" dirty="0"/>
              <a:t>merge sort</a:t>
            </a:r>
            <a:r>
              <a:rPr lang="en-US" altLang="en-US" sz="2800" dirty="0"/>
              <a:t> algorithm looks like:</a:t>
            </a:r>
          </a:p>
          <a:p>
            <a:pPr lvl="1"/>
            <a:r>
              <a:rPr lang="en-US" altLang="en-US" sz="2500" dirty="0">
                <a:latin typeface="Courier New" panose="02070309020205020404" pitchFamily="49" charset="0"/>
              </a:rPr>
              <a:t>split </a:t>
            </a:r>
            <a:r>
              <a:rPr lang="en-US" altLang="en-US" sz="2500" dirty="0" err="1">
                <a:latin typeface="Courier New" panose="02070309020205020404" pitchFamily="49" charset="0"/>
              </a:rPr>
              <a:t>nums</a:t>
            </a:r>
            <a:r>
              <a:rPr lang="en-US" altLang="en-US" sz="2500" dirty="0">
                <a:latin typeface="Courier New" panose="02070309020205020404" pitchFamily="49" charset="0"/>
              </a:rPr>
              <a:t> into two halves</a:t>
            </a:r>
          </a:p>
          <a:p>
            <a:pPr lvl="1"/>
            <a:r>
              <a:rPr lang="en-US" altLang="en-US" sz="2500" dirty="0">
                <a:latin typeface="Courier New" panose="02070309020205020404" pitchFamily="49" charset="0"/>
              </a:rPr>
              <a:t>sort the first half</a:t>
            </a:r>
          </a:p>
          <a:p>
            <a:pPr lvl="1"/>
            <a:r>
              <a:rPr lang="en-US" altLang="en-US" sz="2500" dirty="0">
                <a:latin typeface="Courier New" panose="02070309020205020404" pitchFamily="49" charset="0"/>
              </a:rPr>
              <a:t>sort the second half</a:t>
            </a:r>
          </a:p>
          <a:p>
            <a:pPr lvl="1"/>
            <a:r>
              <a:rPr lang="en-US" altLang="en-US" sz="2500" dirty="0">
                <a:latin typeface="Courier New" panose="02070309020205020404" pitchFamily="49" charset="0"/>
              </a:rPr>
              <a:t>merge the two sorted halves back into </a:t>
            </a:r>
            <a:r>
              <a:rPr lang="en-US" altLang="en-US" sz="2500" dirty="0" err="1">
                <a:latin typeface="Courier New" panose="02070309020205020404" pitchFamily="49" charset="0"/>
              </a:rPr>
              <a:t>nums</a:t>
            </a:r>
            <a:endParaRPr lang="en-US" altLang="en-US" sz="25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42C-BB47-4B0D-AF59-EA0E1C0D90E3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77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0504F5A-7409-409F-97B3-48E842C23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1672" y="404812"/>
            <a:ext cx="62769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33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Divide and Conquer:</a:t>
            </a:r>
            <a:br>
              <a:rPr lang="en-US" altLang="en-US" dirty="0"/>
            </a:br>
            <a:r>
              <a:rPr lang="en-US" altLang="en-US" dirty="0"/>
              <a:t>Merge Sort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def merge(lst1, lst2, lst3):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# merge sorted lists lst1 and lst2 into lst3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# these indexes keep track of current position in each list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i1, i2, i3 = 0, 0, 0  # all start at the front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n1, n2 = </a:t>
            </a:r>
            <a:r>
              <a:rPr lang="en-US" altLang="en-US" sz="1400" dirty="0" err="1">
                <a:latin typeface="Courier New" panose="02070309020205020404" pitchFamily="49" charset="0"/>
              </a:rPr>
              <a:t>len</a:t>
            </a:r>
            <a:r>
              <a:rPr lang="en-US" altLang="en-US" sz="1400" dirty="0">
                <a:latin typeface="Courier New" panose="02070309020205020404" pitchFamily="49" charset="0"/>
              </a:rPr>
              <a:t>(lst1), </a:t>
            </a:r>
            <a:r>
              <a:rPr lang="en-US" altLang="en-US" sz="1400" dirty="0" err="1">
                <a:latin typeface="Courier New" panose="02070309020205020404" pitchFamily="49" charset="0"/>
              </a:rPr>
              <a:t>len</a:t>
            </a:r>
            <a:r>
              <a:rPr lang="en-US" altLang="en-US" sz="1400" dirty="0">
                <a:latin typeface="Courier New" panose="02070309020205020404" pitchFamily="49" charset="0"/>
              </a:rPr>
              <a:t>(lst2)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# Loop while both lst1 and lst2 have more items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while i1 &lt; n1 and i2 &lt; n2: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if lst1[i1] &lt; lst2[i2]: # top of lst1 is smaller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lst3[i3] = lst1[i1] #  copy it into current spot in lst3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i1 = i1 + 1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else:                   # top of lst2 is smaller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lst3[i3] = lst2[i2] #  copy </a:t>
            </a:r>
            <a:r>
              <a:rPr lang="en-US" altLang="en-US" sz="1400" dirty="0" err="1">
                <a:latin typeface="Courier New" panose="02070309020205020404" pitchFamily="49" charset="0"/>
              </a:rPr>
              <a:t>itinto</a:t>
            </a:r>
            <a:r>
              <a:rPr lang="en-US" altLang="en-US" sz="1400" dirty="0">
                <a:latin typeface="Courier New" panose="02070309020205020404" pitchFamily="49" charset="0"/>
              </a:rPr>
              <a:t> current spot in lst3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i2 = i2 + 1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i3 = i3 + 1             # item added to lst3, update position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B775-0D38-4E8A-9E6B-83A6DFAFC7DF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50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Divide and Conquer:</a:t>
            </a:r>
            <a:br>
              <a:rPr lang="en-US" altLang="en-US"/>
            </a:br>
            <a:r>
              <a:rPr lang="en-US" altLang="en-US"/>
              <a:t>Merge Sort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# Here either lst1 or lst2 is done. One of the following loops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# will execute to finish up the merge.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# Copy remaining items (if any) from lst1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while i1 &lt; n1: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lst3[i3] = lst1[i1]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i1 = i1 + 1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i3 = i3 + 1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# Copy remaining items (if any) from lst2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while i2 &lt; n2: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lst3[i3] = lst2[i2]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i2 = i2 + 1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i3 = i3 + 1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C59D-C76D-4899-BF4C-FE6FE0022EF9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984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Divide and Conquer:</a:t>
            </a:r>
            <a:br>
              <a:rPr lang="en-US" altLang="en-US"/>
            </a:br>
            <a:r>
              <a:rPr lang="en-US" altLang="en-US"/>
              <a:t>Merge Sort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We can slice a list in two, and we can merge these new sorted lists back into a single list. How are we going to sort the smaller lists?</a:t>
            </a:r>
          </a:p>
          <a:p>
            <a:r>
              <a:rPr lang="en-US" altLang="en-US" sz="2800" dirty="0"/>
              <a:t>We are trying to sort a list, and the algorithm requires two smaller sorted lists… this sounds like a job for recursion!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A6D5-43F2-40D6-B1A6-12D21071E24A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8623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Divide and Conquer:</a:t>
            </a:r>
            <a:br>
              <a:rPr lang="en-US" altLang="en-US"/>
            </a:br>
            <a:r>
              <a:rPr lang="en-US" altLang="en-US"/>
              <a:t>Merge Sort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We need to find at least one base case that does not require a recursive call, and we also need to ensure that recursive calls are always made on smaller versions of the original problem.</a:t>
            </a:r>
          </a:p>
          <a:p>
            <a:r>
              <a:rPr lang="en-US" altLang="en-US" sz="2800" dirty="0"/>
              <a:t>For the latter, we know this is true since each time we are working on halves of the previous list.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530E-5A40-409F-B43F-A6D8346EE32D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792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Divide and Conquer:</a:t>
            </a:r>
            <a:br>
              <a:rPr lang="en-US" altLang="en-US"/>
            </a:br>
            <a:r>
              <a:rPr lang="en-US" altLang="en-US"/>
              <a:t>Merge Sort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900"/>
              <a:t>Eventually, the lists will be halved into lists with a single element each. What do we know about a list with a single item?</a:t>
            </a:r>
          </a:p>
          <a:p>
            <a:r>
              <a:rPr lang="en-US" altLang="en-US" sz="2900"/>
              <a:t>It’s already sorted!! We have our base case!</a:t>
            </a:r>
          </a:p>
          <a:p>
            <a:r>
              <a:rPr lang="en-US" altLang="en-US" sz="2900"/>
              <a:t>When the length of the list is less than 2, we do nothing.</a:t>
            </a:r>
          </a:p>
          <a:p>
            <a:r>
              <a:rPr lang="en-US" altLang="en-US" sz="2900"/>
              <a:t>We update the mergeSort algorithm to make it properly recursive…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0AEC-0BC1-4ED9-9972-6722DCBB3187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267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Divide and Conquer:</a:t>
            </a:r>
            <a:br>
              <a:rPr lang="en-US" altLang="en-US"/>
            </a:br>
            <a:r>
              <a:rPr lang="en-US" altLang="en-US"/>
              <a:t>Merge Sort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</a:t>
            </a:r>
            <a:r>
              <a:rPr lang="en-US" altLang="en-US" sz="2000" dirty="0" err="1">
                <a:latin typeface="Courier New" panose="02070309020205020404" pitchFamily="49" charset="0"/>
              </a:rPr>
              <a:t>len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nums</a:t>
            </a:r>
            <a:r>
              <a:rPr lang="en-US" altLang="en-US" sz="2000" dirty="0">
                <a:latin typeface="Courier New" panose="02070309020205020404" pitchFamily="49" charset="0"/>
              </a:rPr>
              <a:t>) &gt; 1: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split </a:t>
            </a:r>
            <a:r>
              <a:rPr lang="en-US" altLang="en-US" sz="2000" dirty="0" err="1">
                <a:latin typeface="Courier New" panose="02070309020205020404" pitchFamily="49" charset="0"/>
              </a:rPr>
              <a:t>nums</a:t>
            </a:r>
            <a:r>
              <a:rPr lang="en-US" altLang="en-US" sz="2000" dirty="0">
                <a:latin typeface="Courier New" panose="02070309020205020404" pitchFamily="49" charset="0"/>
              </a:rPr>
              <a:t> into two halves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</a:rPr>
              <a:t>mergeSort</a:t>
            </a:r>
            <a:r>
              <a:rPr lang="en-US" altLang="en-US" sz="2000" dirty="0">
                <a:latin typeface="Courier New" panose="02070309020205020404" pitchFamily="49" charset="0"/>
              </a:rPr>
              <a:t> the first half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</a:t>
            </a:r>
            <a:r>
              <a:rPr lang="en-US" altLang="en-US" sz="2000" dirty="0" err="1">
                <a:latin typeface="Courier New" panose="02070309020205020404" pitchFamily="49" charset="0"/>
              </a:rPr>
              <a:t>mergeSort</a:t>
            </a:r>
            <a:r>
              <a:rPr lang="en-US" altLang="en-US" sz="2000" dirty="0">
                <a:latin typeface="Courier New" panose="02070309020205020404" pitchFamily="49" charset="0"/>
              </a:rPr>
              <a:t> the second half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merge the two sorted halves back into </a:t>
            </a:r>
            <a:r>
              <a:rPr lang="en-US" altLang="en-US" sz="2000" dirty="0" err="1">
                <a:latin typeface="Courier New" panose="02070309020205020404" pitchFamily="49" charset="0"/>
              </a:rPr>
              <a:t>nums</a:t>
            </a:r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BAD7-2A82-450C-9482-7402AED86B71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13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Divide and Conquer:</a:t>
            </a:r>
            <a:br>
              <a:rPr lang="en-US" altLang="en-US"/>
            </a:br>
            <a:r>
              <a:rPr lang="en-US" altLang="en-US"/>
              <a:t>Merge Sort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def </a:t>
            </a:r>
            <a:r>
              <a:rPr lang="en-US" altLang="en-US" sz="1600" dirty="0" err="1">
                <a:latin typeface="Courier New" panose="02070309020205020404" pitchFamily="49" charset="0"/>
              </a:rPr>
              <a:t>mergeSort</a:t>
            </a:r>
            <a:r>
              <a:rPr lang="en-US" altLang="en-US" sz="1600" dirty="0"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</a:rPr>
              <a:t>nums</a:t>
            </a:r>
            <a:r>
              <a:rPr lang="en-US" altLang="en-US" sz="1600" dirty="0"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# Put items of </a:t>
            </a:r>
            <a:r>
              <a:rPr lang="en-US" altLang="en-US" sz="1600" dirty="0" err="1">
                <a:latin typeface="Courier New" panose="02070309020205020404" pitchFamily="49" charset="0"/>
              </a:rPr>
              <a:t>nums</a:t>
            </a:r>
            <a:r>
              <a:rPr lang="en-US" altLang="en-US" sz="1600" dirty="0">
                <a:latin typeface="Courier New" panose="02070309020205020404" pitchFamily="49" charset="0"/>
              </a:rPr>
              <a:t> into ascending order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n = </a:t>
            </a:r>
            <a:r>
              <a:rPr lang="en-US" altLang="en-US" sz="1600" dirty="0" err="1">
                <a:latin typeface="Courier New" panose="02070309020205020404" pitchFamily="49" charset="0"/>
              </a:rPr>
              <a:t>len</a:t>
            </a:r>
            <a:r>
              <a:rPr lang="en-US" altLang="en-US" sz="1600" dirty="0"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</a:rPr>
              <a:t>nums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# Do nothing if </a:t>
            </a:r>
            <a:r>
              <a:rPr lang="en-US" altLang="en-US" sz="1600" dirty="0" err="1">
                <a:latin typeface="Courier New" panose="02070309020205020404" pitchFamily="49" charset="0"/>
              </a:rPr>
              <a:t>nums</a:t>
            </a:r>
            <a:r>
              <a:rPr lang="en-US" altLang="en-US" sz="1600" dirty="0">
                <a:latin typeface="Courier New" panose="02070309020205020404" pitchFamily="49" charset="0"/>
              </a:rPr>
              <a:t> contains 0 or 1 items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if n &gt; 1: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# split the two </a:t>
            </a:r>
            <a:r>
              <a:rPr lang="en-US" altLang="en-US" sz="1600" dirty="0" err="1">
                <a:latin typeface="Courier New" panose="02070309020205020404" pitchFamily="49" charset="0"/>
              </a:rPr>
              <a:t>sublists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m = n/2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nums1, nums2 = </a:t>
            </a:r>
            <a:r>
              <a:rPr lang="en-US" altLang="en-US" sz="1600" dirty="0" err="1">
                <a:latin typeface="Courier New" panose="02070309020205020404" pitchFamily="49" charset="0"/>
              </a:rPr>
              <a:t>nums</a:t>
            </a:r>
            <a:r>
              <a:rPr lang="en-US" altLang="en-US" sz="1600" dirty="0">
                <a:latin typeface="Courier New" panose="02070309020205020404" pitchFamily="49" charset="0"/>
              </a:rPr>
              <a:t>[:m], </a:t>
            </a:r>
            <a:r>
              <a:rPr lang="en-US" altLang="en-US" sz="1600" dirty="0" err="1">
                <a:latin typeface="Courier New" panose="02070309020205020404" pitchFamily="49" charset="0"/>
              </a:rPr>
              <a:t>nums</a:t>
            </a:r>
            <a:r>
              <a:rPr lang="en-US" altLang="en-US" sz="1600" dirty="0">
                <a:latin typeface="Courier New" panose="02070309020205020404" pitchFamily="49" charset="0"/>
              </a:rPr>
              <a:t>[m:]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# recursively sort each piece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mergeSort</a:t>
            </a:r>
            <a:r>
              <a:rPr lang="en-US" altLang="en-US" sz="1600" dirty="0">
                <a:latin typeface="Courier New" panose="02070309020205020404" pitchFamily="49" charset="0"/>
              </a:rPr>
              <a:t>(nums1)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mergeSort</a:t>
            </a:r>
            <a:r>
              <a:rPr lang="en-US" altLang="en-US" sz="1600" dirty="0">
                <a:latin typeface="Courier New" panose="02070309020205020404" pitchFamily="49" charset="0"/>
              </a:rPr>
              <a:t>(nums2)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# merge the sorted pieces back into original list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merge(nums1, nums2, </a:t>
            </a:r>
            <a:r>
              <a:rPr lang="en-US" altLang="en-US" sz="1600" dirty="0" err="1">
                <a:latin typeface="Courier New" panose="02070309020205020404" pitchFamily="49" charset="0"/>
              </a:rPr>
              <a:t>nums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D9AAB-D32D-4ACB-8EC3-4D10A5A7CC7E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507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 Algorithms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The basic sorting problem is to take a list and rearrange it so that the values are in increasing (or </a:t>
            </a:r>
            <a:r>
              <a:rPr lang="en-US" altLang="en-US" sz="2800" dirty="0" err="1"/>
              <a:t>nondecreasing</a:t>
            </a:r>
            <a:r>
              <a:rPr lang="en-US" altLang="en-US" sz="2800" dirty="0"/>
              <a:t>) order.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2DB3-EF0D-45A0-A020-F6969882B0C1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814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Divide and Conquer:</a:t>
            </a:r>
            <a:br>
              <a:rPr lang="en-US" altLang="en-US"/>
            </a:br>
            <a:r>
              <a:rPr lang="en-US" altLang="en-US"/>
              <a:t>Merge Sort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Recursion is closely related to the idea of mathematical induction, and it requires practice before it becomes comfortable.</a:t>
            </a:r>
          </a:p>
          <a:p>
            <a:r>
              <a:rPr lang="en-US" altLang="en-US" sz="2400" dirty="0"/>
              <a:t>Follow the rules and make sure the recursive chain of calls reaches a base case, and your algorithms will work!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E855-0BCF-4F37-8953-779C2A6E6E54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9694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Sorts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We now have two sorting algorithms. Which one should we use?</a:t>
            </a:r>
          </a:p>
          <a:p>
            <a:r>
              <a:rPr lang="en-US" altLang="en-US" sz="2800" dirty="0"/>
              <a:t>The difficulty of sorting a list depends on the size of the list. We need to figure out how many steps each of our sorting algorithms requires as a function of the size of the list to be sorted.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7FA8-7E49-49D1-A5FE-3FB8A2B4A4B3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0855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Sorts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Let’s start with selection sort.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In this algorithm we start by finding the smallest item, then finding the smallest of the remaining items, and so on.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Suppose we start with a list of size </a:t>
            </a:r>
            <a:r>
              <a:rPr lang="en-US" altLang="en-US" sz="2800" i="1"/>
              <a:t>n</a:t>
            </a:r>
            <a:r>
              <a:rPr lang="en-US" altLang="en-US" sz="2800"/>
              <a:t>. To find the smallest element, the algorithm inspects all </a:t>
            </a:r>
            <a:r>
              <a:rPr lang="en-US" altLang="en-US" sz="2800" i="1"/>
              <a:t>n</a:t>
            </a:r>
            <a:r>
              <a:rPr lang="en-US" altLang="en-US" sz="2800"/>
              <a:t> items. The next time through the loop, it inspects the remaining </a:t>
            </a:r>
            <a:r>
              <a:rPr lang="en-US" altLang="en-US" sz="2800" i="1"/>
              <a:t>n</a:t>
            </a:r>
            <a:r>
              <a:rPr lang="en-US" altLang="en-US" sz="2800"/>
              <a:t>-1 items. The total number of iterations is:</a:t>
            </a:r>
            <a:br>
              <a:rPr lang="en-US" altLang="en-US" sz="2800"/>
            </a:br>
            <a:r>
              <a:rPr lang="en-US" altLang="en-US" sz="2800" i="1"/>
              <a:t>n</a:t>
            </a:r>
            <a:r>
              <a:rPr lang="en-US" altLang="en-US" sz="2800"/>
              <a:t> + (</a:t>
            </a:r>
            <a:r>
              <a:rPr lang="en-US" altLang="en-US" sz="2800" i="1"/>
              <a:t>n</a:t>
            </a:r>
            <a:r>
              <a:rPr lang="en-US" altLang="en-US" sz="2800"/>
              <a:t>-1) + (</a:t>
            </a:r>
            <a:r>
              <a:rPr lang="en-US" altLang="en-US" sz="2800" i="1"/>
              <a:t>n</a:t>
            </a:r>
            <a:r>
              <a:rPr lang="en-US" altLang="en-US" sz="2800"/>
              <a:t>-2) + (</a:t>
            </a:r>
            <a:r>
              <a:rPr lang="en-US" altLang="en-US" sz="2800" i="1"/>
              <a:t>n</a:t>
            </a:r>
            <a:r>
              <a:rPr lang="en-US" altLang="en-US" sz="2800"/>
              <a:t>-3) + … + 1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3D0F-DB8A-4757-BAE2-EA7603C471EA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9367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Sorts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/>
              <a:t>The time required by selection sort to sort a list of </a:t>
            </a:r>
            <a:r>
              <a:rPr lang="en-US" altLang="en-US" sz="2800" i="1" dirty="0"/>
              <a:t>n</a:t>
            </a:r>
            <a:r>
              <a:rPr lang="en-US" altLang="en-US" sz="2800" dirty="0"/>
              <a:t> items is proportional to the sum of the first </a:t>
            </a:r>
            <a:r>
              <a:rPr lang="en-US" altLang="en-US" sz="2800" i="1" dirty="0"/>
              <a:t>n</a:t>
            </a:r>
            <a:r>
              <a:rPr lang="en-US" altLang="en-US" sz="2800" dirty="0"/>
              <a:t> whole numbers, or          .</a:t>
            </a:r>
          </a:p>
          <a:p>
            <a:r>
              <a:rPr lang="en-US" altLang="en-US" sz="2800" dirty="0"/>
              <a:t>This formula contains an </a:t>
            </a:r>
            <a:r>
              <a:rPr lang="en-US" altLang="en-US" sz="2800" i="1" dirty="0"/>
              <a:t>n</a:t>
            </a:r>
            <a:r>
              <a:rPr lang="en-US" altLang="en-US" sz="2800" i="1" baseline="30000" dirty="0"/>
              <a:t>2</a:t>
            </a:r>
            <a:r>
              <a:rPr lang="en-US" altLang="en-US" sz="2800" dirty="0"/>
              <a:t> term, meaning that the number of steps in the algorithm is proportional to the square of the size of the list.</a:t>
            </a:r>
          </a:p>
          <a:p>
            <a:r>
              <a:rPr lang="en-US" altLang="en-US" sz="2800" dirty="0"/>
              <a:t>If the size of a list doubles, it will take four times as long to sort. Tripling the size will take nine times longer to sort!</a:t>
            </a:r>
          </a:p>
          <a:p>
            <a:r>
              <a:rPr lang="en-US" altLang="en-US" sz="2800" dirty="0"/>
              <a:t>Computer scientists call this a </a:t>
            </a:r>
            <a:r>
              <a:rPr lang="en-US" altLang="en-US" sz="2800" i="1" dirty="0"/>
              <a:t>quadratic</a:t>
            </a:r>
            <a:r>
              <a:rPr lang="en-US" altLang="en-US" sz="2800" dirty="0"/>
              <a:t> or</a:t>
            </a:r>
            <a:r>
              <a:rPr lang="en-US" altLang="en-US" sz="2800" i="1" dirty="0"/>
              <a:t> n</a:t>
            </a:r>
            <a:r>
              <a:rPr lang="en-US" altLang="en-US" sz="2800" i="1" baseline="30000" dirty="0"/>
              <a:t>2</a:t>
            </a:r>
            <a:r>
              <a:rPr lang="en-US" altLang="en-US" sz="2800" dirty="0"/>
              <a:t> algorithm.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46ED8-75C3-438C-A8E4-F5210B06C077}" type="slidenum">
              <a:rPr lang="en-US" altLang="en-US"/>
              <a:pPr/>
              <a:t>23</a:t>
            </a:fld>
            <a:endParaRPr lang="en-US" altLang="en-US"/>
          </a:p>
        </p:txBody>
      </p:sp>
      <p:graphicFrame>
        <p:nvGraphicFramePr>
          <p:cNvPr id="206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992539"/>
              </p:ext>
            </p:extLst>
          </p:nvPr>
        </p:nvGraphicFramePr>
        <p:xfrm>
          <a:off x="2663102" y="2539042"/>
          <a:ext cx="816945" cy="626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545760" imgH="419040" progId="Equation.DSMT4">
                  <p:embed/>
                </p:oleObj>
              </mc:Choice>
              <mc:Fallback>
                <p:oleObj name="Equation" r:id="rId3" imgW="545760" imgH="419040" progId="Equation.DSMT4">
                  <p:embed/>
                  <p:pic>
                    <p:nvPicPr>
                      <p:cNvPr id="2068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102" y="2539042"/>
                        <a:ext cx="816945" cy="626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962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Sorts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In the case of the merge sort, a list is divided into two pieces and each piece is sorted before merging them back together. The real place where the sorting occurs is in the </a:t>
            </a:r>
            <a:r>
              <a:rPr lang="en-US" altLang="en-US" sz="2800" i="1" dirty="0"/>
              <a:t>merge</a:t>
            </a:r>
            <a:r>
              <a:rPr lang="en-US" altLang="en-US" sz="2800" dirty="0"/>
              <a:t> function.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D537-5AE0-427F-B461-7DC71AAB6322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657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Sorts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4114800"/>
            <a:ext cx="8345488" cy="2017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This diagram shows how </a:t>
            </a:r>
            <a:r>
              <a:rPr lang="en-US" altLang="en-US" sz="2400">
                <a:latin typeface="Courier New" panose="02070309020205020404" pitchFamily="49" charset="0"/>
              </a:rPr>
              <a:t>[3,1,4,1,5,9,2,6] </a:t>
            </a:r>
            <a:r>
              <a:rPr lang="en-US" altLang="en-US"/>
              <a:t>is sorted.</a:t>
            </a:r>
          </a:p>
          <a:p>
            <a:pPr>
              <a:lnSpc>
                <a:spcPct val="90000"/>
              </a:lnSpc>
            </a:pPr>
            <a:r>
              <a:rPr lang="en-US" altLang="en-US"/>
              <a:t>Starting at the bottom, we have to copy the </a:t>
            </a:r>
            <a:r>
              <a:rPr lang="en-US" altLang="en-US" i="1"/>
              <a:t>n</a:t>
            </a:r>
            <a:r>
              <a:rPr lang="en-US" altLang="en-US"/>
              <a:t> values into the second level.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F5BD-AED0-4E9B-B7E7-81480C2D7FC3}" type="slidenum">
              <a:rPr lang="en-US" altLang="en-US"/>
              <a:pPr/>
              <a:t>25</a:t>
            </a:fld>
            <a:endParaRPr lang="en-US" altLang="en-US"/>
          </a:p>
        </p:txBody>
      </p:sp>
      <p:pic>
        <p:nvPicPr>
          <p:cNvPr id="209924" name="Picture 4" descr="me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05000"/>
            <a:ext cx="398145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554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Sorts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4114800"/>
            <a:ext cx="7732712" cy="2017713"/>
          </a:xfrm>
        </p:spPr>
        <p:txBody>
          <a:bodyPr>
            <a:normAutofit lnSpcReduction="10000"/>
          </a:bodyPr>
          <a:lstStyle/>
          <a:p>
            <a:r>
              <a:rPr lang="en-US" altLang="en-US" sz="2800"/>
              <a:t>From the second to third levels the </a:t>
            </a:r>
            <a:r>
              <a:rPr lang="en-US" altLang="en-US" sz="2800" i="1"/>
              <a:t>n</a:t>
            </a:r>
            <a:r>
              <a:rPr lang="en-US" altLang="en-US" sz="2800"/>
              <a:t> values need to be copied again.</a:t>
            </a:r>
          </a:p>
          <a:p>
            <a:r>
              <a:rPr lang="en-US" altLang="en-US" sz="2800"/>
              <a:t>Each level of merging involves copying </a:t>
            </a:r>
            <a:r>
              <a:rPr lang="en-US" altLang="en-US" sz="2800" i="1"/>
              <a:t>n</a:t>
            </a:r>
            <a:r>
              <a:rPr lang="en-US" altLang="en-US" sz="2800"/>
              <a:t> values. The only remaining question is how many levels are there?</a:t>
            </a:r>
          </a:p>
        </p:txBody>
      </p:sp>
      <p:pic>
        <p:nvPicPr>
          <p:cNvPr id="211975" name="Picture 7" descr="mer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828800"/>
            <a:ext cx="3810000" cy="192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E933-2DE6-404B-A733-95C099E05A86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465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Sorts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We know from the analysis of binary search that this is just log</a:t>
            </a:r>
            <a:r>
              <a:rPr lang="en-US" altLang="en-US" sz="2800" baseline="-25000" dirty="0"/>
              <a:t>2</a:t>
            </a:r>
            <a:r>
              <a:rPr lang="en-US" altLang="en-US" sz="2800" i="1" dirty="0"/>
              <a:t>n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Therefore, the total work required to sort </a:t>
            </a:r>
            <a:r>
              <a:rPr lang="en-US" altLang="en-US" sz="2800" i="1" dirty="0"/>
              <a:t>n</a:t>
            </a:r>
            <a:r>
              <a:rPr lang="en-US" altLang="en-US" sz="2800" dirty="0"/>
              <a:t> items is </a:t>
            </a:r>
            <a:r>
              <a:rPr lang="en-US" altLang="en-US" sz="2800" i="1" dirty="0"/>
              <a:t>n </a:t>
            </a:r>
            <a:r>
              <a:rPr lang="en-US" altLang="en-US" sz="2800" dirty="0"/>
              <a:t>log</a:t>
            </a:r>
            <a:r>
              <a:rPr lang="en-US" altLang="en-US" sz="2800" baseline="-25000" dirty="0"/>
              <a:t>2</a:t>
            </a:r>
            <a:r>
              <a:rPr lang="en-US" altLang="en-US" sz="2800" i="1" dirty="0"/>
              <a:t>n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Computer scientists call this an </a:t>
            </a:r>
            <a:r>
              <a:rPr lang="en-US" altLang="en-US" sz="2800" i="1" dirty="0"/>
              <a:t>n log n</a:t>
            </a:r>
            <a:r>
              <a:rPr lang="en-US" altLang="en-US" sz="2800" dirty="0"/>
              <a:t> algorithm.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4304-1DAB-4956-B9C7-4B0514477BA2}" type="slidenum">
              <a:rPr lang="en-US" altLang="en-US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228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Sorts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So, which is going to be better, the </a:t>
            </a:r>
            <a:r>
              <a:rPr lang="en-US" altLang="en-US" sz="2800" i="1"/>
              <a:t>n</a:t>
            </a:r>
            <a:r>
              <a:rPr lang="en-US" altLang="en-US" sz="2800" i="1" baseline="30000"/>
              <a:t>2</a:t>
            </a:r>
            <a:r>
              <a:rPr lang="en-US" altLang="en-US" sz="2800"/>
              <a:t> selection sort, or the </a:t>
            </a:r>
            <a:r>
              <a:rPr lang="en-US" altLang="en-US" sz="2800" i="1"/>
              <a:t>n </a:t>
            </a:r>
            <a:r>
              <a:rPr lang="en-US" altLang="en-US" sz="2800"/>
              <a:t>log</a:t>
            </a:r>
            <a:r>
              <a:rPr lang="en-US" altLang="en-US" sz="2800" i="1"/>
              <a:t>n</a:t>
            </a:r>
            <a:r>
              <a:rPr lang="en-US" altLang="en-US" sz="2800"/>
              <a:t> merge sort?</a:t>
            </a:r>
          </a:p>
          <a:p>
            <a:r>
              <a:rPr lang="en-US" altLang="en-US" sz="2800"/>
              <a:t>If the input size is small, the selection sort might be a little faster because the code is simpler and there is less overhead.</a:t>
            </a:r>
          </a:p>
          <a:p>
            <a:r>
              <a:rPr lang="en-US" altLang="en-US" sz="2800"/>
              <a:t>What happens as </a:t>
            </a:r>
            <a:r>
              <a:rPr lang="en-US" altLang="en-US" sz="2800" i="1"/>
              <a:t>n</a:t>
            </a:r>
            <a:r>
              <a:rPr lang="en-US" altLang="en-US" sz="2800"/>
              <a:t> gets large? We saw in our discussion of binary search that the log function grows very slowly, so </a:t>
            </a:r>
            <a:r>
              <a:rPr lang="en-US" altLang="en-US" sz="2800" i="1"/>
              <a:t>n</a:t>
            </a:r>
            <a:r>
              <a:rPr lang="en-US" altLang="en-US" sz="2800"/>
              <a:t>log</a:t>
            </a:r>
            <a:r>
              <a:rPr lang="en-US" altLang="en-US" sz="2800" i="1"/>
              <a:t>n</a:t>
            </a:r>
            <a:r>
              <a:rPr lang="en-US" altLang="en-US" sz="2800"/>
              <a:t> will grow much slower than </a:t>
            </a:r>
            <a:r>
              <a:rPr lang="en-US" altLang="en-US" sz="2800" i="1"/>
              <a:t>n</a:t>
            </a:r>
            <a:r>
              <a:rPr lang="en-US" altLang="en-US" sz="2800" i="1" baseline="30000"/>
              <a:t>2</a:t>
            </a:r>
            <a:r>
              <a:rPr lang="en-US" altLang="en-US" sz="2800" i="1"/>
              <a:t>.</a:t>
            </a:r>
            <a:endParaRPr lang="en-US" altLang="en-US" sz="28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CD20-41DD-4E3C-BF41-2B8E3976EB57}" type="slidenum">
              <a:rPr lang="en-US" altLang="en-US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598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Sorts</a:t>
            </a:r>
          </a:p>
        </p:txBody>
      </p:sp>
      <p:pic>
        <p:nvPicPr>
          <p:cNvPr id="217092" name="Picture 4" descr="sortplo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828800"/>
            <a:ext cx="6400800" cy="4481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33E8-25A8-43F0-AA69-CBE75C519C15}" type="slidenum">
              <a:rPr lang="en-US" altLang="en-US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85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Naive Sorting: Selection Sort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To start out, pretend you’re the computer, and you’re given a shuffled stack of index cards, each with a number. How would you put the cards back in order?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2AB4-5930-486A-B9F8-4348BAF35C71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56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Naive Sorting: Selection Sort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000" dirty="0"/>
              <a:t>One simple method is to look through the deck to find the smallest value and place that value at the front of the stack.</a:t>
            </a:r>
          </a:p>
          <a:p>
            <a:r>
              <a:rPr lang="en-US" altLang="en-US" sz="3000" dirty="0"/>
              <a:t>Then go through, find the next smallest number in the remaining cards, place it behind the smallest card at the front.</a:t>
            </a:r>
          </a:p>
          <a:p>
            <a:r>
              <a:rPr lang="en-US" altLang="en-US" sz="3000" dirty="0"/>
              <a:t>Rinse, lather, repeat, until the stack is in sorted order!</a:t>
            </a:r>
          </a:p>
          <a:p>
            <a:r>
              <a:rPr lang="en-US" altLang="en-US" sz="3200" dirty="0"/>
              <a:t>This sorting algorithm is known as a </a:t>
            </a:r>
            <a:r>
              <a:rPr lang="en-US" altLang="en-US" sz="3200" i="1" dirty="0"/>
              <a:t>selection sort</a:t>
            </a:r>
            <a:r>
              <a:rPr lang="en-US" altLang="en-US" sz="3200" dirty="0"/>
              <a:t>.</a:t>
            </a:r>
          </a:p>
          <a:p>
            <a:endParaRPr lang="en-US" altLang="en-US" sz="30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0A52-4117-4C68-A347-4F9BE3EF3189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47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Naive Sorting: Selection Sort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The algorithm has a loop, and each time through the loop the smallest remaining element is selected and moved into its proper position.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For </a:t>
            </a:r>
            <a:r>
              <a:rPr lang="en-US" altLang="en-US" sz="2400" i="1"/>
              <a:t>n</a:t>
            </a:r>
            <a:r>
              <a:rPr lang="en-US" altLang="en-US" sz="2400"/>
              <a:t> elements, we find the smallest value and put it in the </a:t>
            </a:r>
            <a:r>
              <a:rPr lang="en-US" altLang="en-US" sz="2400" i="1"/>
              <a:t>0</a:t>
            </a:r>
            <a:r>
              <a:rPr lang="en-US" altLang="en-US" sz="2400" i="1" baseline="30000"/>
              <a:t>th</a:t>
            </a:r>
            <a:r>
              <a:rPr lang="en-US" altLang="en-US" sz="2400"/>
              <a:t> position.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Then we find the smallest remaining value from position 1 – (</a:t>
            </a:r>
            <a:r>
              <a:rPr lang="en-US" altLang="en-US" sz="2400" i="1"/>
              <a:t>n</a:t>
            </a:r>
            <a:r>
              <a:rPr lang="en-US" altLang="en-US" sz="2400"/>
              <a:t>-1) and put it into position 1.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The smallest value from position 2 – (</a:t>
            </a:r>
            <a:r>
              <a:rPr lang="en-US" altLang="en-US" sz="2400" i="1"/>
              <a:t>n</a:t>
            </a:r>
            <a:r>
              <a:rPr lang="en-US" altLang="en-US" sz="2400"/>
              <a:t>-1) goes in position 2.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Etc.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E04D-D8DE-455A-B1CB-2106842F03DF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81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Naive Sorting: Selection Sort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When we place a value into its proper position, we need to be sure we don’t accidentally lose the value originally stored in that position.</a:t>
            </a:r>
          </a:p>
          <a:p>
            <a:r>
              <a:rPr lang="en-US" altLang="en-US" sz="2800" dirty="0"/>
              <a:t>If the smallest item is in position 10, moving it into position 0 involves the assignment: </a:t>
            </a:r>
            <a:r>
              <a:rPr lang="en-US" altLang="en-US" sz="2800" dirty="0" err="1">
                <a:latin typeface="Courier New" panose="02070309020205020404" pitchFamily="49" charset="0"/>
              </a:rPr>
              <a:t>nums</a:t>
            </a:r>
            <a:r>
              <a:rPr lang="en-US" altLang="en-US" sz="2800" dirty="0">
                <a:latin typeface="Courier New" panose="02070309020205020404" pitchFamily="49" charset="0"/>
              </a:rPr>
              <a:t>[0] = </a:t>
            </a:r>
            <a:r>
              <a:rPr lang="en-US" altLang="en-US" sz="2800" dirty="0" err="1">
                <a:latin typeface="Courier New" panose="02070309020205020404" pitchFamily="49" charset="0"/>
              </a:rPr>
              <a:t>nums</a:t>
            </a:r>
            <a:r>
              <a:rPr lang="en-US" altLang="en-US" sz="2800" dirty="0">
                <a:latin typeface="Courier New" panose="02070309020205020404" pitchFamily="49" charset="0"/>
              </a:rPr>
              <a:t>[10]</a:t>
            </a:r>
          </a:p>
          <a:p>
            <a:r>
              <a:rPr lang="en-US" altLang="en-US" sz="2800" dirty="0"/>
              <a:t>This wipes out the original value in </a:t>
            </a:r>
            <a:r>
              <a:rPr lang="en-US" altLang="en-US" sz="2800" dirty="0" err="1">
                <a:latin typeface="Courier New" panose="02070309020205020404" pitchFamily="49" charset="0"/>
              </a:rPr>
              <a:t>nums</a:t>
            </a:r>
            <a:r>
              <a:rPr lang="en-US" altLang="en-US" sz="2800" dirty="0">
                <a:latin typeface="Courier New" panose="02070309020205020404" pitchFamily="49" charset="0"/>
              </a:rPr>
              <a:t>[0]</a:t>
            </a:r>
            <a:r>
              <a:rPr lang="en-US" altLang="en-US" sz="2800" dirty="0"/>
              <a:t>!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43A5-613D-4834-9B13-D92661A4D0E7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4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Naive Sorting: Selection Sort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We can use simultaneous assignment to swap the values between </a:t>
            </a:r>
            <a:r>
              <a:rPr lang="en-US" altLang="en-US" sz="2800" dirty="0" err="1">
                <a:latin typeface="Courier New" panose="02070309020205020404" pitchFamily="49" charset="0"/>
              </a:rPr>
              <a:t>nums</a:t>
            </a:r>
            <a:r>
              <a:rPr lang="en-US" altLang="en-US" sz="2800" dirty="0">
                <a:latin typeface="Courier New" panose="02070309020205020404" pitchFamily="49" charset="0"/>
              </a:rPr>
              <a:t>[0]</a:t>
            </a:r>
            <a:r>
              <a:rPr lang="en-US" altLang="en-US" sz="2800" dirty="0"/>
              <a:t> and </a:t>
            </a:r>
            <a:r>
              <a:rPr lang="en-US" altLang="en-US" sz="2800" dirty="0" err="1">
                <a:latin typeface="Courier New" panose="02070309020205020404" pitchFamily="49" charset="0"/>
              </a:rPr>
              <a:t>nums</a:t>
            </a:r>
            <a:r>
              <a:rPr lang="en-US" altLang="en-US" sz="2800" dirty="0">
                <a:latin typeface="Courier New" panose="02070309020205020404" pitchFamily="49" charset="0"/>
              </a:rPr>
              <a:t>[10]</a:t>
            </a:r>
            <a:r>
              <a:rPr lang="en-US" altLang="en-US" sz="2800" dirty="0"/>
              <a:t>:</a:t>
            </a:r>
            <a:br>
              <a:rPr lang="en-US" altLang="en-US" sz="2800" dirty="0"/>
            </a:br>
            <a:r>
              <a:rPr lang="en-US" altLang="en-US" sz="2800" dirty="0" err="1">
                <a:latin typeface="Courier New" panose="02070309020205020404" pitchFamily="49" charset="0"/>
              </a:rPr>
              <a:t>nums</a:t>
            </a:r>
            <a:r>
              <a:rPr lang="en-US" altLang="en-US" sz="2800" dirty="0">
                <a:latin typeface="Courier New" panose="02070309020205020404" pitchFamily="49" charset="0"/>
              </a:rPr>
              <a:t>[0],</a:t>
            </a:r>
            <a:r>
              <a:rPr lang="en-US" altLang="en-US" sz="2800" dirty="0" err="1">
                <a:latin typeface="Courier New" panose="02070309020205020404" pitchFamily="49" charset="0"/>
              </a:rPr>
              <a:t>nums</a:t>
            </a:r>
            <a:r>
              <a:rPr lang="en-US" altLang="en-US" sz="2800" dirty="0">
                <a:latin typeface="Courier New" panose="02070309020205020404" pitchFamily="49" charset="0"/>
              </a:rPr>
              <a:t>[10] = </a:t>
            </a:r>
            <a:r>
              <a:rPr lang="en-US" altLang="en-US" sz="2800" dirty="0" err="1">
                <a:latin typeface="Courier New" panose="02070309020205020404" pitchFamily="49" charset="0"/>
              </a:rPr>
              <a:t>nums</a:t>
            </a:r>
            <a:r>
              <a:rPr lang="en-US" altLang="en-US" sz="2800" dirty="0">
                <a:latin typeface="Courier New" panose="02070309020205020404" pitchFamily="49" charset="0"/>
              </a:rPr>
              <a:t>[10],</a:t>
            </a:r>
            <a:r>
              <a:rPr lang="en-US" altLang="en-US" sz="2800" dirty="0" err="1">
                <a:latin typeface="Courier New" panose="02070309020205020404" pitchFamily="49" charset="0"/>
              </a:rPr>
              <a:t>nums</a:t>
            </a:r>
            <a:r>
              <a:rPr lang="en-US" altLang="en-US" sz="2800" dirty="0">
                <a:latin typeface="Courier New" panose="02070309020205020404" pitchFamily="49" charset="0"/>
              </a:rPr>
              <a:t>[0]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Using these ideas, we can implement our algorithm, using variable </a:t>
            </a:r>
            <a:r>
              <a:rPr lang="en-US" altLang="en-US" sz="2800" dirty="0">
                <a:latin typeface="Courier New" panose="02070309020205020404" pitchFamily="49" charset="0"/>
              </a:rPr>
              <a:t>bottom</a:t>
            </a:r>
            <a:r>
              <a:rPr lang="en-US" altLang="en-US" sz="2800" dirty="0"/>
              <a:t> for the currently filled position, and </a:t>
            </a:r>
            <a:r>
              <a:rPr lang="en-US" altLang="en-US" sz="2800" dirty="0" err="1">
                <a:latin typeface="Courier New" panose="02070309020205020404" pitchFamily="49" charset="0"/>
              </a:rPr>
              <a:t>mp</a:t>
            </a:r>
            <a:r>
              <a:rPr lang="en-US" altLang="en-US" sz="2800" dirty="0"/>
              <a:t> is the location of the smallest remaining value.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1DF19-4EFA-414C-B1B7-CB6BB5655D7F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662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Naive Sorting: Selection Sort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/>
              <a:t>   </a:t>
            </a:r>
            <a:r>
              <a:rPr lang="en-US" altLang="en-US" sz="1400" dirty="0">
                <a:latin typeface="Courier New" panose="02070309020205020404" pitchFamily="49" charset="0"/>
              </a:rPr>
              <a:t>def </a:t>
            </a:r>
            <a:r>
              <a:rPr lang="en-US" altLang="en-US" sz="1400" dirty="0" err="1">
                <a:latin typeface="Courier New" panose="02070309020205020404" pitchFamily="49" charset="0"/>
              </a:rPr>
              <a:t>selSort</a:t>
            </a:r>
            <a:r>
              <a:rPr lang="en-US" altLang="en-US" sz="1400" dirty="0">
                <a:latin typeface="Courier New" panose="02070309020205020404" pitchFamily="49" charset="0"/>
              </a:rPr>
              <a:t>(</a:t>
            </a:r>
            <a:r>
              <a:rPr lang="en-US" altLang="en-US" sz="1400" dirty="0" err="1">
                <a:latin typeface="Courier New" panose="02070309020205020404" pitchFamily="49" charset="0"/>
              </a:rPr>
              <a:t>nums</a:t>
            </a:r>
            <a:r>
              <a:rPr lang="en-US" altLang="en-US" sz="1400" dirty="0">
                <a:latin typeface="Courier New" panose="02070309020205020404" pitchFamily="49" charset="0"/>
              </a:rPr>
              <a:t>):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    # sort </a:t>
            </a:r>
            <a:r>
              <a:rPr lang="en-US" altLang="en-US" sz="1400" dirty="0" err="1">
                <a:latin typeface="Courier New" panose="02070309020205020404" pitchFamily="49" charset="0"/>
              </a:rPr>
              <a:t>nums</a:t>
            </a:r>
            <a:r>
              <a:rPr lang="en-US" altLang="en-US" sz="1400" dirty="0">
                <a:latin typeface="Courier New" panose="02070309020205020404" pitchFamily="49" charset="0"/>
              </a:rPr>
              <a:t> into ascending order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    n = </a:t>
            </a:r>
            <a:r>
              <a:rPr lang="en-US" altLang="en-US" sz="1400" dirty="0" err="1">
                <a:latin typeface="Courier New" panose="02070309020205020404" pitchFamily="49" charset="0"/>
              </a:rPr>
              <a:t>len</a:t>
            </a:r>
            <a:r>
              <a:rPr lang="en-US" altLang="en-US" sz="1400" dirty="0">
                <a:latin typeface="Courier New" panose="02070309020205020404" pitchFamily="49" charset="0"/>
              </a:rPr>
              <a:t>(</a:t>
            </a:r>
            <a:r>
              <a:rPr lang="en-US" altLang="en-US" sz="1400" dirty="0" err="1">
                <a:latin typeface="Courier New" panose="02070309020205020404" pitchFamily="49" charset="0"/>
              </a:rPr>
              <a:t>nums</a:t>
            </a:r>
            <a:r>
              <a:rPr lang="en-US" altLang="en-US" sz="1400" dirty="0">
                <a:latin typeface="Courier New" panose="02070309020205020404" pitchFamily="49" charset="0"/>
              </a:rPr>
              <a:t>)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    # For each position in the list (except the very last)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    for bottom in range(n-1):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        # find the smallest item in </a:t>
            </a:r>
            <a:r>
              <a:rPr lang="en-US" altLang="en-US" sz="1400" dirty="0" err="1">
                <a:latin typeface="Courier New" panose="02070309020205020404" pitchFamily="49" charset="0"/>
              </a:rPr>
              <a:t>nums</a:t>
            </a:r>
            <a:r>
              <a:rPr lang="en-US" altLang="en-US" sz="1400" dirty="0">
                <a:latin typeface="Courier New" panose="02070309020205020404" pitchFamily="49" charset="0"/>
              </a:rPr>
              <a:t>[bottom]..</a:t>
            </a:r>
            <a:r>
              <a:rPr lang="en-US" altLang="en-US" sz="1400" dirty="0" err="1">
                <a:latin typeface="Courier New" panose="02070309020205020404" pitchFamily="49" charset="0"/>
              </a:rPr>
              <a:t>nums</a:t>
            </a:r>
            <a:r>
              <a:rPr lang="en-US" altLang="en-US" sz="1400" dirty="0">
                <a:latin typeface="Courier New" panose="02070309020205020404" pitchFamily="49" charset="0"/>
              </a:rPr>
              <a:t>[n-1]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  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mp</a:t>
            </a:r>
            <a:r>
              <a:rPr lang="en-US" altLang="en-US" sz="1400" dirty="0">
                <a:latin typeface="Courier New" panose="02070309020205020404" pitchFamily="49" charset="0"/>
              </a:rPr>
              <a:t> = bottom                 # bottom is smallest initially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        for </a:t>
            </a:r>
            <a:r>
              <a:rPr lang="en-US" altLang="en-US" sz="1400" dirty="0" err="1">
                <a:latin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</a:rPr>
              <a:t> in range(bottom+1, n):    # look at each position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            if </a:t>
            </a:r>
            <a:r>
              <a:rPr lang="en-US" altLang="en-US" sz="1400" dirty="0" err="1">
                <a:latin typeface="Courier New" panose="02070309020205020404" pitchFamily="49" charset="0"/>
              </a:rPr>
              <a:t>nums</a:t>
            </a:r>
            <a:r>
              <a:rPr lang="en-US" altLang="en-US" sz="1400" dirty="0">
                <a:latin typeface="Courier New" panose="02070309020205020404" pitchFamily="49" charset="0"/>
              </a:rPr>
              <a:t>[</a:t>
            </a:r>
            <a:r>
              <a:rPr lang="en-US" altLang="en-US" sz="1400" dirty="0" err="1">
                <a:latin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</a:rPr>
              <a:t>] &lt; </a:t>
            </a:r>
            <a:r>
              <a:rPr lang="en-US" altLang="en-US" sz="1400" dirty="0" err="1">
                <a:latin typeface="Courier New" panose="02070309020205020404" pitchFamily="49" charset="0"/>
              </a:rPr>
              <a:t>nums</a:t>
            </a:r>
            <a:r>
              <a:rPr lang="en-US" altLang="en-US" sz="1400" dirty="0">
                <a:latin typeface="Courier New" panose="02070309020205020404" pitchFamily="49" charset="0"/>
              </a:rPr>
              <a:t>[</a:t>
            </a:r>
            <a:r>
              <a:rPr lang="en-US" altLang="en-US" sz="1400" dirty="0" err="1">
                <a:latin typeface="Courier New" panose="02070309020205020404" pitchFamily="49" charset="0"/>
              </a:rPr>
              <a:t>mp</a:t>
            </a:r>
            <a:r>
              <a:rPr lang="en-US" altLang="en-US" sz="1400" dirty="0">
                <a:latin typeface="Courier New" panose="02070309020205020404" pitchFamily="49" charset="0"/>
              </a:rPr>
              <a:t>]:      # this one is smaller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          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mp</a:t>
            </a:r>
            <a:r>
              <a:rPr lang="en-US" altLang="en-US" sz="1400" dirty="0">
                <a:latin typeface="Courier New" panose="02070309020205020404" pitchFamily="49" charset="0"/>
              </a:rPr>
              <a:t> = </a:t>
            </a:r>
            <a:r>
              <a:rPr lang="en-US" altLang="en-US" sz="1400" dirty="0" err="1">
                <a:latin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</a:rPr>
              <a:t>                  # remember its index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        # swap smallest item to the bottom</a:t>
            </a:r>
            <a:br>
              <a:rPr lang="en-US" altLang="en-US" sz="1400" dirty="0">
                <a:latin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</a:rPr>
              <a:t>  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nums</a:t>
            </a:r>
            <a:r>
              <a:rPr lang="en-US" altLang="en-US" sz="1400" dirty="0">
                <a:latin typeface="Courier New" panose="02070309020205020404" pitchFamily="49" charset="0"/>
              </a:rPr>
              <a:t>[bottom], </a:t>
            </a:r>
            <a:r>
              <a:rPr lang="en-US" altLang="en-US" sz="1400" dirty="0" err="1">
                <a:latin typeface="Courier New" panose="02070309020205020404" pitchFamily="49" charset="0"/>
              </a:rPr>
              <a:t>nums</a:t>
            </a:r>
            <a:r>
              <a:rPr lang="en-US" altLang="en-US" sz="1400" dirty="0">
                <a:latin typeface="Courier New" panose="02070309020205020404" pitchFamily="49" charset="0"/>
              </a:rPr>
              <a:t>[</a:t>
            </a:r>
            <a:r>
              <a:rPr lang="en-US" altLang="en-US" sz="1400" dirty="0" err="1">
                <a:latin typeface="Courier New" panose="02070309020205020404" pitchFamily="49" charset="0"/>
              </a:rPr>
              <a:t>mp</a:t>
            </a:r>
            <a:r>
              <a:rPr lang="en-US" altLang="en-US" sz="1400" dirty="0">
                <a:latin typeface="Courier New" panose="02070309020205020404" pitchFamily="49" charset="0"/>
              </a:rPr>
              <a:t>] = </a:t>
            </a:r>
            <a:r>
              <a:rPr lang="en-US" altLang="en-US" sz="1400" dirty="0" err="1">
                <a:latin typeface="Courier New" panose="02070309020205020404" pitchFamily="49" charset="0"/>
              </a:rPr>
              <a:t>nums</a:t>
            </a:r>
            <a:r>
              <a:rPr lang="en-US" altLang="en-US" sz="1400" dirty="0">
                <a:latin typeface="Courier New" panose="02070309020205020404" pitchFamily="49" charset="0"/>
              </a:rPr>
              <a:t>[</a:t>
            </a:r>
            <a:r>
              <a:rPr lang="en-US" altLang="en-US" sz="1400" dirty="0" err="1">
                <a:latin typeface="Courier New" panose="02070309020205020404" pitchFamily="49" charset="0"/>
              </a:rPr>
              <a:t>mp</a:t>
            </a:r>
            <a:r>
              <a:rPr lang="en-US" altLang="en-US" sz="1400" dirty="0">
                <a:latin typeface="Courier New" panose="02070309020205020404" pitchFamily="49" charset="0"/>
              </a:rPr>
              <a:t>], </a:t>
            </a:r>
            <a:r>
              <a:rPr lang="en-US" altLang="en-US" sz="1400" dirty="0" err="1">
                <a:latin typeface="Courier New" panose="02070309020205020404" pitchFamily="49" charset="0"/>
              </a:rPr>
              <a:t>nums</a:t>
            </a:r>
            <a:r>
              <a:rPr lang="en-US" altLang="en-US" sz="1400" dirty="0">
                <a:latin typeface="Courier New" panose="02070309020205020404" pitchFamily="49" charset="0"/>
              </a:rPr>
              <a:t>[bottom]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7A2D-A489-49F2-AEF1-104DCB6682ED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4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Naive Sorting: Selection Sort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Rather than remembering the minimum value scanned so far, we store its </a:t>
            </a:r>
            <a:r>
              <a:rPr lang="en-US" altLang="en-US" sz="2800" i="1" dirty="0"/>
              <a:t>position</a:t>
            </a:r>
            <a:r>
              <a:rPr lang="en-US" altLang="en-US" sz="2800" dirty="0"/>
              <a:t> in the list in the variable </a:t>
            </a:r>
            <a:r>
              <a:rPr lang="en-US" altLang="en-US" sz="2800" dirty="0" err="1">
                <a:latin typeface="Courier New" panose="02070309020205020404" pitchFamily="49" charset="0"/>
              </a:rPr>
              <a:t>mp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New values are tested by comparing the item in position </a:t>
            </a:r>
            <a:r>
              <a:rPr lang="en-US" altLang="en-US" sz="2800" dirty="0" err="1">
                <a:latin typeface="Courier New" panose="02070309020205020404" pitchFamily="49" charset="0"/>
              </a:rPr>
              <a:t>i</a:t>
            </a:r>
            <a:r>
              <a:rPr lang="en-US" altLang="en-US" sz="2800" dirty="0"/>
              <a:t> with the item in position </a:t>
            </a:r>
            <a:r>
              <a:rPr lang="en-US" altLang="en-US" sz="2800" dirty="0" err="1">
                <a:latin typeface="Courier New" panose="02070309020205020404" pitchFamily="49" charset="0"/>
              </a:rPr>
              <a:t>mp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>
                <a:latin typeface="Courier New" panose="02070309020205020404" pitchFamily="49" charset="0"/>
              </a:rPr>
              <a:t>bottom</a:t>
            </a:r>
            <a:r>
              <a:rPr lang="en-US" altLang="en-US" sz="2800" dirty="0"/>
              <a:t> stops at the second to last item in the list. Why? Once all items up to the last are in order, the last item must be the largest!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123E-29FA-4024-B555-94076088D508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136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1659</Words>
  <Application>Microsoft Office PowerPoint</Application>
  <PresentationFormat>On-screen Show (4:3)</PresentationFormat>
  <Paragraphs>163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</vt:lpstr>
      <vt:lpstr>Office Theme</vt:lpstr>
      <vt:lpstr>Equation</vt:lpstr>
      <vt:lpstr>Python Programming</vt:lpstr>
      <vt:lpstr>Sorting Algorithms</vt:lpstr>
      <vt:lpstr>Naive Sorting: Selection Sort</vt:lpstr>
      <vt:lpstr>Naive Sorting: Selection Sort</vt:lpstr>
      <vt:lpstr>Naive Sorting: Selection Sort</vt:lpstr>
      <vt:lpstr>Naive Sorting: Selection Sort</vt:lpstr>
      <vt:lpstr>Naive Sorting: Selection Sort</vt:lpstr>
      <vt:lpstr>Naive Sorting: Selection Sort</vt:lpstr>
      <vt:lpstr>Naive Sorting: Selection Sort</vt:lpstr>
      <vt:lpstr>Divide and Conquer: Merge Sort</vt:lpstr>
      <vt:lpstr>Divide and Conquer: Merge Sort</vt:lpstr>
      <vt:lpstr>PowerPoint Presentation</vt:lpstr>
      <vt:lpstr>Divide and Conquer: Merge Sort</vt:lpstr>
      <vt:lpstr>Divide and Conquer: Merge Sort</vt:lpstr>
      <vt:lpstr>Divide and Conquer: Merge Sort</vt:lpstr>
      <vt:lpstr>Divide and Conquer: Merge Sort</vt:lpstr>
      <vt:lpstr>Divide and Conquer: Merge Sort</vt:lpstr>
      <vt:lpstr>Divide and Conquer: Merge Sort</vt:lpstr>
      <vt:lpstr>Divide and Conquer: Merge Sort</vt:lpstr>
      <vt:lpstr>Divide and Conquer: Merge Sort</vt:lpstr>
      <vt:lpstr>Comparing Sorts</vt:lpstr>
      <vt:lpstr>Comparing Sorts</vt:lpstr>
      <vt:lpstr>Comparing Sorts</vt:lpstr>
      <vt:lpstr>Comparing Sorts</vt:lpstr>
      <vt:lpstr>Comparing Sorts</vt:lpstr>
      <vt:lpstr>Comparing Sorts</vt:lpstr>
      <vt:lpstr>Comparing Sorts</vt:lpstr>
      <vt:lpstr>Comparing Sorts</vt:lpstr>
      <vt:lpstr>Comparing Sorts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Gemmell, Jonathan</dc:creator>
  <cp:lastModifiedBy>jgemmell</cp:lastModifiedBy>
  <cp:revision>6</cp:revision>
  <dcterms:created xsi:type="dcterms:W3CDTF">2019-09-12T17:55:09Z</dcterms:created>
  <dcterms:modified xsi:type="dcterms:W3CDTF">2020-04-22T06:36:13Z</dcterms:modified>
</cp:coreProperties>
</file>