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3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Python Programming, 1/e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642EB0-79B5-4DFE-B9FB-9D16DD86F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0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4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4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2451-2A3D-4569-B1D5-CF86CCFB618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5894-3B28-4399-9E5C-782C0316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4.4 Hard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To get things started, we need to supply parameters for the four parameters:</a:t>
            </a:r>
            <a:br>
              <a:rPr lang="en-US" altLang="en-US" sz="2800" dirty="0"/>
            </a:br>
            <a:r>
              <a:rPr lang="pt-BR" altLang="en-US" sz="1800" dirty="0">
                <a:latin typeface="Courier New" panose="02070309020205020404" pitchFamily="49" charset="0"/>
              </a:rPr>
              <a:t>def hanoi(n):</a:t>
            </a:r>
            <a:br>
              <a:rPr lang="pt-BR" altLang="en-US" sz="1800" dirty="0">
                <a:latin typeface="Courier New" panose="02070309020205020404" pitchFamily="49" charset="0"/>
              </a:rPr>
            </a:br>
            <a:r>
              <a:rPr lang="pt-BR" altLang="en-US" sz="1800" dirty="0">
                <a:latin typeface="Courier New" panose="02070309020205020404" pitchFamily="49" charset="0"/>
              </a:rPr>
              <a:t>    moveTower(n, "A", "C", "B")</a:t>
            </a:r>
            <a:br>
              <a:rPr lang="pt-BR" altLang="en-US" sz="1800" dirty="0">
                <a:latin typeface="Courier New" panose="02070309020205020404" pitchFamily="49" charset="0"/>
              </a:rPr>
            </a:br>
            <a:endParaRPr lang="pt-BR" altLang="en-US" sz="1800" dirty="0">
              <a:latin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</a:rPr>
              <a:t>hanoi</a:t>
            </a:r>
            <a:r>
              <a:rPr lang="en-US" altLang="en-US" sz="1800" dirty="0">
                <a:latin typeface="Courier New" panose="02070309020205020404" pitchFamily="49" charset="0"/>
              </a:rPr>
              <a:t>(3)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Move disk from A to C.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Move disk from A to B.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Move disk from C to B.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Move disk from A to C.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Move disk from B to A.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Move disk from B to C.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Move disk from A to C.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581A-8940-40FA-AA0B-BC619BA448B4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34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r>
              <a:rPr lang="en-US" altLang="en-US" sz="2800" dirty="0"/>
              <a:t>Why is this a “hard problem”?</a:t>
            </a:r>
          </a:p>
          <a:p>
            <a:r>
              <a:rPr lang="en-US" altLang="en-US" sz="2800" dirty="0"/>
              <a:t>How many steps in our program are required to move a tower of size n?</a:t>
            </a:r>
          </a:p>
          <a:p>
            <a:endParaRPr lang="en-US" altLang="en-US" sz="2800" dirty="0"/>
          </a:p>
        </p:txBody>
      </p:sp>
      <p:graphicFrame>
        <p:nvGraphicFramePr>
          <p:cNvPr id="231455" name="Group 3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6042458"/>
              </p:ext>
            </p:extLst>
          </p:nvPr>
        </p:nvGraphicFramePr>
        <p:xfrm>
          <a:off x="5145088" y="2017713"/>
          <a:ext cx="3810000" cy="437388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7035997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84184114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Number of Disks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Steps in 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19095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86899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319630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433144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62798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399428"/>
                  </a:ext>
                </a:extLst>
              </a:tr>
            </a:tbl>
          </a:graphicData>
        </a:graphic>
      </p:graphicFrame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2613-142B-49F1-BD7D-5AD6AA68B614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69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To solve a puzzle of size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will require 2</a:t>
            </a:r>
            <a:r>
              <a:rPr lang="en-US" altLang="en-US" sz="2800" i="1" baseline="30000" dirty="0"/>
              <a:t>n</a:t>
            </a:r>
            <a:r>
              <a:rPr lang="en-US" altLang="en-US" sz="2800" dirty="0"/>
              <a:t>-1 steps.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Computer scientists refer to this as an </a:t>
            </a:r>
            <a:r>
              <a:rPr lang="en-US" altLang="en-US" sz="2800" i="1" dirty="0"/>
              <a:t>exponential time</a:t>
            </a:r>
            <a:r>
              <a:rPr lang="en-US" altLang="en-US" sz="2800" dirty="0"/>
              <a:t> algorithm.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Exponential algorithms grow very fast.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64 disks, moving one a second, round the clock, would require 580 </a:t>
            </a:r>
            <a:r>
              <a:rPr lang="en-US" altLang="en-US" sz="2800" i="1" dirty="0"/>
              <a:t>billion years</a:t>
            </a:r>
            <a:r>
              <a:rPr lang="en-US" altLang="en-US" sz="2800" dirty="0"/>
              <a:t> to complete. The current age of the universe is estimated to be about 15 billion years.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7129-8710-46D9-B3EC-0C4D56A67EB7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29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/>
              <a:t>Even though the algorithm for Towers of Hanoi is easy to express, it belongs to a class of problems known as </a:t>
            </a:r>
            <a:r>
              <a:rPr lang="en-US" altLang="en-US" sz="3000" i="1"/>
              <a:t>intractable</a:t>
            </a:r>
            <a:r>
              <a:rPr lang="en-US" altLang="en-US" sz="3000"/>
              <a:t> problems – those that require too many computing resources (either time or memory) to be solved except for the simplest of cases.</a:t>
            </a:r>
          </a:p>
          <a:p>
            <a:r>
              <a:rPr lang="en-US" altLang="en-US" sz="3000"/>
              <a:t>There are problems that are even </a:t>
            </a:r>
            <a:r>
              <a:rPr lang="en-US" altLang="en-US" sz="3000" i="1"/>
              <a:t>harder</a:t>
            </a:r>
            <a:r>
              <a:rPr lang="en-US" altLang="en-US" sz="3000"/>
              <a:t> than the class of intractable problems.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631A-E701-45C0-B8B4-B25C21BC6EF2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18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2D3E-4445-4E01-8BBF-1F07B98D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a number into primes.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FC5B-AA4D-4DB4-B003-A21DD826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It is the security provided by the lack of any efficient algorithm to solve this problem that allows RSA and public key encryption to be so widely accepted and successful.</a:t>
            </a:r>
          </a:p>
        </p:txBody>
      </p:sp>
    </p:spTree>
    <p:extLst>
      <p:ext uri="{BB962C8B-B14F-4D97-AF65-F5344CB8AC3E}">
        <p14:creationId xmlns:p14="http://schemas.microsoft.com/office/powerpoint/2010/main" val="352653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2D3E-4445-4E01-8BBF-1F07B98D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FC5B-AA4D-4DB4-B003-A21DD826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satisfiability problem to test whether a given Boolean formula is satisfiable.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F4A3A24-12D8-4F52-8619-191837259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54994"/>
            <a:ext cx="7812350" cy="18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6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2D3E-4445-4E01-8BBF-1F07B98D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FC5B-AA4D-4DB4-B003-A21DD826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How many colors do you need to color a graph?</a:t>
            </a:r>
          </a:p>
        </p:txBody>
      </p:sp>
      <p:pic>
        <p:nvPicPr>
          <p:cNvPr id="5" name="Picture 4" descr="A picture containing man, clock&#10;&#10;Description automatically generated">
            <a:extLst>
              <a:ext uri="{FF2B5EF4-FFF2-40B4-BE49-F238E27FC236}">
                <a16:creationId xmlns:a16="http://schemas.microsoft.com/office/drawing/2014/main" id="{2C0EB582-D59D-4E97-A24C-63E0EACD0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5" y="3082771"/>
            <a:ext cx="6227685" cy="29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9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 Problems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Using divide-and-conquer we could design efficient algorithms for searching and sorting problems.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Divide and conquer and recursion are very powerful techniques for algorithm design.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Not all problems have efficient solutions!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C242B-D18B-4829-8361-21A5B6B21EAC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35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One elegant application of recursion is to the Towers of Hanoi or Towers of Brahma puzzle attributed to Édouard Lucas.</a:t>
            </a:r>
          </a:p>
          <a:p>
            <a:r>
              <a:rPr lang="en-US" altLang="en-US" sz="2800" dirty="0"/>
              <a:t>There are three posts and sixty-four concentric disks shaped like a pyramid.</a:t>
            </a:r>
          </a:p>
          <a:p>
            <a:r>
              <a:rPr lang="en-US" altLang="en-US" sz="2800" dirty="0"/>
              <a:t>The goal is to move the disks from one post to another, following these three rules: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7D30-735A-44AF-AB92-EDBC26D5B99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07499"/>
            <a:ext cx="7504112" cy="2249487"/>
          </a:xfrm>
        </p:spPr>
        <p:txBody>
          <a:bodyPr>
            <a:normAutofit/>
          </a:bodyPr>
          <a:lstStyle/>
          <a:p>
            <a:pPr lvl="1"/>
            <a:r>
              <a:rPr lang="en-US" altLang="en-US" sz="2800" dirty="0"/>
              <a:t>Only one disk may be moved at a time.</a:t>
            </a:r>
          </a:p>
          <a:p>
            <a:pPr lvl="1"/>
            <a:r>
              <a:rPr lang="en-US" altLang="en-US" sz="2800" dirty="0"/>
              <a:t>A disk may not be “set aside”. It may only be stacked on one of the three posts.</a:t>
            </a:r>
          </a:p>
          <a:p>
            <a:pPr lvl="1"/>
            <a:r>
              <a:rPr lang="en-US" altLang="en-US" sz="2800" dirty="0"/>
              <a:t>A larger disk may never be placed on top of a smaller one.</a:t>
            </a:r>
          </a:p>
        </p:txBody>
      </p:sp>
      <p:pic>
        <p:nvPicPr>
          <p:cNvPr id="221188" name="Picture 4" descr="hanoi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3502359"/>
            <a:ext cx="5181600" cy="279590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6AC8A-8290-41EC-960C-C9814813B57E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60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5926" y="4114800"/>
            <a:ext cx="8329474" cy="201771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If we label the posts as A, B, and C, we could express an algorithm to move a pile of disks from A to C, using B as temporary storage, as:</a:t>
            </a:r>
            <a:br>
              <a:rPr lang="en-US" altLang="en-US" sz="2800" dirty="0"/>
            </a:br>
            <a:r>
              <a:rPr lang="en-US" altLang="en-US" sz="2800" dirty="0">
                <a:latin typeface="Courier New" panose="02070309020205020404" pitchFamily="49" charset="0"/>
              </a:rPr>
              <a:t>Move disk from A to C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Move disk from A to B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Move disk from C to B</a:t>
            </a:r>
            <a:endParaRPr lang="en-US" altLang="en-US" sz="2800" dirty="0"/>
          </a:p>
        </p:txBody>
      </p:sp>
      <p:pic>
        <p:nvPicPr>
          <p:cNvPr id="223238" name="Picture 6" descr="hanoi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2185" y="1676400"/>
            <a:ext cx="3810000" cy="2055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E150-3671-44CD-8C42-3F2490D35133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3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Let’s consider some easy cases –</a:t>
            </a:r>
          </a:p>
          <a:p>
            <a:pPr lvl="1"/>
            <a:r>
              <a:rPr lang="en-US" altLang="en-US" sz="2800" dirty="0"/>
              <a:t>1 disk</a:t>
            </a:r>
            <a:br>
              <a:rPr lang="en-US" altLang="en-US" sz="2800" dirty="0"/>
            </a:br>
            <a:r>
              <a:rPr lang="en-US" altLang="en-US" sz="2800" dirty="0"/>
              <a:t>Move disk from A to C</a:t>
            </a:r>
          </a:p>
          <a:p>
            <a:pPr lvl="1"/>
            <a:r>
              <a:rPr lang="en-US" altLang="en-US" sz="2800" dirty="0"/>
              <a:t>2 disks</a:t>
            </a:r>
            <a:br>
              <a:rPr lang="en-US" altLang="en-US" sz="2800" dirty="0"/>
            </a:br>
            <a:r>
              <a:rPr lang="en-US" altLang="en-US" sz="2800" dirty="0"/>
              <a:t>Move disk from A to B</a:t>
            </a:r>
            <a:br>
              <a:rPr lang="en-US" altLang="en-US" sz="2800" dirty="0"/>
            </a:br>
            <a:r>
              <a:rPr lang="en-US" altLang="en-US" sz="2800" dirty="0"/>
              <a:t>Move disk from A to C</a:t>
            </a:r>
            <a:br>
              <a:rPr lang="en-US" altLang="en-US" sz="2800" dirty="0"/>
            </a:br>
            <a:r>
              <a:rPr lang="en-US" altLang="en-US" sz="2800" dirty="0"/>
              <a:t>Move disk from B to 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44FD-5200-4BA0-B164-0C83D5C8F24D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12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800" dirty="0"/>
              <a:t>3 disks</a:t>
            </a:r>
            <a:br>
              <a:rPr lang="en-US" altLang="en-US" sz="2800" dirty="0"/>
            </a:br>
            <a:r>
              <a:rPr lang="en-US" altLang="en-US" sz="2800" dirty="0"/>
              <a:t>To move the largest disk to C, we first need to move the two smaller disks out of the way. These two smaller disks form a pyramid of size 2, which we know how to solve.</a:t>
            </a:r>
            <a:br>
              <a:rPr lang="en-US" altLang="en-US" sz="2800" dirty="0"/>
            </a:br>
            <a:r>
              <a:rPr lang="en-US" altLang="en-US" sz="2800" dirty="0"/>
              <a:t>Move a tower of two from A to B</a:t>
            </a:r>
            <a:br>
              <a:rPr lang="en-US" altLang="en-US" sz="2800" dirty="0"/>
            </a:br>
            <a:r>
              <a:rPr lang="en-US" altLang="en-US" sz="2800" dirty="0"/>
              <a:t>Move one disk from A to C</a:t>
            </a:r>
            <a:br>
              <a:rPr lang="en-US" altLang="en-US" sz="2800" dirty="0"/>
            </a:br>
            <a:r>
              <a:rPr lang="en-US" altLang="en-US" sz="2800" dirty="0"/>
              <a:t>Move a tower of two from B to 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0703-2682-48ED-996A-A5ADFF1F4174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10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latin typeface="Courier New" panose="02070309020205020404" pitchFamily="49" charset="0"/>
              </a:rPr>
              <a:t>Algorithm: move n-disk tower from source to destination via resting place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move n-1 disk tower from source to resting place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move 1 disk tower from source to destination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move n-1 disk tower from resting place to destination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What should the base case be? Eventually we will be moving a tower of size 1, which can be moved directly without needing a recursive call.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1F4BA-91D8-4153-935B-52EFBBA156B1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0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Towers of Hanoi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In </a:t>
            </a:r>
            <a:r>
              <a:rPr lang="en-US" altLang="en-US" sz="2800" dirty="0" err="1">
                <a:latin typeface="Courier New" panose="02070309020205020404" pitchFamily="49" charset="0"/>
              </a:rPr>
              <a:t>moveTower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Courier New" panose="02070309020205020404" pitchFamily="49" charset="0"/>
              </a:rPr>
              <a:t>n</a:t>
            </a:r>
            <a:r>
              <a:rPr lang="en-US" altLang="en-US" sz="2800" dirty="0"/>
              <a:t> is the size of the tower (integer), and </a:t>
            </a:r>
            <a:r>
              <a:rPr lang="en-US" altLang="en-US" sz="2800" dirty="0">
                <a:latin typeface="Courier New" panose="02070309020205020404" pitchFamily="49" charset="0"/>
              </a:rPr>
              <a:t>source</a:t>
            </a:r>
            <a:r>
              <a:rPr lang="en-US" altLang="en-US" sz="2800" dirty="0"/>
              <a:t>,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dest</a:t>
            </a:r>
            <a:r>
              <a:rPr lang="en-US" altLang="en-US" sz="2800" dirty="0"/>
              <a:t>, and</a:t>
            </a:r>
            <a:r>
              <a:rPr lang="en-US" altLang="en-US" sz="2800" dirty="0">
                <a:latin typeface="Courier New" panose="02070309020205020404" pitchFamily="49" charset="0"/>
              </a:rPr>
              <a:t> temp</a:t>
            </a:r>
            <a:r>
              <a:rPr lang="en-US" altLang="en-US" sz="2800" dirty="0"/>
              <a:t> are the three posts, represented by “A”, “B”, and “C”.</a:t>
            </a:r>
            <a:br>
              <a:rPr lang="en-US" altLang="en-US" sz="2800" dirty="0"/>
            </a:br>
            <a:endParaRPr lang="en-US" altLang="en-US" sz="2800" dirty="0">
              <a:latin typeface="Courier New" panose="02070309020205020404" pitchFamily="49" charset="0"/>
            </a:endParaRPr>
          </a:p>
          <a:p>
            <a:r>
              <a:rPr lang="en-US" altLang="en-US" sz="1600" dirty="0">
                <a:latin typeface="Courier New" panose="02070309020205020404" pitchFamily="49" charset="0"/>
              </a:rPr>
              <a:t>def </a:t>
            </a:r>
            <a:r>
              <a:rPr lang="en-US" altLang="en-US" sz="1600" dirty="0" err="1">
                <a:latin typeface="Courier New" panose="02070309020205020404" pitchFamily="49" charset="0"/>
              </a:rPr>
              <a:t>moveTower</a:t>
            </a:r>
            <a:r>
              <a:rPr lang="en-US" altLang="en-US" sz="1600" dirty="0">
                <a:latin typeface="Courier New" panose="02070309020205020404" pitchFamily="49" charset="0"/>
              </a:rPr>
              <a:t>(n, source, </a:t>
            </a:r>
            <a:r>
              <a:rPr lang="en-US" altLang="en-US" sz="1600" dirty="0" err="1">
                <a:latin typeface="Courier New" panose="02070309020205020404" pitchFamily="49" charset="0"/>
              </a:rPr>
              <a:t>dest</a:t>
            </a:r>
            <a:r>
              <a:rPr lang="en-US" altLang="en-US" sz="1600" dirty="0">
                <a:latin typeface="Courier New" panose="02070309020205020404" pitchFamily="49" charset="0"/>
              </a:rPr>
              <a:t>, temp):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if n == 1: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print "Move disk from", source, "to", </a:t>
            </a:r>
            <a:r>
              <a:rPr lang="en-US" altLang="en-US" sz="1600" dirty="0" err="1">
                <a:latin typeface="Courier New" panose="02070309020205020404" pitchFamily="49" charset="0"/>
              </a:rPr>
              <a:t>dest</a:t>
            </a:r>
            <a:r>
              <a:rPr lang="en-US" altLang="en-US" sz="1600" dirty="0">
                <a:latin typeface="Courier New" panose="02070309020205020404" pitchFamily="49" charset="0"/>
              </a:rPr>
              <a:t>+".“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else: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moveTower</a:t>
            </a:r>
            <a:r>
              <a:rPr lang="en-US" altLang="en-US" sz="1600" dirty="0">
                <a:latin typeface="Courier New" panose="02070309020205020404" pitchFamily="49" charset="0"/>
              </a:rPr>
              <a:t>(n-1, source, temp, </a:t>
            </a:r>
            <a:r>
              <a:rPr lang="en-US" altLang="en-US" sz="1600" dirty="0" err="1">
                <a:latin typeface="Courier New" panose="02070309020205020404" pitchFamily="49" charset="0"/>
              </a:rPr>
              <a:t>dest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moveTower</a:t>
            </a:r>
            <a:r>
              <a:rPr lang="en-US" altLang="en-US" sz="1600" dirty="0">
                <a:latin typeface="Courier New" panose="02070309020205020404" pitchFamily="49" charset="0"/>
              </a:rPr>
              <a:t>(1, source, </a:t>
            </a:r>
            <a:r>
              <a:rPr lang="en-US" altLang="en-US" sz="1600" dirty="0" err="1">
                <a:latin typeface="Courier New" panose="02070309020205020404" pitchFamily="49" charset="0"/>
              </a:rPr>
              <a:t>dest</a:t>
            </a:r>
            <a:r>
              <a:rPr lang="en-US" altLang="en-US" sz="1600" dirty="0">
                <a:latin typeface="Courier New" panose="02070309020205020404" pitchFamily="49" charset="0"/>
              </a:rPr>
              <a:t>, temp)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moveTower</a:t>
            </a:r>
            <a:r>
              <a:rPr lang="en-US" altLang="en-US" sz="1600" dirty="0">
                <a:latin typeface="Courier New" panose="02070309020205020404" pitchFamily="49" charset="0"/>
              </a:rPr>
              <a:t>(n-1, temp, </a:t>
            </a:r>
            <a:r>
              <a:rPr lang="en-US" altLang="en-US" sz="1600" dirty="0" err="1">
                <a:latin typeface="Courier New" panose="02070309020205020404" pitchFamily="49" charset="0"/>
              </a:rPr>
              <a:t>dest</a:t>
            </a:r>
            <a:r>
              <a:rPr lang="en-US" altLang="en-US" sz="1600" dirty="0">
                <a:latin typeface="Courier New" panose="02070309020205020404" pitchFamily="49" charset="0"/>
              </a:rPr>
              <a:t>, source)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3E71-0360-4A9F-B744-2180528901C3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37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524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Python Programming</vt:lpstr>
      <vt:lpstr>Hard Problems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Factoring a number into primes.</vt:lpstr>
      <vt:lpstr>SAT </vt:lpstr>
      <vt:lpstr>Graph coloring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Gemmell, Jonathan</dc:creator>
  <cp:lastModifiedBy>jgemmell</cp:lastModifiedBy>
  <cp:revision>5</cp:revision>
  <dcterms:created xsi:type="dcterms:W3CDTF">2019-09-12T17:55:09Z</dcterms:created>
  <dcterms:modified xsi:type="dcterms:W3CDTF">2020-04-22T06:48:00Z</dcterms:modified>
</cp:coreProperties>
</file>