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5"/>
  </p:notesMasterIdLst>
  <p:sldIdLst>
    <p:sldId id="256" r:id="rId2"/>
    <p:sldId id="278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AB8A7-32F7-48E7-921D-633191C7873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38635-1EBF-44CD-97CD-FBAEB714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809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02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36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800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940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13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8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23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323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1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428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132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4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62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64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15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06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43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45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91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7.2 Pseudo </a:t>
            </a:r>
            <a:r>
              <a:rPr lang="en-US" smtClean="0"/>
              <a:t>Random Number Generators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63225"/>
            <a:ext cx="822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Chi-Square Test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683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 dirty="0"/>
              <a:t>A method often used to compare the randomness of random number generators</a:t>
            </a:r>
          </a:p>
          <a:p>
            <a:pPr marL="457200" indent="-3683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 dirty="0"/>
              <a:t>Involves producing sequences of 1000 random integers between 1 and 100</a:t>
            </a:r>
          </a:p>
          <a:p>
            <a:pPr marL="457200" indent="-3683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 dirty="0"/>
              <a:t>For a perfectly random distribution one would expect to have 10 occurrences of each integer (1-100), so the expected frequency is 10</a:t>
            </a:r>
          </a:p>
          <a:p>
            <a:pPr marL="457200" indent="-3683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 dirty="0"/>
              <a:t>The actual frequency for the generator is then calculated and the difference between the two can be used calculate the chi-square value</a:t>
            </a:r>
          </a:p>
          <a:p>
            <a:pPr marL="457200" indent="-3683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 dirty="0"/>
              <a:t>A value of 100 indicates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813769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Chi-Square Test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Formula:</a:t>
            </a:r>
          </a:p>
          <a:p>
            <a:endParaRPr lang="en" sz="2800" dirty="0"/>
          </a:p>
          <a:p>
            <a:endParaRPr lang="en" sz="2800" dirty="0"/>
          </a:p>
          <a:p>
            <a:pPr marL="914400" lvl="1" indent="-3937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600" dirty="0"/>
              <a:t>R = possible number of different random integers</a:t>
            </a:r>
          </a:p>
          <a:p>
            <a:pPr marL="914400" lvl="1" indent="-3937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600" dirty="0"/>
              <a:t>O = observed frequency of integer i</a:t>
            </a:r>
          </a:p>
          <a:p>
            <a:pPr marL="914400" lvl="1" indent="-3937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600" dirty="0"/>
              <a:t>E = expected Frequency of integer i</a:t>
            </a:r>
          </a:p>
          <a:p>
            <a:pPr marL="457200" indent="-3937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600" dirty="0"/>
              <a:t>Can be reduced to: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8851" y="2192976"/>
            <a:ext cx="2572649" cy="1127999"/>
          </a:xfrm>
          <a:prstGeom prst="rect">
            <a:avLst/>
          </a:prstGeom>
        </p:spPr>
      </p:pic>
      <p:pic>
        <p:nvPicPr>
          <p:cNvPr id="156" name="Shape 1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54351" y="5128125"/>
            <a:ext cx="3449349" cy="7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02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A Comparison of Four PRNGs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68300">
              <a:lnSpc>
                <a:spcPct val="115000"/>
              </a:lnSpc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200" dirty="0"/>
              <a:t>WICHMANN AND HILL</a:t>
            </a:r>
          </a:p>
          <a:p>
            <a:pPr marL="914400" lvl="1" indent="-3683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 dirty="0"/>
              <a:t>Combines 3 linear congruential generators with c = 0</a:t>
            </a:r>
          </a:p>
          <a:p>
            <a:pPr marL="457200" indent="-368300">
              <a:lnSpc>
                <a:spcPct val="115000"/>
              </a:lnSpc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200" dirty="0"/>
              <a:t>MITCHELL AND MOORE</a:t>
            </a:r>
          </a:p>
          <a:p>
            <a:pPr marL="914400" lvl="1" indent="-3683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 dirty="0"/>
              <a:t>Generates numbers based on the last 55 numbers</a:t>
            </a:r>
          </a:p>
          <a:p>
            <a:pPr marL="457200" indent="-368300">
              <a:lnSpc>
                <a:spcPct val="115000"/>
              </a:lnSpc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200" dirty="0"/>
              <a:t>MARSAGLIA</a:t>
            </a:r>
          </a:p>
          <a:p>
            <a:pPr marL="914400" lvl="1" indent="-3683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 dirty="0"/>
              <a:t>Uses the last 2 numbers to generate the next; long period</a:t>
            </a:r>
          </a:p>
          <a:p>
            <a:pPr marL="457200" indent="-368300">
              <a:lnSpc>
                <a:spcPct val="115000"/>
              </a:lnSpc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200" dirty="0"/>
              <a:t>L’ECUYER</a:t>
            </a:r>
          </a:p>
          <a:p>
            <a:pPr marL="914400" lvl="1" indent="-368300">
              <a:lnSpc>
                <a:spcPct val="115000"/>
              </a:lnSpc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 dirty="0"/>
              <a:t>Combines 2 linear congruential generators with c = 0</a:t>
            </a:r>
          </a:p>
        </p:txBody>
      </p:sp>
    </p:spTree>
    <p:extLst>
      <p:ext uri="{BB962C8B-B14F-4D97-AF65-F5344CB8AC3E}">
        <p14:creationId xmlns:p14="http://schemas.microsoft.com/office/powerpoint/2010/main" val="2831666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93431" y="210375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 dirty="0"/>
              <a:t>Results for Chi-Square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02447" y="1345223"/>
            <a:ext cx="5867730" cy="45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028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Timing Results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00526" y="3035100"/>
            <a:ext cx="6072199" cy="14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735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Periods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7737" y="1919625"/>
            <a:ext cx="5328524" cy="1242524"/>
          </a:xfrm>
          <a:prstGeom prst="rect">
            <a:avLst/>
          </a:prstGeom>
        </p:spPr>
      </p:pic>
      <p:pic>
        <p:nvPicPr>
          <p:cNvPr id="181" name="Shape 1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907750" y="3771026"/>
            <a:ext cx="5328500" cy="1242525"/>
          </a:xfrm>
          <a:prstGeom prst="rect">
            <a:avLst/>
          </a:prstGeom>
        </p:spPr>
      </p:pic>
      <p:sp>
        <p:nvSpPr>
          <p:cNvPr id="182" name="Shape 182"/>
          <p:cNvSpPr txBox="1"/>
          <p:nvPr/>
        </p:nvSpPr>
        <p:spPr>
          <a:xfrm>
            <a:off x="2228425" y="3293251"/>
            <a:ext cx="4681500" cy="53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000" dirty="0"/>
              <a:t>For a small (personal) computer: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813825" y="5099701"/>
            <a:ext cx="5769600" cy="604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Marsaglia has been used on supercomputers </a:t>
            </a:r>
            <a:r>
              <a:rPr lang="en" dirty="0" smtClean="0"/>
              <a:t>and </a:t>
            </a:r>
            <a:r>
              <a:rPr lang="en" dirty="0"/>
              <a:t>has a period long enough for use in supercomputer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419314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True RNG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318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There are ways to get around the predictability of PRNG</a:t>
            </a:r>
          </a:p>
          <a:p>
            <a:pPr marL="457200" indent="-431800">
              <a:lnSpc>
                <a:spcPct val="10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These involve generating the numbers outside of the computer</a:t>
            </a:r>
          </a:p>
          <a:p>
            <a:pPr marL="914400" lvl="1" indent="-406400">
              <a:lnSpc>
                <a:spcPct val="115000"/>
              </a:lnSpc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Usually use special equipment</a:t>
            </a:r>
          </a:p>
          <a:p>
            <a:pPr marL="457200" indent="-4318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Significantly slower than PRNG</a:t>
            </a:r>
          </a:p>
          <a:p>
            <a:pPr marL="914400" lvl="1" indent="-406400">
              <a:lnSpc>
                <a:spcPct val="115000"/>
              </a:lnSpc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Limit to how fast numbers can be “harvested”</a:t>
            </a:r>
          </a:p>
        </p:txBody>
      </p:sp>
    </p:spTree>
    <p:extLst>
      <p:ext uri="{BB962C8B-B14F-4D97-AF65-F5344CB8AC3E}">
        <p14:creationId xmlns:p14="http://schemas.microsoft.com/office/powerpoint/2010/main" val="3914944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Traits of True RNG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318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b="1"/>
              <a:t>Inefficient: </a:t>
            </a:r>
            <a:r>
              <a:rPr lang="en"/>
              <a:t>slow - must “harvest” numbers</a:t>
            </a:r>
          </a:p>
          <a:p>
            <a:pPr marL="457200" indent="-4318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b="1"/>
              <a:t>Non-deterministic: </a:t>
            </a:r>
            <a:r>
              <a:rPr lang="en"/>
              <a:t>numbers cannot be predicted by knowing certain values</a:t>
            </a:r>
          </a:p>
          <a:p>
            <a:pPr marL="457200" indent="-4318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b="1"/>
              <a:t>Aperiodic: </a:t>
            </a:r>
            <a:r>
              <a:rPr lang="en"/>
              <a:t>sequence of numbers does not repeat after a certain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3298269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Examples of True RNG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31800">
              <a:lnSpc>
                <a:spcPct val="15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random.org: </a:t>
            </a:r>
            <a:r>
              <a:rPr lang="en" dirty="0"/>
              <a:t>uses space noise to generate unpredictable random numbers</a:t>
            </a:r>
          </a:p>
          <a:p>
            <a:pPr marL="457200" indent="-431800">
              <a:lnSpc>
                <a:spcPct val="15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HotBits: times radioactive decay and reports back random numbers based on it</a:t>
            </a:r>
          </a:p>
        </p:txBody>
      </p:sp>
    </p:spTree>
    <p:extLst>
      <p:ext uri="{BB962C8B-B14F-4D97-AF65-F5344CB8AC3E}">
        <p14:creationId xmlns:p14="http://schemas.microsoft.com/office/powerpoint/2010/main" val="23426503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TRNG Applications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/>
              <a:t>Lotteries and Draws</a:t>
            </a:r>
          </a:p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/>
              <a:t>Gambling</a:t>
            </a:r>
          </a:p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/>
              <a:t>Security</a:t>
            </a:r>
          </a:p>
          <a:p>
            <a:endParaRPr lang="en" sz="2800"/>
          </a:p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/>
              <a:t>Some applications which require true randomness substitute pseudo randomness, occasionally to disastrous results </a:t>
            </a:r>
          </a:p>
        </p:txBody>
      </p:sp>
    </p:spTree>
    <p:extLst>
      <p:ext uri="{BB962C8B-B14F-4D97-AF65-F5344CB8AC3E}">
        <p14:creationId xmlns:p14="http://schemas.microsoft.com/office/powerpoint/2010/main" val="18464613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1" y="1063225"/>
            <a:ext cx="7134899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Why are random numbers useful?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 sz="2200"/>
              <a:t>Random numbers are useful for a variety of purposes, such as</a:t>
            </a:r>
          </a:p>
          <a:p>
            <a:pPr marL="457200" indent="-368300">
              <a:lnSpc>
                <a:spcPct val="15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Generating data encryption keys</a:t>
            </a:r>
          </a:p>
          <a:p>
            <a:pPr marL="457200" indent="-368300">
              <a:lnSpc>
                <a:spcPct val="15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Simulating and modeling</a:t>
            </a:r>
          </a:p>
          <a:p>
            <a:pPr marL="457200" indent="-368300">
              <a:lnSpc>
                <a:spcPct val="15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Selecting random samples from large data sets</a:t>
            </a:r>
          </a:p>
          <a:p>
            <a:pPr marL="457200" indent="-368300">
              <a:lnSpc>
                <a:spcPct val="15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Gambling</a:t>
            </a:r>
          </a:p>
          <a:p>
            <a:pPr marL="457200" indent="-368300">
              <a:lnSpc>
                <a:spcPct val="150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Video games</a:t>
            </a:r>
          </a:p>
        </p:txBody>
      </p:sp>
    </p:spTree>
    <p:extLst>
      <p:ext uri="{BB962C8B-B14F-4D97-AF65-F5344CB8AC3E}">
        <p14:creationId xmlns:p14="http://schemas.microsoft.com/office/powerpoint/2010/main" val="17944887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6879600" cy="850778"/>
          </a:xfrm>
        </p:spPr>
        <p:txBody>
          <a:bodyPr/>
          <a:lstStyle/>
          <a:p>
            <a:r>
              <a:rPr lang="en-US" dirty="0" smtClean="0"/>
              <a:t>True RNG</a:t>
            </a:r>
            <a:endParaRPr lang="en-US" dirty="0"/>
          </a:p>
        </p:txBody>
      </p:sp>
      <p:pic>
        <p:nvPicPr>
          <p:cNvPr id="4" name="Shape 2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47071" y="9144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0422" y="114299"/>
            <a:ext cx="9144000" cy="68613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sz="3500" dirty="0"/>
              <a:t>PRNG </a:t>
            </a:r>
            <a:r>
              <a:rPr lang="en" sz="3500" dirty="0" smtClean="0"/>
              <a:t>Failures: </a:t>
            </a:r>
            <a:r>
              <a:rPr lang="en" sz="3600" dirty="0" smtClean="0"/>
              <a:t>rand</a:t>
            </a:r>
            <a:r>
              <a:rPr lang="en" sz="3600" dirty="0"/>
              <a:t>() function on windows</a:t>
            </a:r>
            <a:r>
              <a:rPr lang="en" sz="3600" dirty="0" smtClean="0"/>
              <a:t>:</a:t>
            </a:r>
            <a:endParaRPr lang="en" sz="3500" dirty="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0" y="2031023"/>
            <a:ext cx="2526799" cy="283017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PHP for Microsoft Windows</a:t>
            </a:r>
          </a:p>
          <a:p>
            <a:pPr marL="533400" lvl="1" indent="0">
              <a:buClr>
                <a:schemeClr val="lt1"/>
              </a:buClr>
              <a:buSzPct val="100000"/>
              <a:buNone/>
            </a:pPr>
            <a:r>
              <a:rPr lang="en" dirty="0"/>
              <a:t>study conducted by Bo Allen in 2008 to test randomness of the rand() function in PHP on Microsoft Windows</a:t>
            </a:r>
          </a:p>
          <a:p>
            <a:pPr marL="914400" lvl="1" indent="-3810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dirty="0"/>
              <a:t>Same issue not found on Linux</a:t>
            </a:r>
          </a:p>
          <a:p>
            <a:endParaRPr lang="en" sz="1600" dirty="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43200" y="914400"/>
            <a:ext cx="5486400" cy="5486400"/>
          </a:xfrm>
          <a:prstGeom prst="rect">
            <a:avLst/>
          </a:prstGeom>
        </p:spPr>
      </p:pic>
      <p:sp>
        <p:nvSpPr>
          <p:cNvPr id="209" name="Shape 209"/>
          <p:cNvSpPr txBox="1"/>
          <p:nvPr/>
        </p:nvSpPr>
        <p:spPr>
          <a:xfrm>
            <a:off x="80422" y="2710639"/>
            <a:ext cx="2521499" cy="56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5929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 sz="3500"/>
              <a:t>PRNG Failures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683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Cracking the lottery</a:t>
            </a:r>
          </a:p>
          <a:p>
            <a:pPr marL="914400" lvl="1" indent="-3683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/>
              <a:t>Mohan Srivastava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Geological Statistician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In 2003 he cracked the number generation pattern on tic-tac-toe scratch off games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Could predict winning tickets correctly with 95% accuracy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Also able to break super bingo scratch off game and predict winners with 70% accuracy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Reported findings to Ontario Lottery and Gaming Corporation</a:t>
            </a:r>
          </a:p>
        </p:txBody>
      </p:sp>
    </p:spTree>
    <p:extLst>
      <p:ext uri="{BB962C8B-B14F-4D97-AF65-F5344CB8AC3E}">
        <p14:creationId xmlns:p14="http://schemas.microsoft.com/office/powerpoint/2010/main" val="2890597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 sz="3500"/>
              <a:t>PRNG Failures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914400" lvl="1" indent="-3683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/>
              <a:t>Joan Ginther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Math professor with PhD from Stanford University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Won lottery scratchcard jackpots four times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Total winnings total more than $20 million</a:t>
            </a:r>
          </a:p>
          <a:p>
            <a:pPr marL="1371600" lvl="2" indent="-368300"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200"/>
              <a:t>Does not admit to breaking code</a:t>
            </a:r>
          </a:p>
        </p:txBody>
      </p:sp>
    </p:spTree>
    <p:extLst>
      <p:ext uri="{BB962C8B-B14F-4D97-AF65-F5344CB8AC3E}">
        <p14:creationId xmlns:p14="http://schemas.microsoft.com/office/powerpoint/2010/main" val="8929343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Traits of random numbers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Random numbers should have a uniform distribution across a range of values</a:t>
            </a:r>
          </a:p>
          <a:p>
            <a:pPr marL="914400" lvl="1" indent="-406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Every result should be equally possible</a:t>
            </a:r>
          </a:p>
          <a:p>
            <a:endParaRPr lang="en"/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Each random number in a set should be statistically independent of the others</a:t>
            </a:r>
          </a:p>
        </p:txBody>
      </p:sp>
    </p:spTree>
    <p:extLst>
      <p:ext uri="{BB962C8B-B14F-4D97-AF65-F5344CB8AC3E}">
        <p14:creationId xmlns:p14="http://schemas.microsoft.com/office/powerpoint/2010/main" val="32542479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063225"/>
            <a:ext cx="81585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 sz="3200"/>
              <a:t>Pseudo-Random Number Generators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0005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700"/>
              <a:t>Called PRNGs for short</a:t>
            </a:r>
          </a:p>
          <a:p>
            <a:pPr marL="457200" indent="-40005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700"/>
              <a:t>The numbers produced are not truly random</a:t>
            </a:r>
          </a:p>
          <a:p>
            <a:pPr marL="457200" indent="-40005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700"/>
              <a:t>Use algorithms to produce a sequence of numbers which appear random</a:t>
            </a:r>
          </a:p>
          <a:p>
            <a:pPr marL="457200" indent="-40005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700" b="1"/>
              <a:t>Efficient:</a:t>
            </a:r>
            <a:r>
              <a:rPr lang="en" sz="2700"/>
              <a:t> fast</a:t>
            </a:r>
          </a:p>
          <a:p>
            <a:pPr marL="457200" indent="-40005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700" b="1"/>
              <a:t>Deterministic: </a:t>
            </a:r>
            <a:r>
              <a:rPr lang="en" sz="2700"/>
              <a:t>a given sequence of numbers can be reproduced if the starting values are known</a:t>
            </a:r>
          </a:p>
          <a:p>
            <a:pPr marL="457200" indent="-40005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700" b="1"/>
              <a:t>Periodic: </a:t>
            </a:r>
            <a:r>
              <a:rPr lang="en" sz="2700"/>
              <a:t>the sequence will eventually repeat</a:t>
            </a:r>
          </a:p>
        </p:txBody>
      </p:sp>
    </p:spTree>
    <p:extLst>
      <p:ext uri="{BB962C8B-B14F-4D97-AF65-F5344CB8AC3E}">
        <p14:creationId xmlns:p14="http://schemas.microsoft.com/office/powerpoint/2010/main" val="33263571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How PRNG Works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Uses a “seed” to determine values and a function to interpret the seed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same seed always generates the same values in the same order</a:t>
            </a:r>
          </a:p>
          <a:p>
            <a:pPr marL="914400" lvl="1" indent="-40640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Deterministic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Flaw: If the seed and function are known, results can be predicted</a:t>
            </a:r>
          </a:p>
        </p:txBody>
      </p:sp>
    </p:spTree>
    <p:extLst>
      <p:ext uri="{BB962C8B-B14F-4D97-AF65-F5344CB8AC3E}">
        <p14:creationId xmlns:p14="http://schemas.microsoft.com/office/powerpoint/2010/main" val="33936252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Seeds in Action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/>
              <a:t>Say we have a seed x and a PRNG function f:</a:t>
            </a:r>
          </a:p>
          <a:p>
            <a:endParaRPr lang="en" sz="2400"/>
          </a:p>
          <a:p>
            <a:pPr lvl="0" algn="ctr" rtl="0">
              <a:lnSpc>
                <a:spcPct val="115000"/>
              </a:lnSpc>
              <a:buNone/>
            </a:pPr>
            <a:r>
              <a:rPr lang="en" sz="2400"/>
              <a:t>f(x) = y, for all x ∈ {x}</a:t>
            </a:r>
          </a:p>
          <a:p>
            <a:endParaRPr lang="en" sz="2400"/>
          </a:p>
          <a:p>
            <a:pPr marL="457200" indent="-3810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/>
              <a:t>It’s clear that this always generates the same number</a:t>
            </a:r>
          </a:p>
          <a:p>
            <a:pPr marL="457200" indent="-3810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/>
              <a:t>PRNG functions may base the seed on a changing value, e.g. the computer clock</a:t>
            </a:r>
          </a:p>
        </p:txBody>
      </p:sp>
    </p:spTree>
    <p:extLst>
      <p:ext uri="{BB962C8B-B14F-4D97-AF65-F5344CB8AC3E}">
        <p14:creationId xmlns:p14="http://schemas.microsoft.com/office/powerpoint/2010/main" val="1908830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Linear Congruential Generator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lvl="0" algn="ctr" rtl="0">
              <a:buNone/>
            </a:pPr>
            <a:r>
              <a:rPr lang="en" i="1" dirty="0"/>
              <a:t>X</a:t>
            </a:r>
            <a:r>
              <a:rPr lang="en" i="1" baseline="-25000" dirty="0"/>
              <a:t>n</a:t>
            </a:r>
            <a:r>
              <a:rPr lang="en" baseline="-25000" dirty="0"/>
              <a:t>+1</a:t>
            </a:r>
            <a:r>
              <a:rPr lang="en" dirty="0"/>
              <a:t> = (</a:t>
            </a:r>
            <a:r>
              <a:rPr lang="en" i="1" dirty="0"/>
              <a:t>aX</a:t>
            </a:r>
            <a:r>
              <a:rPr lang="en" i="1" baseline="-25000" dirty="0"/>
              <a:t>n</a:t>
            </a:r>
            <a:r>
              <a:rPr lang="en" dirty="0"/>
              <a:t> + </a:t>
            </a:r>
            <a:r>
              <a:rPr lang="en" i="1" dirty="0"/>
              <a:t>c</a:t>
            </a:r>
            <a:r>
              <a:rPr lang="en" dirty="0"/>
              <a:t>) mod </a:t>
            </a:r>
            <a:r>
              <a:rPr lang="en" i="1" dirty="0"/>
              <a:t>m</a:t>
            </a:r>
          </a:p>
          <a:p>
            <a:endParaRPr lang="en" i="1" dirty="0"/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modulus </a:t>
            </a:r>
            <a:r>
              <a:rPr lang="en" i="1" dirty="0"/>
              <a:t>m</a:t>
            </a:r>
            <a:r>
              <a:rPr lang="en" dirty="0"/>
              <a:t>, 0 &lt; </a:t>
            </a:r>
            <a:r>
              <a:rPr lang="en" i="1" dirty="0"/>
              <a:t>m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multiplier </a:t>
            </a:r>
            <a:r>
              <a:rPr lang="en" i="1" dirty="0"/>
              <a:t>a</a:t>
            </a:r>
            <a:r>
              <a:rPr lang="en" dirty="0"/>
              <a:t>, 0 &lt; </a:t>
            </a:r>
            <a:r>
              <a:rPr lang="en" i="1" dirty="0"/>
              <a:t>a</a:t>
            </a:r>
            <a:r>
              <a:rPr lang="en" dirty="0"/>
              <a:t> &lt; </a:t>
            </a:r>
            <a:r>
              <a:rPr lang="en" i="1" dirty="0"/>
              <a:t>m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increment </a:t>
            </a:r>
            <a:r>
              <a:rPr lang="en" i="1" dirty="0"/>
              <a:t>c</a:t>
            </a:r>
            <a:r>
              <a:rPr lang="en" dirty="0"/>
              <a:t>, 0 </a:t>
            </a:r>
            <a:r>
              <a:rPr lang="en" u="sng" dirty="0"/>
              <a:t>&lt;</a:t>
            </a:r>
            <a:r>
              <a:rPr lang="en" dirty="0"/>
              <a:t> </a:t>
            </a:r>
            <a:r>
              <a:rPr lang="en" i="1" dirty="0"/>
              <a:t>c</a:t>
            </a:r>
            <a:r>
              <a:rPr lang="en" dirty="0"/>
              <a:t> &lt; </a:t>
            </a:r>
            <a:r>
              <a:rPr lang="en" i="1" dirty="0"/>
              <a:t>m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seed value </a:t>
            </a:r>
            <a:r>
              <a:rPr lang="en" i="1" dirty="0"/>
              <a:t>X</a:t>
            </a:r>
            <a:r>
              <a:rPr lang="en" baseline="-25000" dirty="0"/>
              <a:t>0</a:t>
            </a:r>
            <a:r>
              <a:rPr lang="en" dirty="0"/>
              <a:t>, 0 </a:t>
            </a:r>
            <a:r>
              <a:rPr lang="en" u="sng" dirty="0"/>
              <a:t>&lt;</a:t>
            </a:r>
            <a:r>
              <a:rPr lang="en" dirty="0"/>
              <a:t> </a:t>
            </a:r>
            <a:r>
              <a:rPr lang="en" i="1" dirty="0"/>
              <a:t>X</a:t>
            </a:r>
            <a:r>
              <a:rPr lang="en" baseline="-25000" dirty="0"/>
              <a:t>0</a:t>
            </a:r>
            <a:r>
              <a:rPr lang="en" dirty="0"/>
              <a:t> &lt; </a:t>
            </a:r>
            <a:r>
              <a:rPr lang="en" i="1" dirty="0"/>
              <a:t>m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Used by java.util.Random, among others</a:t>
            </a:r>
          </a:p>
        </p:txBody>
      </p:sp>
    </p:spTree>
    <p:extLst>
      <p:ext uri="{BB962C8B-B14F-4D97-AF65-F5344CB8AC3E}">
        <p14:creationId xmlns:p14="http://schemas.microsoft.com/office/powerpoint/2010/main" val="3512908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/>
              <a:t>PRNG in Cryptography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PRNG can be used to encrypt/decrypt data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Pro: Unique encryption can be performed each time</a:t>
            </a:r>
          </a:p>
          <a:p>
            <a:pPr marL="45720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Con: If both the seed and random function are known, third parties can intercept/interfere with messages</a:t>
            </a:r>
          </a:p>
        </p:txBody>
      </p:sp>
    </p:spTree>
    <p:extLst>
      <p:ext uri="{BB962C8B-B14F-4D97-AF65-F5344CB8AC3E}">
        <p14:creationId xmlns:p14="http://schemas.microsoft.com/office/powerpoint/2010/main" val="13788009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6879600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Examples of PRNG applications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630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Simulation and Modeling applications</a:t>
            </a:r>
          </a:p>
          <a:p>
            <a:pPr marL="914400" lvl="1" indent="-3810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it is useful that the same sequence of numbers can be generated so simulations can be recreated with only one aspect modified each time</a:t>
            </a:r>
          </a:p>
          <a:p>
            <a:pPr marL="457200" indent="-406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Video Games</a:t>
            </a:r>
          </a:p>
          <a:p>
            <a:pPr marL="914400" lvl="1" indent="-38100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it is useful that the numbers can be generated very quickly and it is not as important that the data be truly </a:t>
            </a:r>
            <a:r>
              <a:rPr lang="en" sz="2400" dirty="0" smtClean="0"/>
              <a:t>random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151068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810</Words>
  <Application>Microsoft Office PowerPoint</Application>
  <PresentationFormat>On-screen Show (4:3)</PresentationFormat>
  <Paragraphs>116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Python Programming</vt:lpstr>
      <vt:lpstr>Why are random numbers useful?</vt:lpstr>
      <vt:lpstr>Traits of random numbers</vt:lpstr>
      <vt:lpstr>Pseudo-Random Number Generators</vt:lpstr>
      <vt:lpstr>How PRNG Works</vt:lpstr>
      <vt:lpstr>Seeds in Action</vt:lpstr>
      <vt:lpstr>Linear Congruential Generator</vt:lpstr>
      <vt:lpstr>PRNG in Cryptography</vt:lpstr>
      <vt:lpstr>Examples of PRNG applications</vt:lpstr>
      <vt:lpstr>Chi-Square Test</vt:lpstr>
      <vt:lpstr>Chi-Square Test</vt:lpstr>
      <vt:lpstr>A Comparison of Four PRNGs</vt:lpstr>
      <vt:lpstr>Results for Chi-Square</vt:lpstr>
      <vt:lpstr>Timing Results</vt:lpstr>
      <vt:lpstr>Periods</vt:lpstr>
      <vt:lpstr>True RNG</vt:lpstr>
      <vt:lpstr>Traits of True RNG</vt:lpstr>
      <vt:lpstr>Examples of True RNG</vt:lpstr>
      <vt:lpstr>TRNG Applications</vt:lpstr>
      <vt:lpstr>True RNG</vt:lpstr>
      <vt:lpstr>PRNG Failures: rand() function on windows:</vt:lpstr>
      <vt:lpstr>PRNG Failures</vt:lpstr>
      <vt:lpstr>PRNG Failures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6</cp:revision>
  <dcterms:created xsi:type="dcterms:W3CDTF">2019-09-12T17:55:09Z</dcterms:created>
  <dcterms:modified xsi:type="dcterms:W3CDTF">2019-10-29T22:22:19Z</dcterms:modified>
</cp:coreProperties>
</file>