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38"/>
  </p:notesMasterIdLst>
  <p:sldIdLst>
    <p:sldId id="256" r:id="rId2"/>
    <p:sldId id="259" r:id="rId3"/>
    <p:sldId id="260" r:id="rId4"/>
    <p:sldId id="265" r:id="rId5"/>
    <p:sldId id="266" r:id="rId6"/>
    <p:sldId id="267" r:id="rId7"/>
    <p:sldId id="269" r:id="rId8"/>
    <p:sldId id="270" r:id="rId9"/>
    <p:sldId id="271" r:id="rId10"/>
    <p:sldId id="272" r:id="rId11"/>
    <p:sldId id="273" r:id="rId12"/>
    <p:sldId id="274" r:id="rId13"/>
    <p:sldId id="297"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96" r:id="rId27"/>
    <p:sldId id="287" r:id="rId28"/>
    <p:sldId id="288" r:id="rId29"/>
    <p:sldId id="289" r:id="rId30"/>
    <p:sldId id="290" r:id="rId31"/>
    <p:sldId id="291" r:id="rId32"/>
    <p:sldId id="292" r:id="rId33"/>
    <p:sldId id="293" r:id="rId34"/>
    <p:sldId id="299" r:id="rId35"/>
    <p:sldId id="294" r:id="rId36"/>
    <p:sldId id="29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F05CD-02B8-48EF-B551-8E979FC53190}" type="datetimeFigureOut">
              <a:rPr lang="en-US" smtClean="0"/>
              <a:t>4/22/2020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F685C-83A3-4AF6-B5DB-1D3A48835483}" type="slidenum">
              <a:rPr lang="en-US" smtClean="0"/>
              <a:t>‹#›</a:t>
            </a:fld>
            <a:endParaRPr lang="en-US"/>
          </a:p>
        </p:txBody>
      </p:sp>
    </p:spTree>
    <p:extLst>
      <p:ext uri="{BB962C8B-B14F-4D97-AF65-F5344CB8AC3E}">
        <p14:creationId xmlns:p14="http://schemas.microsoft.com/office/powerpoint/2010/main" val="159148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9F685C-83A3-4AF6-B5DB-1D3A48835483}" type="slidenum">
              <a:rPr lang="en-US" smtClean="0"/>
              <a:t>13</a:t>
            </a:fld>
            <a:endParaRPr lang="en-US"/>
          </a:p>
        </p:txBody>
      </p:sp>
    </p:spTree>
    <p:extLst>
      <p:ext uri="{BB962C8B-B14F-4D97-AF65-F5344CB8AC3E}">
        <p14:creationId xmlns:p14="http://schemas.microsoft.com/office/powerpoint/2010/main" val="81809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2B22451-2A3D-4569-B1D5-CF86CCFB618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316498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22451-2A3D-4569-B1D5-CF86CCFB618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364923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22451-2A3D-4569-B1D5-CF86CCFB618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1134661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22451-2A3D-4569-B1D5-CF86CCFB618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4178813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B22451-2A3D-4569-B1D5-CF86CCFB6182}"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330729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B22451-2A3D-4569-B1D5-CF86CCFB6182}"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175717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B22451-2A3D-4569-B1D5-CF86CCFB6182}"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245763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B22451-2A3D-4569-B1D5-CF86CCFB6182}"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264041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22451-2A3D-4569-B1D5-CF86CCFB6182}"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323546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2B22451-2A3D-4569-B1D5-CF86CCFB6182}"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196103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2B22451-2A3D-4569-B1D5-CF86CCFB6182}"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102012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B22451-2A3D-4569-B1D5-CF86CCFB6182}" type="datetimeFigureOut">
              <a:rPr lang="en-US" smtClean="0"/>
              <a:t>4/22/2020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915894-3B28-4399-9E5C-782C0316EBD9}" type="slidenum">
              <a:rPr lang="en-US" smtClean="0"/>
              <a:t>‹#›</a:t>
            </a:fld>
            <a:endParaRPr lang="en-US"/>
          </a:p>
        </p:txBody>
      </p:sp>
    </p:spTree>
    <p:extLst>
      <p:ext uri="{BB962C8B-B14F-4D97-AF65-F5344CB8AC3E}">
        <p14:creationId xmlns:p14="http://schemas.microsoft.com/office/powerpoint/2010/main" val="167067264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Programming</a:t>
            </a:r>
          </a:p>
        </p:txBody>
      </p:sp>
      <p:sp>
        <p:nvSpPr>
          <p:cNvPr id="3" name="Subtitle 2"/>
          <p:cNvSpPr>
            <a:spLocks noGrp="1"/>
          </p:cNvSpPr>
          <p:nvPr>
            <p:ph type="subTitle" idx="1"/>
          </p:nvPr>
        </p:nvSpPr>
        <p:spPr/>
        <p:txBody>
          <a:bodyPr/>
          <a:lstStyle/>
          <a:p>
            <a:r>
              <a:rPr lang="en-US" dirty="0"/>
              <a:t>4.1 Searching</a:t>
            </a:r>
          </a:p>
        </p:txBody>
      </p:sp>
    </p:spTree>
    <p:extLst>
      <p:ext uri="{BB962C8B-B14F-4D97-AF65-F5344CB8AC3E}">
        <p14:creationId xmlns:p14="http://schemas.microsoft.com/office/powerpoint/2010/main" val="28100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a:t>Strategy 2: Binary Search</a:t>
            </a:r>
          </a:p>
        </p:txBody>
      </p:sp>
      <p:sp>
        <p:nvSpPr>
          <p:cNvPr id="112643" name="Rectangle 3"/>
          <p:cNvSpPr>
            <a:spLocks noGrp="1" noChangeArrowheads="1"/>
          </p:cNvSpPr>
          <p:nvPr>
            <p:ph idx="1"/>
          </p:nvPr>
        </p:nvSpPr>
        <p:spPr/>
        <p:txBody>
          <a:bodyPr/>
          <a:lstStyle/>
          <a:p>
            <a:r>
              <a:rPr lang="en-US" altLang="en-US" sz="3000" dirty="0"/>
              <a:t>We can use the same approach in our binary search algorithm! We can use two variables to keep track of the endpoints of the range in the sorted list where the number could be.</a:t>
            </a:r>
          </a:p>
          <a:p>
            <a:r>
              <a:rPr lang="en-US" altLang="en-US" sz="3000" dirty="0"/>
              <a:t>Since the target could be anywhere in the list, initially </a:t>
            </a:r>
            <a:r>
              <a:rPr lang="en-US" altLang="en-US" sz="3000" dirty="0">
                <a:latin typeface="Courier New" panose="02070309020205020404" pitchFamily="49" charset="0"/>
              </a:rPr>
              <a:t>low</a:t>
            </a:r>
            <a:r>
              <a:rPr lang="en-US" altLang="en-US" sz="3000" dirty="0"/>
              <a:t> is set to the first location in the list, and </a:t>
            </a:r>
            <a:r>
              <a:rPr lang="en-US" altLang="en-US" sz="3000" dirty="0">
                <a:latin typeface="Courier New" panose="02070309020205020404" pitchFamily="49" charset="0"/>
              </a:rPr>
              <a:t>high </a:t>
            </a:r>
            <a:r>
              <a:rPr lang="en-US" altLang="en-US" sz="3000" dirty="0"/>
              <a:t>is set to the last.</a:t>
            </a:r>
          </a:p>
        </p:txBody>
      </p:sp>
      <p:sp>
        <p:nvSpPr>
          <p:cNvPr id="5" name="Slide Number Placeholder 5"/>
          <p:cNvSpPr>
            <a:spLocks noGrp="1"/>
          </p:cNvSpPr>
          <p:nvPr>
            <p:ph type="sldNum" sz="quarter" idx="12"/>
          </p:nvPr>
        </p:nvSpPr>
        <p:spPr/>
        <p:txBody>
          <a:bodyPr/>
          <a:lstStyle/>
          <a:p>
            <a:fld id="{F0F23CB3-D7BB-4E96-990C-EC7DB7818376}" type="slidenum">
              <a:rPr lang="en-US" altLang="en-US"/>
              <a:pPr/>
              <a:t>10</a:t>
            </a:fld>
            <a:endParaRPr lang="en-US" altLang="en-US"/>
          </a:p>
        </p:txBody>
      </p:sp>
    </p:spTree>
    <p:extLst>
      <p:ext uri="{BB962C8B-B14F-4D97-AF65-F5344CB8AC3E}">
        <p14:creationId xmlns:p14="http://schemas.microsoft.com/office/powerpoint/2010/main" val="314476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a:t>Strategy 2: Binary Search</a:t>
            </a:r>
          </a:p>
        </p:txBody>
      </p:sp>
      <p:sp>
        <p:nvSpPr>
          <p:cNvPr id="113667" name="Rectangle 3"/>
          <p:cNvSpPr>
            <a:spLocks noGrp="1" noChangeArrowheads="1"/>
          </p:cNvSpPr>
          <p:nvPr>
            <p:ph idx="1"/>
          </p:nvPr>
        </p:nvSpPr>
        <p:spPr/>
        <p:txBody>
          <a:bodyPr/>
          <a:lstStyle/>
          <a:p>
            <a:r>
              <a:rPr lang="en-US" altLang="en-US" sz="2800" dirty="0"/>
              <a:t>The heart of the algorithm is a loop that looks at the middle element of the range, comparing it to the value </a:t>
            </a:r>
            <a:r>
              <a:rPr lang="en-US" altLang="en-US" sz="2800" dirty="0">
                <a:latin typeface="Courier New" panose="02070309020205020404" pitchFamily="49" charset="0"/>
              </a:rPr>
              <a:t>x</a:t>
            </a:r>
            <a:r>
              <a:rPr lang="en-US" altLang="en-US" sz="2800" dirty="0"/>
              <a:t>.</a:t>
            </a:r>
          </a:p>
          <a:p>
            <a:r>
              <a:rPr lang="en-US" altLang="en-US" sz="2800" dirty="0"/>
              <a:t>If </a:t>
            </a:r>
            <a:r>
              <a:rPr lang="en-US" altLang="en-US" sz="2800" dirty="0">
                <a:latin typeface="Courier New" panose="02070309020205020404" pitchFamily="49" charset="0"/>
              </a:rPr>
              <a:t>x</a:t>
            </a:r>
            <a:r>
              <a:rPr lang="en-US" altLang="en-US" sz="2800" dirty="0"/>
              <a:t> is smaller than the middle item, </a:t>
            </a:r>
            <a:r>
              <a:rPr lang="en-US" altLang="en-US" sz="2800" dirty="0">
                <a:latin typeface="Courier New" panose="02070309020205020404" pitchFamily="49" charset="0"/>
              </a:rPr>
              <a:t>high</a:t>
            </a:r>
            <a:r>
              <a:rPr lang="en-US" altLang="en-US" sz="2800" dirty="0"/>
              <a:t> is moved so that the search is confined to the lower half.</a:t>
            </a:r>
          </a:p>
          <a:p>
            <a:r>
              <a:rPr lang="en-US" altLang="en-US" sz="2800" dirty="0"/>
              <a:t>If </a:t>
            </a:r>
            <a:r>
              <a:rPr lang="en-US" altLang="en-US" sz="2800" dirty="0">
                <a:latin typeface="Courier New" panose="02070309020205020404" pitchFamily="49" charset="0"/>
              </a:rPr>
              <a:t>x</a:t>
            </a:r>
            <a:r>
              <a:rPr lang="en-US" altLang="en-US" sz="2800" dirty="0"/>
              <a:t> is larger than the middle item, </a:t>
            </a:r>
            <a:r>
              <a:rPr lang="en-US" altLang="en-US" sz="2800" dirty="0">
                <a:latin typeface="Courier New" panose="02070309020205020404" pitchFamily="49" charset="0"/>
              </a:rPr>
              <a:t>low</a:t>
            </a:r>
            <a:r>
              <a:rPr lang="en-US" altLang="en-US" sz="2800" dirty="0"/>
              <a:t> is moved to narrow the search to the upper half.</a:t>
            </a:r>
          </a:p>
        </p:txBody>
      </p:sp>
      <p:sp>
        <p:nvSpPr>
          <p:cNvPr id="5" name="Slide Number Placeholder 5"/>
          <p:cNvSpPr>
            <a:spLocks noGrp="1"/>
          </p:cNvSpPr>
          <p:nvPr>
            <p:ph type="sldNum" sz="quarter" idx="12"/>
          </p:nvPr>
        </p:nvSpPr>
        <p:spPr/>
        <p:txBody>
          <a:bodyPr/>
          <a:lstStyle/>
          <a:p>
            <a:fld id="{6FE28422-AD14-446B-B681-3BA75BB747E5}" type="slidenum">
              <a:rPr lang="en-US" altLang="en-US"/>
              <a:pPr/>
              <a:t>11</a:t>
            </a:fld>
            <a:endParaRPr lang="en-US" altLang="en-US"/>
          </a:p>
        </p:txBody>
      </p:sp>
    </p:spTree>
    <p:extLst>
      <p:ext uri="{BB962C8B-B14F-4D97-AF65-F5344CB8AC3E}">
        <p14:creationId xmlns:p14="http://schemas.microsoft.com/office/powerpoint/2010/main" val="325698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a:t>Strategy 2: Binary Search</a:t>
            </a:r>
          </a:p>
        </p:txBody>
      </p:sp>
      <p:sp>
        <p:nvSpPr>
          <p:cNvPr id="114691" name="Rectangle 3"/>
          <p:cNvSpPr>
            <a:spLocks noGrp="1" noChangeArrowheads="1"/>
          </p:cNvSpPr>
          <p:nvPr>
            <p:ph idx="1"/>
          </p:nvPr>
        </p:nvSpPr>
        <p:spPr/>
        <p:txBody>
          <a:bodyPr>
            <a:normAutofit/>
          </a:bodyPr>
          <a:lstStyle/>
          <a:p>
            <a:r>
              <a:rPr lang="en-US" altLang="en-US" sz="2800" dirty="0"/>
              <a:t>The loop terminates when either</a:t>
            </a:r>
          </a:p>
          <a:p>
            <a:pPr lvl="1"/>
            <a:r>
              <a:rPr lang="en-US" altLang="en-US" sz="2400" dirty="0">
                <a:latin typeface="Courier New" panose="02070309020205020404" pitchFamily="49" charset="0"/>
              </a:rPr>
              <a:t>x</a:t>
            </a:r>
            <a:r>
              <a:rPr lang="en-US" altLang="en-US" sz="2400" dirty="0"/>
              <a:t> is found</a:t>
            </a:r>
          </a:p>
          <a:p>
            <a:pPr lvl="1"/>
            <a:r>
              <a:rPr lang="en-US" altLang="en-US" sz="2400" dirty="0"/>
              <a:t>There are no more places to look</a:t>
            </a:r>
            <a:br>
              <a:rPr lang="en-US" altLang="en-US" sz="2400" dirty="0"/>
            </a:br>
            <a:r>
              <a:rPr lang="en-US" altLang="en-US" sz="2400" dirty="0"/>
              <a:t>(</a:t>
            </a:r>
            <a:r>
              <a:rPr lang="en-US" altLang="en-US" sz="2400" dirty="0">
                <a:latin typeface="Courier New" panose="02070309020205020404" pitchFamily="49" charset="0"/>
              </a:rPr>
              <a:t>low</a:t>
            </a:r>
            <a:r>
              <a:rPr lang="en-US" altLang="en-US" sz="2400" dirty="0"/>
              <a:t> &gt; </a:t>
            </a:r>
            <a:r>
              <a:rPr lang="en-US" altLang="en-US" sz="2400" dirty="0">
                <a:latin typeface="Courier New" panose="02070309020205020404" pitchFamily="49" charset="0"/>
              </a:rPr>
              <a:t>high</a:t>
            </a:r>
            <a:r>
              <a:rPr lang="en-US" altLang="en-US" sz="2400" dirty="0"/>
              <a:t>)</a:t>
            </a:r>
            <a:endParaRPr lang="en-US" altLang="en-US" sz="2400" dirty="0">
              <a:latin typeface="Courier New" panose="02070309020205020404" pitchFamily="49" charset="0"/>
            </a:endParaRPr>
          </a:p>
        </p:txBody>
      </p:sp>
      <p:sp>
        <p:nvSpPr>
          <p:cNvPr id="5" name="Slide Number Placeholder 5"/>
          <p:cNvSpPr>
            <a:spLocks noGrp="1"/>
          </p:cNvSpPr>
          <p:nvPr>
            <p:ph type="sldNum" sz="quarter" idx="12"/>
          </p:nvPr>
        </p:nvSpPr>
        <p:spPr/>
        <p:txBody>
          <a:bodyPr/>
          <a:lstStyle/>
          <a:p>
            <a:fld id="{423306C8-ED9A-4057-9BD8-D7D372032D67}" type="slidenum">
              <a:rPr lang="en-US" altLang="en-US"/>
              <a:pPr/>
              <a:t>12</a:t>
            </a:fld>
            <a:endParaRPr lang="en-US" altLang="en-US"/>
          </a:p>
        </p:txBody>
      </p:sp>
    </p:spTree>
    <p:extLst>
      <p:ext uri="{BB962C8B-B14F-4D97-AF65-F5344CB8AC3E}">
        <p14:creationId xmlns:p14="http://schemas.microsoft.com/office/powerpoint/2010/main" val="311312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clock&#10;&#10;Description automatically generated">
            <a:extLst>
              <a:ext uri="{FF2B5EF4-FFF2-40B4-BE49-F238E27FC236}">
                <a16:creationId xmlns:a16="http://schemas.microsoft.com/office/drawing/2014/main" id="{1D7ED7F4-77D7-4120-B0FD-036BFD2FB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75" y="2851406"/>
            <a:ext cx="8195250" cy="3487250"/>
          </a:xfrm>
          <a:prstGeom prst="rect">
            <a:avLst/>
          </a:prstGeom>
        </p:spPr>
      </p:pic>
      <p:sp>
        <p:nvSpPr>
          <p:cNvPr id="6" name="TextBox 5">
            <a:extLst>
              <a:ext uri="{FF2B5EF4-FFF2-40B4-BE49-F238E27FC236}">
                <a16:creationId xmlns:a16="http://schemas.microsoft.com/office/drawing/2014/main" id="{7771B25F-F20A-4226-BEC5-A8D95ACC232F}"/>
              </a:ext>
            </a:extLst>
          </p:cNvPr>
          <p:cNvSpPr txBox="1"/>
          <p:nvPr/>
        </p:nvSpPr>
        <p:spPr>
          <a:xfrm>
            <a:off x="400287" y="1578550"/>
            <a:ext cx="1903085" cy="1384995"/>
          </a:xfrm>
          <a:prstGeom prst="rect">
            <a:avLst/>
          </a:prstGeom>
          <a:noFill/>
        </p:spPr>
        <p:txBody>
          <a:bodyPr wrap="none" rtlCol="0">
            <a:spAutoFit/>
          </a:bodyPr>
          <a:lstStyle/>
          <a:p>
            <a:r>
              <a:rPr lang="en-US" sz="2800" dirty="0">
                <a:latin typeface="Courier New" panose="02070309020205020404" pitchFamily="49" charset="0"/>
                <a:cs typeface="Courier New" panose="02070309020205020404" pitchFamily="49" charset="0"/>
              </a:rPr>
              <a:t>low: 0</a:t>
            </a:r>
          </a:p>
          <a:p>
            <a:r>
              <a:rPr lang="en-US" sz="2800" dirty="0">
                <a:latin typeface="Courier New" panose="02070309020205020404" pitchFamily="49" charset="0"/>
                <a:cs typeface="Courier New" panose="02070309020205020404" pitchFamily="49" charset="0"/>
              </a:rPr>
              <a:t>High: 16</a:t>
            </a:r>
          </a:p>
          <a:p>
            <a:r>
              <a:rPr lang="en-US" sz="2800" dirty="0">
                <a:latin typeface="Courier New" panose="02070309020205020404" pitchFamily="49" charset="0"/>
                <a:cs typeface="Courier New" panose="02070309020205020404" pitchFamily="49" charset="0"/>
              </a:rPr>
              <a:t>Mid: 8</a:t>
            </a:r>
          </a:p>
        </p:txBody>
      </p:sp>
      <p:sp>
        <p:nvSpPr>
          <p:cNvPr id="8" name="TextBox 7">
            <a:extLst>
              <a:ext uri="{FF2B5EF4-FFF2-40B4-BE49-F238E27FC236}">
                <a16:creationId xmlns:a16="http://schemas.microsoft.com/office/drawing/2014/main" id="{36D5C3B7-06BF-4FC6-9910-51DFC1684CEC}"/>
              </a:ext>
            </a:extLst>
          </p:cNvPr>
          <p:cNvSpPr txBox="1"/>
          <p:nvPr/>
        </p:nvSpPr>
        <p:spPr>
          <a:xfrm>
            <a:off x="2665573" y="1578550"/>
            <a:ext cx="1688283" cy="1384995"/>
          </a:xfrm>
          <a:prstGeom prst="rect">
            <a:avLst/>
          </a:prstGeom>
          <a:noFill/>
        </p:spPr>
        <p:txBody>
          <a:bodyPr wrap="none" rtlCol="0">
            <a:spAutoFit/>
          </a:bodyPr>
          <a:lstStyle/>
          <a:p>
            <a:r>
              <a:rPr lang="en-US" sz="2800" dirty="0">
                <a:latin typeface="Courier New" panose="02070309020205020404" pitchFamily="49" charset="0"/>
                <a:cs typeface="Courier New" panose="02070309020205020404" pitchFamily="49" charset="0"/>
              </a:rPr>
              <a:t>low: 0</a:t>
            </a:r>
          </a:p>
          <a:p>
            <a:r>
              <a:rPr lang="en-US" sz="2800" dirty="0">
                <a:latin typeface="Courier New" panose="02070309020205020404" pitchFamily="49" charset="0"/>
                <a:cs typeface="Courier New" panose="02070309020205020404" pitchFamily="49" charset="0"/>
              </a:rPr>
              <a:t>High: 7</a:t>
            </a:r>
          </a:p>
          <a:p>
            <a:r>
              <a:rPr lang="en-US" sz="2800" dirty="0">
                <a:latin typeface="Courier New" panose="02070309020205020404" pitchFamily="49" charset="0"/>
                <a:cs typeface="Courier New" panose="02070309020205020404" pitchFamily="49" charset="0"/>
              </a:rPr>
              <a:t>Mid: 3</a:t>
            </a:r>
          </a:p>
        </p:txBody>
      </p:sp>
      <p:sp>
        <p:nvSpPr>
          <p:cNvPr id="9" name="TextBox 8">
            <a:extLst>
              <a:ext uri="{FF2B5EF4-FFF2-40B4-BE49-F238E27FC236}">
                <a16:creationId xmlns:a16="http://schemas.microsoft.com/office/drawing/2014/main" id="{C8F7CB5A-7F73-4457-8E97-FB56D8E34D98}"/>
              </a:ext>
            </a:extLst>
          </p:cNvPr>
          <p:cNvSpPr txBox="1"/>
          <p:nvPr/>
        </p:nvSpPr>
        <p:spPr>
          <a:xfrm>
            <a:off x="4930859" y="1578550"/>
            <a:ext cx="1688283" cy="1384995"/>
          </a:xfrm>
          <a:prstGeom prst="rect">
            <a:avLst/>
          </a:prstGeom>
          <a:noFill/>
        </p:spPr>
        <p:txBody>
          <a:bodyPr wrap="none" rtlCol="0">
            <a:spAutoFit/>
          </a:bodyPr>
          <a:lstStyle/>
          <a:p>
            <a:r>
              <a:rPr lang="en-US" sz="2800" dirty="0">
                <a:latin typeface="Courier New" panose="02070309020205020404" pitchFamily="49" charset="0"/>
                <a:cs typeface="Courier New" panose="02070309020205020404" pitchFamily="49" charset="0"/>
              </a:rPr>
              <a:t>low: 4</a:t>
            </a:r>
          </a:p>
          <a:p>
            <a:r>
              <a:rPr lang="en-US" sz="2800" dirty="0">
                <a:latin typeface="Courier New" panose="02070309020205020404" pitchFamily="49" charset="0"/>
                <a:cs typeface="Courier New" panose="02070309020205020404" pitchFamily="49" charset="0"/>
              </a:rPr>
              <a:t>High: 7</a:t>
            </a:r>
          </a:p>
          <a:p>
            <a:r>
              <a:rPr lang="en-US" sz="2800" dirty="0">
                <a:latin typeface="Courier New" panose="02070309020205020404" pitchFamily="49" charset="0"/>
                <a:cs typeface="Courier New" panose="02070309020205020404" pitchFamily="49" charset="0"/>
              </a:rPr>
              <a:t>Mid: 5</a:t>
            </a:r>
          </a:p>
        </p:txBody>
      </p:sp>
      <p:sp>
        <p:nvSpPr>
          <p:cNvPr id="10" name="TextBox 9">
            <a:extLst>
              <a:ext uri="{FF2B5EF4-FFF2-40B4-BE49-F238E27FC236}">
                <a16:creationId xmlns:a16="http://schemas.microsoft.com/office/drawing/2014/main" id="{E71E2E65-01EC-4718-A3D6-55E1345193F9}"/>
              </a:ext>
            </a:extLst>
          </p:cNvPr>
          <p:cNvSpPr txBox="1"/>
          <p:nvPr/>
        </p:nvSpPr>
        <p:spPr>
          <a:xfrm>
            <a:off x="7196145" y="1578550"/>
            <a:ext cx="1688283" cy="1384995"/>
          </a:xfrm>
          <a:prstGeom prst="rect">
            <a:avLst/>
          </a:prstGeom>
          <a:noFill/>
        </p:spPr>
        <p:txBody>
          <a:bodyPr wrap="none" rtlCol="0">
            <a:spAutoFit/>
          </a:bodyPr>
          <a:lstStyle/>
          <a:p>
            <a:r>
              <a:rPr lang="en-US" sz="2800" dirty="0">
                <a:latin typeface="Courier New" panose="02070309020205020404" pitchFamily="49" charset="0"/>
                <a:cs typeface="Courier New" panose="02070309020205020404" pitchFamily="49" charset="0"/>
              </a:rPr>
              <a:t>low: 4</a:t>
            </a:r>
          </a:p>
          <a:p>
            <a:r>
              <a:rPr lang="en-US" sz="2800" dirty="0">
                <a:latin typeface="Courier New" panose="02070309020205020404" pitchFamily="49" charset="0"/>
                <a:cs typeface="Courier New" panose="02070309020205020404" pitchFamily="49" charset="0"/>
              </a:rPr>
              <a:t>High: 4</a:t>
            </a:r>
          </a:p>
          <a:p>
            <a:r>
              <a:rPr lang="en-US" sz="2800" dirty="0">
                <a:latin typeface="Courier New" panose="02070309020205020404" pitchFamily="49" charset="0"/>
                <a:cs typeface="Courier New" panose="02070309020205020404" pitchFamily="49" charset="0"/>
              </a:rPr>
              <a:t>Mid: 4</a:t>
            </a:r>
          </a:p>
        </p:txBody>
      </p:sp>
      <p:sp>
        <p:nvSpPr>
          <p:cNvPr id="11" name="Rectangle 2">
            <a:extLst>
              <a:ext uri="{FF2B5EF4-FFF2-40B4-BE49-F238E27FC236}">
                <a16:creationId xmlns:a16="http://schemas.microsoft.com/office/drawing/2014/main" id="{CE264E8C-0551-4E14-B1A6-7249749BE2BF}"/>
              </a:ext>
            </a:extLst>
          </p:cNvPr>
          <p:cNvSpPr>
            <a:spLocks noGrp="1" noChangeArrowheads="1"/>
          </p:cNvSpPr>
          <p:nvPr>
            <p:ph type="title"/>
          </p:nvPr>
        </p:nvSpPr>
        <p:spPr>
          <a:xfrm>
            <a:off x="628650" y="365126"/>
            <a:ext cx="7886700" cy="1325563"/>
          </a:xfrm>
        </p:spPr>
        <p:txBody>
          <a:bodyPr/>
          <a:lstStyle/>
          <a:p>
            <a:r>
              <a:rPr lang="en-US" altLang="en-US" dirty="0"/>
              <a:t>Looking for 7 in a sorted list</a:t>
            </a:r>
          </a:p>
        </p:txBody>
      </p:sp>
    </p:spTree>
    <p:extLst>
      <p:ext uri="{BB962C8B-B14F-4D97-AF65-F5344CB8AC3E}">
        <p14:creationId xmlns:p14="http://schemas.microsoft.com/office/powerpoint/2010/main" val="213040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a:t>Strategy 2: Binary Search</a:t>
            </a:r>
          </a:p>
        </p:txBody>
      </p:sp>
      <p:sp>
        <p:nvSpPr>
          <p:cNvPr id="115715" name="Rectangle 3"/>
          <p:cNvSpPr>
            <a:spLocks noGrp="1" noChangeArrowheads="1"/>
          </p:cNvSpPr>
          <p:nvPr>
            <p:ph idx="1"/>
          </p:nvPr>
        </p:nvSpPr>
        <p:spPr/>
        <p:txBody>
          <a:bodyPr/>
          <a:lstStyle/>
          <a:p>
            <a:pPr>
              <a:lnSpc>
                <a:spcPct val="80000"/>
              </a:lnSpc>
              <a:buFont typeface="Wingdings" panose="05000000000000000000" pitchFamily="2" charset="2"/>
              <a:buNone/>
            </a:pPr>
            <a:r>
              <a:rPr lang="en-US" altLang="en-US" sz="1500" dirty="0" err="1">
                <a:latin typeface="Courier New" panose="02070309020205020404" pitchFamily="49" charset="0"/>
              </a:rPr>
              <a:t>def</a:t>
            </a:r>
            <a:r>
              <a:rPr lang="en-US" altLang="en-US" sz="1500" dirty="0">
                <a:latin typeface="Courier New" panose="02070309020205020404" pitchFamily="49" charset="0"/>
              </a:rPr>
              <a:t> search(x, </a:t>
            </a:r>
            <a:r>
              <a:rPr lang="en-US" altLang="en-US" sz="1500" dirty="0" err="1">
                <a:latin typeface="Courier New" panose="02070309020205020404" pitchFamily="49" charset="0"/>
              </a:rPr>
              <a:t>nums</a:t>
            </a:r>
            <a:r>
              <a:rPr lang="en-US" altLang="en-US" sz="1500" dirty="0">
                <a:latin typeface="Courier New" panose="02070309020205020404" pitchFamily="49" charset="0"/>
              </a:rPr>
              <a:t>):</a:t>
            </a:r>
          </a:p>
          <a:p>
            <a:pPr>
              <a:lnSpc>
                <a:spcPct val="80000"/>
              </a:lnSpc>
              <a:buFont typeface="Wingdings" panose="05000000000000000000" pitchFamily="2" charset="2"/>
              <a:buNone/>
            </a:pPr>
            <a:r>
              <a:rPr lang="en-US" altLang="en-US" sz="1500" dirty="0">
                <a:latin typeface="Courier New" panose="02070309020205020404" pitchFamily="49" charset="0"/>
              </a:rPr>
              <a:t>    low = 0</a:t>
            </a:r>
          </a:p>
          <a:p>
            <a:pPr>
              <a:lnSpc>
                <a:spcPct val="80000"/>
              </a:lnSpc>
              <a:buFont typeface="Wingdings" panose="05000000000000000000" pitchFamily="2" charset="2"/>
              <a:buNone/>
            </a:pPr>
            <a:r>
              <a:rPr lang="en-US" altLang="en-US" sz="1500" dirty="0">
                <a:latin typeface="Courier New" panose="02070309020205020404" pitchFamily="49" charset="0"/>
              </a:rPr>
              <a:t>    high = </a:t>
            </a:r>
            <a:r>
              <a:rPr lang="en-US" altLang="en-US" sz="1500" dirty="0" err="1">
                <a:latin typeface="Courier New" panose="02070309020205020404" pitchFamily="49" charset="0"/>
              </a:rPr>
              <a:t>len</a:t>
            </a:r>
            <a:r>
              <a:rPr lang="en-US" altLang="en-US" sz="1500" dirty="0">
                <a:latin typeface="Courier New" panose="02070309020205020404" pitchFamily="49" charset="0"/>
              </a:rPr>
              <a:t>(</a:t>
            </a:r>
            <a:r>
              <a:rPr lang="en-US" altLang="en-US" sz="1500" dirty="0" err="1">
                <a:latin typeface="Courier New" panose="02070309020205020404" pitchFamily="49" charset="0"/>
              </a:rPr>
              <a:t>nums</a:t>
            </a:r>
            <a:r>
              <a:rPr lang="en-US" altLang="en-US" sz="1500" dirty="0">
                <a:latin typeface="Courier New" panose="02070309020205020404" pitchFamily="49" charset="0"/>
              </a:rPr>
              <a:t>) - 1</a:t>
            </a:r>
          </a:p>
          <a:p>
            <a:pPr>
              <a:lnSpc>
                <a:spcPct val="80000"/>
              </a:lnSpc>
              <a:buFont typeface="Wingdings" panose="05000000000000000000" pitchFamily="2" charset="2"/>
              <a:buNone/>
            </a:pPr>
            <a:r>
              <a:rPr lang="en-US" altLang="en-US" sz="1500" dirty="0">
                <a:latin typeface="Courier New" panose="02070309020205020404" pitchFamily="49" charset="0"/>
              </a:rPr>
              <a:t>    while low &lt;= high:       # There is still a range to search</a:t>
            </a:r>
          </a:p>
          <a:p>
            <a:pPr>
              <a:lnSpc>
                <a:spcPct val="80000"/>
              </a:lnSpc>
              <a:buFont typeface="Wingdings" panose="05000000000000000000" pitchFamily="2" charset="2"/>
              <a:buNone/>
            </a:pPr>
            <a:r>
              <a:rPr lang="en-US" altLang="en-US" sz="1500" dirty="0">
                <a:latin typeface="Courier New" panose="02070309020205020404" pitchFamily="49" charset="0"/>
              </a:rPr>
              <a:t>        mid = (low + high)/2 # Position of middle item</a:t>
            </a:r>
          </a:p>
          <a:p>
            <a:pPr>
              <a:lnSpc>
                <a:spcPct val="80000"/>
              </a:lnSpc>
              <a:buFont typeface="Wingdings" panose="05000000000000000000" pitchFamily="2" charset="2"/>
              <a:buNone/>
            </a:pPr>
            <a:r>
              <a:rPr lang="en-US" altLang="en-US" sz="1500" dirty="0">
                <a:latin typeface="Courier New" panose="02070309020205020404" pitchFamily="49" charset="0"/>
              </a:rPr>
              <a:t>        item = </a:t>
            </a:r>
            <a:r>
              <a:rPr lang="en-US" altLang="en-US" sz="1500" dirty="0" err="1">
                <a:latin typeface="Courier New" panose="02070309020205020404" pitchFamily="49" charset="0"/>
              </a:rPr>
              <a:t>nums</a:t>
            </a:r>
            <a:r>
              <a:rPr lang="en-US" altLang="en-US" sz="1500" dirty="0">
                <a:latin typeface="Courier New" panose="02070309020205020404" pitchFamily="49" charset="0"/>
              </a:rPr>
              <a:t>[mid]</a:t>
            </a:r>
          </a:p>
          <a:p>
            <a:pPr>
              <a:lnSpc>
                <a:spcPct val="80000"/>
              </a:lnSpc>
              <a:buFont typeface="Wingdings" panose="05000000000000000000" pitchFamily="2" charset="2"/>
              <a:buNone/>
            </a:pPr>
            <a:r>
              <a:rPr lang="en-US" altLang="en-US" sz="1500" dirty="0">
                <a:latin typeface="Courier New" panose="02070309020205020404" pitchFamily="49" charset="0"/>
              </a:rPr>
              <a:t>        if x == item:        # Found it! Return the index</a:t>
            </a:r>
          </a:p>
          <a:p>
            <a:pPr>
              <a:lnSpc>
                <a:spcPct val="80000"/>
              </a:lnSpc>
              <a:buFont typeface="Wingdings" panose="05000000000000000000" pitchFamily="2" charset="2"/>
              <a:buNone/>
            </a:pPr>
            <a:r>
              <a:rPr lang="en-US" altLang="en-US" sz="1500" dirty="0">
                <a:latin typeface="Courier New" panose="02070309020205020404" pitchFamily="49" charset="0"/>
              </a:rPr>
              <a:t>            return mid</a:t>
            </a:r>
          </a:p>
          <a:p>
            <a:pPr>
              <a:lnSpc>
                <a:spcPct val="80000"/>
              </a:lnSpc>
              <a:buFont typeface="Wingdings" panose="05000000000000000000" pitchFamily="2" charset="2"/>
              <a:buNone/>
            </a:pPr>
            <a:r>
              <a:rPr lang="en-US" altLang="en-US" sz="1500" dirty="0">
                <a:latin typeface="Courier New" panose="02070309020205020404" pitchFamily="49" charset="0"/>
              </a:rPr>
              <a:t>        </a:t>
            </a:r>
            <a:r>
              <a:rPr lang="en-US" altLang="en-US" sz="1500" dirty="0" err="1">
                <a:latin typeface="Courier New" panose="02070309020205020404" pitchFamily="49" charset="0"/>
              </a:rPr>
              <a:t>elif</a:t>
            </a:r>
            <a:r>
              <a:rPr lang="en-US" altLang="en-US" sz="1500" dirty="0">
                <a:latin typeface="Courier New" panose="02070309020205020404" pitchFamily="49" charset="0"/>
              </a:rPr>
              <a:t> x &lt; item:       # x is in lower half of range</a:t>
            </a:r>
          </a:p>
          <a:p>
            <a:pPr>
              <a:lnSpc>
                <a:spcPct val="80000"/>
              </a:lnSpc>
              <a:buFont typeface="Wingdings" panose="05000000000000000000" pitchFamily="2" charset="2"/>
              <a:buNone/>
            </a:pPr>
            <a:r>
              <a:rPr lang="en-US" altLang="en-US" sz="1500" dirty="0">
                <a:latin typeface="Courier New" panose="02070309020205020404" pitchFamily="49" charset="0"/>
              </a:rPr>
              <a:t>            high = mid - 1   #  move top marker down</a:t>
            </a:r>
          </a:p>
          <a:p>
            <a:pPr>
              <a:lnSpc>
                <a:spcPct val="80000"/>
              </a:lnSpc>
              <a:buFont typeface="Wingdings" panose="05000000000000000000" pitchFamily="2" charset="2"/>
              <a:buNone/>
            </a:pPr>
            <a:r>
              <a:rPr lang="en-US" altLang="en-US" sz="1500" dirty="0">
                <a:latin typeface="Courier New" panose="02070309020205020404" pitchFamily="49" charset="0"/>
              </a:rPr>
              <a:t>        else:                # x is in upper half of range</a:t>
            </a:r>
          </a:p>
          <a:p>
            <a:pPr>
              <a:lnSpc>
                <a:spcPct val="80000"/>
              </a:lnSpc>
              <a:buFont typeface="Wingdings" panose="05000000000000000000" pitchFamily="2" charset="2"/>
              <a:buNone/>
            </a:pPr>
            <a:r>
              <a:rPr lang="en-US" altLang="en-US" sz="1500" dirty="0">
                <a:latin typeface="Courier New" panose="02070309020205020404" pitchFamily="49" charset="0"/>
              </a:rPr>
              <a:t>            low = mid + 1    #  move bottom marker up</a:t>
            </a:r>
          </a:p>
          <a:p>
            <a:pPr>
              <a:lnSpc>
                <a:spcPct val="80000"/>
              </a:lnSpc>
              <a:buFont typeface="Wingdings" panose="05000000000000000000" pitchFamily="2" charset="2"/>
              <a:buNone/>
            </a:pPr>
            <a:r>
              <a:rPr lang="en-US" altLang="en-US" sz="1500" dirty="0">
                <a:latin typeface="Courier New" panose="02070309020205020404" pitchFamily="49" charset="0"/>
              </a:rPr>
              <a:t>    return -1                # No range left to search,</a:t>
            </a:r>
          </a:p>
          <a:p>
            <a:pPr>
              <a:lnSpc>
                <a:spcPct val="80000"/>
              </a:lnSpc>
              <a:buFont typeface="Wingdings" panose="05000000000000000000" pitchFamily="2" charset="2"/>
              <a:buNone/>
            </a:pPr>
            <a:r>
              <a:rPr lang="en-US" altLang="en-US" sz="1500" dirty="0">
                <a:latin typeface="Courier New" panose="02070309020205020404" pitchFamily="49" charset="0"/>
              </a:rPr>
              <a:t>                             # x is not there</a:t>
            </a:r>
          </a:p>
          <a:p>
            <a:pPr>
              <a:lnSpc>
                <a:spcPct val="80000"/>
              </a:lnSpc>
              <a:buFont typeface="Wingdings" panose="05000000000000000000" pitchFamily="2" charset="2"/>
              <a:buNone/>
            </a:pPr>
            <a:endParaRPr lang="en-US" altLang="en-US" sz="1500" dirty="0">
              <a:latin typeface="Courier New" panose="02070309020205020404" pitchFamily="49" charset="0"/>
            </a:endParaRPr>
          </a:p>
        </p:txBody>
      </p:sp>
      <p:sp>
        <p:nvSpPr>
          <p:cNvPr id="5" name="Slide Number Placeholder 5"/>
          <p:cNvSpPr>
            <a:spLocks noGrp="1"/>
          </p:cNvSpPr>
          <p:nvPr>
            <p:ph type="sldNum" sz="quarter" idx="12"/>
          </p:nvPr>
        </p:nvSpPr>
        <p:spPr/>
        <p:txBody>
          <a:bodyPr/>
          <a:lstStyle/>
          <a:p>
            <a:fld id="{C28A507E-E5CA-4DCB-AA93-E03366248B86}" type="slidenum">
              <a:rPr lang="en-US" altLang="en-US"/>
              <a:pPr/>
              <a:t>14</a:t>
            </a:fld>
            <a:endParaRPr lang="en-US" altLang="en-US"/>
          </a:p>
        </p:txBody>
      </p:sp>
      <p:pic>
        <p:nvPicPr>
          <p:cNvPr id="6" name="Picture 5" descr="A close up of a clock&#10;&#10;Description automatically generated">
            <a:extLst>
              <a:ext uri="{FF2B5EF4-FFF2-40B4-BE49-F238E27FC236}">
                <a16:creationId xmlns:a16="http://schemas.microsoft.com/office/drawing/2014/main" id="{9A748FD6-AE80-409D-A907-5DE62737FB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6576" y="681037"/>
            <a:ext cx="3946705" cy="1679405"/>
          </a:xfrm>
          <a:prstGeom prst="rect">
            <a:avLst/>
          </a:prstGeom>
        </p:spPr>
      </p:pic>
    </p:spTree>
    <p:extLst>
      <p:ext uri="{BB962C8B-B14F-4D97-AF65-F5344CB8AC3E}">
        <p14:creationId xmlns:p14="http://schemas.microsoft.com/office/powerpoint/2010/main" val="299399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a:t>Comparing Algorithms</a:t>
            </a:r>
          </a:p>
        </p:txBody>
      </p:sp>
      <p:sp>
        <p:nvSpPr>
          <p:cNvPr id="116739" name="Rectangle 3"/>
          <p:cNvSpPr>
            <a:spLocks noGrp="1" noChangeArrowheads="1"/>
          </p:cNvSpPr>
          <p:nvPr>
            <p:ph idx="1"/>
          </p:nvPr>
        </p:nvSpPr>
        <p:spPr/>
        <p:txBody>
          <a:bodyPr/>
          <a:lstStyle/>
          <a:p>
            <a:pPr>
              <a:lnSpc>
                <a:spcPct val="90000"/>
              </a:lnSpc>
            </a:pPr>
            <a:r>
              <a:rPr lang="en-US" altLang="en-US" sz="2800" dirty="0"/>
              <a:t>Which search algorithm is better, linear or binary?</a:t>
            </a:r>
          </a:p>
          <a:p>
            <a:pPr lvl="1">
              <a:lnSpc>
                <a:spcPct val="90000"/>
              </a:lnSpc>
            </a:pPr>
            <a:r>
              <a:rPr lang="en-US" altLang="en-US" sz="2400" dirty="0"/>
              <a:t>The linear search is easier to understand and implement</a:t>
            </a:r>
          </a:p>
          <a:p>
            <a:pPr lvl="1">
              <a:lnSpc>
                <a:spcPct val="90000"/>
              </a:lnSpc>
            </a:pPr>
            <a:r>
              <a:rPr lang="en-US" altLang="en-US" sz="2400" dirty="0"/>
              <a:t>The binary search is more efficient since it doesn’t need to look at each element in the list</a:t>
            </a:r>
          </a:p>
          <a:p>
            <a:pPr>
              <a:lnSpc>
                <a:spcPct val="90000"/>
              </a:lnSpc>
            </a:pPr>
            <a:r>
              <a:rPr lang="en-US" altLang="en-US" sz="2800" dirty="0"/>
              <a:t>Intuitively, we might expect the linear search to work better for small lists, and binary search for longer lists. But how can we be sure?</a:t>
            </a:r>
          </a:p>
        </p:txBody>
      </p:sp>
      <p:sp>
        <p:nvSpPr>
          <p:cNvPr id="5" name="Slide Number Placeholder 5"/>
          <p:cNvSpPr>
            <a:spLocks noGrp="1"/>
          </p:cNvSpPr>
          <p:nvPr>
            <p:ph type="sldNum" sz="quarter" idx="12"/>
          </p:nvPr>
        </p:nvSpPr>
        <p:spPr/>
        <p:txBody>
          <a:bodyPr/>
          <a:lstStyle/>
          <a:p>
            <a:fld id="{DD6CF756-D3C9-48EB-976B-AD69CFAEF86A}" type="slidenum">
              <a:rPr lang="en-US" altLang="en-US"/>
              <a:pPr/>
              <a:t>15</a:t>
            </a:fld>
            <a:endParaRPr lang="en-US" altLang="en-US"/>
          </a:p>
        </p:txBody>
      </p:sp>
    </p:spTree>
    <p:extLst>
      <p:ext uri="{BB962C8B-B14F-4D97-AF65-F5344CB8AC3E}">
        <p14:creationId xmlns:p14="http://schemas.microsoft.com/office/powerpoint/2010/main" val="17691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a:t>Comparing Algorithms</a:t>
            </a:r>
          </a:p>
        </p:txBody>
      </p:sp>
      <p:sp>
        <p:nvSpPr>
          <p:cNvPr id="117763" name="Rectangle 3"/>
          <p:cNvSpPr>
            <a:spLocks noGrp="1" noChangeArrowheads="1"/>
          </p:cNvSpPr>
          <p:nvPr>
            <p:ph idx="1"/>
          </p:nvPr>
        </p:nvSpPr>
        <p:spPr/>
        <p:txBody>
          <a:bodyPr/>
          <a:lstStyle/>
          <a:p>
            <a:r>
              <a:rPr lang="en-US" altLang="en-US" sz="2800" dirty="0"/>
              <a:t>One way to conduct the test would be to code up the algorithms and try them on varying sized lists, noting the runtime.</a:t>
            </a:r>
          </a:p>
          <a:p>
            <a:pPr lvl="1"/>
            <a:r>
              <a:rPr lang="en-US" altLang="en-US" sz="2400" dirty="0"/>
              <a:t>Linear search is generally faster for lists of length 10 or less</a:t>
            </a:r>
          </a:p>
          <a:p>
            <a:pPr lvl="1"/>
            <a:r>
              <a:rPr lang="en-US" altLang="en-US" sz="2400" dirty="0"/>
              <a:t>There was little difference for lists of 10-1000</a:t>
            </a:r>
          </a:p>
          <a:p>
            <a:pPr lvl="1"/>
            <a:r>
              <a:rPr lang="en-US" altLang="en-US" sz="2400" dirty="0"/>
              <a:t>Binary search is best for 1000+</a:t>
            </a:r>
          </a:p>
          <a:p>
            <a:pPr lvl="2"/>
            <a:r>
              <a:rPr lang="en-US" altLang="en-US" sz="2100" dirty="0"/>
              <a:t>for one million list elements, binary search averaged .0003 seconds while linear search averaged 2.5 second</a:t>
            </a:r>
          </a:p>
        </p:txBody>
      </p:sp>
      <p:sp>
        <p:nvSpPr>
          <p:cNvPr id="5" name="Slide Number Placeholder 5"/>
          <p:cNvSpPr>
            <a:spLocks noGrp="1"/>
          </p:cNvSpPr>
          <p:nvPr>
            <p:ph type="sldNum" sz="quarter" idx="12"/>
          </p:nvPr>
        </p:nvSpPr>
        <p:spPr/>
        <p:txBody>
          <a:bodyPr/>
          <a:lstStyle/>
          <a:p>
            <a:fld id="{DF616BE2-69C9-4BF8-81BC-923D013F4656}" type="slidenum">
              <a:rPr lang="en-US" altLang="en-US"/>
              <a:pPr/>
              <a:t>16</a:t>
            </a:fld>
            <a:endParaRPr lang="en-US" altLang="en-US"/>
          </a:p>
        </p:txBody>
      </p:sp>
    </p:spTree>
    <p:extLst>
      <p:ext uri="{BB962C8B-B14F-4D97-AF65-F5344CB8AC3E}">
        <p14:creationId xmlns:p14="http://schemas.microsoft.com/office/powerpoint/2010/main" val="371403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Comparing Algorithms</a:t>
            </a:r>
          </a:p>
        </p:txBody>
      </p:sp>
      <p:sp>
        <p:nvSpPr>
          <p:cNvPr id="118787" name="Rectangle 3"/>
          <p:cNvSpPr>
            <a:spLocks noGrp="1" noChangeArrowheads="1"/>
          </p:cNvSpPr>
          <p:nvPr>
            <p:ph idx="1"/>
          </p:nvPr>
        </p:nvSpPr>
        <p:spPr/>
        <p:txBody>
          <a:bodyPr/>
          <a:lstStyle/>
          <a:p>
            <a:pPr>
              <a:lnSpc>
                <a:spcPct val="90000"/>
              </a:lnSpc>
            </a:pPr>
            <a:r>
              <a:rPr lang="en-US" altLang="en-US" sz="2800"/>
              <a:t>While interesting, can we guarantee that these empirical results are not dependent on the type of computer they were conducted on, the amount of memory in the computer, the speed of the computer, etc.?</a:t>
            </a:r>
          </a:p>
          <a:p>
            <a:pPr>
              <a:lnSpc>
                <a:spcPct val="90000"/>
              </a:lnSpc>
            </a:pPr>
            <a:r>
              <a:rPr lang="en-US" altLang="en-US" sz="2800"/>
              <a:t>We could abstractly reason about the algorithms to determine how efficient they are. We can assume that the algorithm with the fewest number of “steps” is more efficient.</a:t>
            </a:r>
          </a:p>
        </p:txBody>
      </p:sp>
      <p:sp>
        <p:nvSpPr>
          <p:cNvPr id="5" name="Slide Number Placeholder 5"/>
          <p:cNvSpPr>
            <a:spLocks noGrp="1"/>
          </p:cNvSpPr>
          <p:nvPr>
            <p:ph type="sldNum" sz="quarter" idx="12"/>
          </p:nvPr>
        </p:nvSpPr>
        <p:spPr/>
        <p:txBody>
          <a:bodyPr/>
          <a:lstStyle/>
          <a:p>
            <a:fld id="{DB885DF2-E504-4D23-B53D-C7B204B327A1}" type="slidenum">
              <a:rPr lang="en-US" altLang="en-US"/>
              <a:pPr/>
              <a:t>17</a:t>
            </a:fld>
            <a:endParaRPr lang="en-US" altLang="en-US"/>
          </a:p>
        </p:txBody>
      </p:sp>
    </p:spTree>
    <p:extLst>
      <p:ext uri="{BB962C8B-B14F-4D97-AF65-F5344CB8AC3E}">
        <p14:creationId xmlns:p14="http://schemas.microsoft.com/office/powerpoint/2010/main" val="123839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Comparing Algorithms</a:t>
            </a:r>
          </a:p>
        </p:txBody>
      </p:sp>
      <p:sp>
        <p:nvSpPr>
          <p:cNvPr id="119811" name="Rectangle 3"/>
          <p:cNvSpPr>
            <a:spLocks noGrp="1" noChangeArrowheads="1"/>
          </p:cNvSpPr>
          <p:nvPr>
            <p:ph idx="1"/>
          </p:nvPr>
        </p:nvSpPr>
        <p:spPr/>
        <p:txBody>
          <a:bodyPr>
            <a:normAutofit/>
          </a:bodyPr>
          <a:lstStyle/>
          <a:p>
            <a:r>
              <a:rPr lang="en-US" altLang="en-US" sz="2800" dirty="0"/>
              <a:t>How do we count the number of “steps”?</a:t>
            </a:r>
          </a:p>
          <a:p>
            <a:r>
              <a:rPr lang="en-US" altLang="en-US" sz="2800" dirty="0"/>
              <a:t>Computer scientists attack these problems by analyzing the number of steps that an algorithm will take relative to the size or difficulty of the specific problem instance being solved.</a:t>
            </a:r>
          </a:p>
        </p:txBody>
      </p:sp>
      <p:sp>
        <p:nvSpPr>
          <p:cNvPr id="5" name="Slide Number Placeholder 5"/>
          <p:cNvSpPr>
            <a:spLocks noGrp="1"/>
          </p:cNvSpPr>
          <p:nvPr>
            <p:ph type="sldNum" sz="quarter" idx="12"/>
          </p:nvPr>
        </p:nvSpPr>
        <p:spPr/>
        <p:txBody>
          <a:bodyPr/>
          <a:lstStyle/>
          <a:p>
            <a:fld id="{EB769332-58E8-45DE-9626-FAE33A629907}" type="slidenum">
              <a:rPr lang="en-US" altLang="en-US"/>
              <a:pPr/>
              <a:t>18</a:t>
            </a:fld>
            <a:endParaRPr lang="en-US" altLang="en-US"/>
          </a:p>
        </p:txBody>
      </p:sp>
    </p:spTree>
    <p:extLst>
      <p:ext uri="{BB962C8B-B14F-4D97-AF65-F5344CB8AC3E}">
        <p14:creationId xmlns:p14="http://schemas.microsoft.com/office/powerpoint/2010/main" val="1808182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a:t>Comparing Algorithms</a:t>
            </a:r>
          </a:p>
        </p:txBody>
      </p:sp>
      <p:sp>
        <p:nvSpPr>
          <p:cNvPr id="120835" name="Rectangle 3"/>
          <p:cNvSpPr>
            <a:spLocks noGrp="1" noChangeArrowheads="1"/>
          </p:cNvSpPr>
          <p:nvPr>
            <p:ph idx="1"/>
          </p:nvPr>
        </p:nvSpPr>
        <p:spPr/>
        <p:txBody>
          <a:bodyPr/>
          <a:lstStyle/>
          <a:p>
            <a:r>
              <a:rPr lang="en-US" altLang="en-US" sz="2800" dirty="0"/>
              <a:t>For searching, the difficulty is determined by the size of the collection – it takes more steps to find a number in a collection of a million numbers than it does in a collection of 10 numbers.</a:t>
            </a:r>
          </a:p>
          <a:p>
            <a:r>
              <a:rPr lang="en-US" altLang="en-US" sz="2800" i="1" dirty="0"/>
              <a:t>How many steps are needed to find a value in a list of size n?</a:t>
            </a:r>
          </a:p>
          <a:p>
            <a:r>
              <a:rPr lang="en-US" altLang="en-US" sz="2800" dirty="0"/>
              <a:t>In particular, what happens as </a:t>
            </a:r>
            <a:r>
              <a:rPr lang="en-US" altLang="en-US" sz="2800" i="1" dirty="0"/>
              <a:t>n</a:t>
            </a:r>
            <a:r>
              <a:rPr lang="en-US" altLang="en-US" sz="2800" dirty="0"/>
              <a:t> gets very large?</a:t>
            </a:r>
          </a:p>
        </p:txBody>
      </p:sp>
      <p:sp>
        <p:nvSpPr>
          <p:cNvPr id="5" name="Slide Number Placeholder 5"/>
          <p:cNvSpPr>
            <a:spLocks noGrp="1"/>
          </p:cNvSpPr>
          <p:nvPr>
            <p:ph type="sldNum" sz="quarter" idx="12"/>
          </p:nvPr>
        </p:nvSpPr>
        <p:spPr/>
        <p:txBody>
          <a:bodyPr/>
          <a:lstStyle/>
          <a:p>
            <a:fld id="{9D19A078-5186-4445-B8D1-5BD8A6CB1A89}" type="slidenum">
              <a:rPr lang="en-US" altLang="en-US"/>
              <a:pPr/>
              <a:t>19</a:t>
            </a:fld>
            <a:endParaRPr lang="en-US" altLang="en-US"/>
          </a:p>
        </p:txBody>
      </p:sp>
    </p:spTree>
    <p:extLst>
      <p:ext uri="{BB962C8B-B14F-4D97-AF65-F5344CB8AC3E}">
        <p14:creationId xmlns:p14="http://schemas.microsoft.com/office/powerpoint/2010/main" val="34434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Searching</a:t>
            </a:r>
          </a:p>
        </p:txBody>
      </p:sp>
      <p:sp>
        <p:nvSpPr>
          <p:cNvPr id="99331" name="Rectangle 3"/>
          <p:cNvSpPr>
            <a:spLocks noGrp="1" noChangeArrowheads="1"/>
          </p:cNvSpPr>
          <p:nvPr>
            <p:ph idx="1"/>
          </p:nvPr>
        </p:nvSpPr>
        <p:spPr/>
        <p:txBody>
          <a:bodyPr>
            <a:normAutofit/>
          </a:bodyPr>
          <a:lstStyle/>
          <a:p>
            <a:r>
              <a:rPr lang="en-US" altLang="en-US" sz="2800" i="1" dirty="0"/>
              <a:t>Searching</a:t>
            </a:r>
            <a:r>
              <a:rPr lang="en-US" altLang="en-US" sz="2800" dirty="0"/>
              <a:t> is the process of looking for a particular value in a collection.</a:t>
            </a:r>
          </a:p>
          <a:p>
            <a:r>
              <a:rPr lang="en-US" altLang="en-US" sz="2800" dirty="0"/>
              <a:t>For example, a program that maintains a membership list for a club might need to look up information for a particular member – this involves some sort of search process.</a:t>
            </a:r>
            <a:endParaRPr lang="en-US" altLang="en-US" sz="2800" b="1" dirty="0"/>
          </a:p>
        </p:txBody>
      </p:sp>
      <p:sp>
        <p:nvSpPr>
          <p:cNvPr id="5" name="Slide Number Placeholder 5"/>
          <p:cNvSpPr>
            <a:spLocks noGrp="1"/>
          </p:cNvSpPr>
          <p:nvPr>
            <p:ph type="sldNum" sz="quarter" idx="12"/>
          </p:nvPr>
        </p:nvSpPr>
        <p:spPr/>
        <p:txBody>
          <a:bodyPr/>
          <a:lstStyle/>
          <a:p>
            <a:fld id="{A57A7DC0-E432-4B29-B412-B8291BD989FA}" type="slidenum">
              <a:rPr lang="en-US" altLang="en-US"/>
              <a:pPr/>
              <a:t>2</a:t>
            </a:fld>
            <a:endParaRPr lang="en-US" altLang="en-US"/>
          </a:p>
        </p:txBody>
      </p:sp>
    </p:spTree>
    <p:extLst>
      <p:ext uri="{BB962C8B-B14F-4D97-AF65-F5344CB8AC3E}">
        <p14:creationId xmlns:p14="http://schemas.microsoft.com/office/powerpoint/2010/main" val="3992421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a:t>Comparing Algorithms</a:t>
            </a:r>
          </a:p>
        </p:txBody>
      </p:sp>
      <p:sp>
        <p:nvSpPr>
          <p:cNvPr id="121859" name="Rectangle 3"/>
          <p:cNvSpPr>
            <a:spLocks noGrp="1" noChangeArrowheads="1"/>
          </p:cNvSpPr>
          <p:nvPr>
            <p:ph idx="1"/>
          </p:nvPr>
        </p:nvSpPr>
        <p:spPr/>
        <p:txBody>
          <a:bodyPr/>
          <a:lstStyle/>
          <a:p>
            <a:pPr>
              <a:lnSpc>
                <a:spcPct val="90000"/>
              </a:lnSpc>
            </a:pPr>
            <a:r>
              <a:rPr lang="en-US" altLang="en-US" sz="2800" dirty="0"/>
              <a:t>Let’s consider linear search.</a:t>
            </a:r>
          </a:p>
          <a:p>
            <a:pPr lvl="1">
              <a:lnSpc>
                <a:spcPct val="90000"/>
              </a:lnSpc>
            </a:pPr>
            <a:r>
              <a:rPr lang="en-US" altLang="en-US" sz="2200" dirty="0"/>
              <a:t>For a list of 10 items, the most work we might have to do is to look at each item in turn – looping at most 10 times.</a:t>
            </a:r>
          </a:p>
          <a:p>
            <a:pPr lvl="1">
              <a:lnSpc>
                <a:spcPct val="90000"/>
              </a:lnSpc>
            </a:pPr>
            <a:r>
              <a:rPr lang="en-US" altLang="en-US" sz="2200" dirty="0"/>
              <a:t>For a list twice as large, we would loop at most 20 times.</a:t>
            </a:r>
          </a:p>
          <a:p>
            <a:pPr lvl="1">
              <a:lnSpc>
                <a:spcPct val="90000"/>
              </a:lnSpc>
            </a:pPr>
            <a:r>
              <a:rPr lang="en-US" altLang="en-US" sz="2200" dirty="0"/>
              <a:t>For a list three times as large, we would loop at most 30 times!</a:t>
            </a:r>
          </a:p>
          <a:p>
            <a:pPr>
              <a:lnSpc>
                <a:spcPct val="90000"/>
              </a:lnSpc>
            </a:pPr>
            <a:r>
              <a:rPr lang="en-US" altLang="en-US" sz="2800" dirty="0"/>
              <a:t>The amount of time required is linearly related to the size of the list, </a:t>
            </a:r>
            <a:r>
              <a:rPr lang="en-US" altLang="en-US" sz="2800" i="1" dirty="0"/>
              <a:t>n</a:t>
            </a:r>
            <a:r>
              <a:rPr lang="en-US" altLang="en-US" sz="2800" dirty="0"/>
              <a:t>. This is what computer scientists call a </a:t>
            </a:r>
            <a:r>
              <a:rPr lang="en-US" altLang="en-US" sz="2800" i="1" dirty="0"/>
              <a:t>linear time</a:t>
            </a:r>
            <a:r>
              <a:rPr lang="en-US" altLang="en-US" sz="2800" dirty="0"/>
              <a:t> algorithm.</a:t>
            </a:r>
          </a:p>
        </p:txBody>
      </p:sp>
      <p:sp>
        <p:nvSpPr>
          <p:cNvPr id="5" name="Slide Number Placeholder 5"/>
          <p:cNvSpPr>
            <a:spLocks noGrp="1"/>
          </p:cNvSpPr>
          <p:nvPr>
            <p:ph type="sldNum" sz="quarter" idx="12"/>
          </p:nvPr>
        </p:nvSpPr>
        <p:spPr/>
        <p:txBody>
          <a:bodyPr/>
          <a:lstStyle/>
          <a:p>
            <a:fld id="{F79FA08D-6399-40F1-9B59-7F182B351D1D}" type="slidenum">
              <a:rPr lang="en-US" altLang="en-US"/>
              <a:pPr/>
              <a:t>20</a:t>
            </a:fld>
            <a:endParaRPr lang="en-US" altLang="en-US"/>
          </a:p>
        </p:txBody>
      </p:sp>
    </p:spTree>
    <p:extLst>
      <p:ext uri="{BB962C8B-B14F-4D97-AF65-F5344CB8AC3E}">
        <p14:creationId xmlns:p14="http://schemas.microsoft.com/office/powerpoint/2010/main" val="3557276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t>Comparing Algorithms</a:t>
            </a:r>
          </a:p>
        </p:txBody>
      </p:sp>
      <p:sp>
        <p:nvSpPr>
          <p:cNvPr id="122883" name="Rectangle 3"/>
          <p:cNvSpPr>
            <a:spLocks noGrp="1" noChangeArrowheads="1"/>
          </p:cNvSpPr>
          <p:nvPr>
            <p:ph idx="1"/>
          </p:nvPr>
        </p:nvSpPr>
        <p:spPr/>
        <p:txBody>
          <a:bodyPr/>
          <a:lstStyle/>
          <a:p>
            <a:r>
              <a:rPr lang="en-US" altLang="en-US" sz="2800" dirty="0"/>
              <a:t>Now, let’s consider binary search.</a:t>
            </a:r>
          </a:p>
          <a:p>
            <a:pPr lvl="1"/>
            <a:r>
              <a:rPr lang="en-US" altLang="en-US" sz="2400" dirty="0"/>
              <a:t>Suppose the list has 16 items. Each time through the loop, half the items are removed. After one loop, 8 items remain.</a:t>
            </a:r>
          </a:p>
          <a:p>
            <a:pPr lvl="1"/>
            <a:r>
              <a:rPr lang="en-US" altLang="en-US" sz="2400" dirty="0"/>
              <a:t>After two loops, 4 items remain.</a:t>
            </a:r>
          </a:p>
          <a:p>
            <a:pPr lvl="1"/>
            <a:r>
              <a:rPr lang="en-US" altLang="en-US" sz="2400" dirty="0"/>
              <a:t>After three loops, 2 items remain</a:t>
            </a:r>
          </a:p>
          <a:p>
            <a:pPr lvl="1"/>
            <a:r>
              <a:rPr lang="en-US" altLang="en-US" sz="2400" dirty="0"/>
              <a:t>After four loops, 1 item remains.</a:t>
            </a:r>
          </a:p>
          <a:p>
            <a:r>
              <a:rPr lang="en-US" altLang="en-US" sz="2800" dirty="0"/>
              <a:t>If a binary search loops </a:t>
            </a:r>
            <a:r>
              <a:rPr lang="en-US" altLang="en-US" sz="2800" i="1" dirty="0" err="1"/>
              <a:t>i</a:t>
            </a:r>
            <a:r>
              <a:rPr lang="en-US" altLang="en-US" sz="2800" i="1" dirty="0"/>
              <a:t> </a:t>
            </a:r>
            <a:r>
              <a:rPr lang="en-US" altLang="en-US" sz="2800" dirty="0"/>
              <a:t>times, it can find a single value in a list of size 2</a:t>
            </a:r>
            <a:r>
              <a:rPr lang="en-US" altLang="en-US" sz="2800" i="1" baseline="30000" dirty="0"/>
              <a:t>i</a:t>
            </a:r>
            <a:r>
              <a:rPr lang="en-US" altLang="en-US" sz="2800" dirty="0"/>
              <a:t>.</a:t>
            </a:r>
          </a:p>
        </p:txBody>
      </p:sp>
      <p:sp>
        <p:nvSpPr>
          <p:cNvPr id="5" name="Slide Number Placeholder 5"/>
          <p:cNvSpPr>
            <a:spLocks noGrp="1"/>
          </p:cNvSpPr>
          <p:nvPr>
            <p:ph type="sldNum" sz="quarter" idx="12"/>
          </p:nvPr>
        </p:nvSpPr>
        <p:spPr/>
        <p:txBody>
          <a:bodyPr/>
          <a:lstStyle/>
          <a:p>
            <a:fld id="{CAD517D7-F496-4AF6-81FE-3EBE17280207}" type="slidenum">
              <a:rPr lang="en-US" altLang="en-US"/>
              <a:pPr/>
              <a:t>21</a:t>
            </a:fld>
            <a:endParaRPr lang="en-US" altLang="en-US"/>
          </a:p>
        </p:txBody>
      </p:sp>
    </p:spTree>
    <p:extLst>
      <p:ext uri="{BB962C8B-B14F-4D97-AF65-F5344CB8AC3E}">
        <p14:creationId xmlns:p14="http://schemas.microsoft.com/office/powerpoint/2010/main" val="51087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a:t>Comparing Algorithms</a:t>
            </a:r>
          </a:p>
        </p:txBody>
      </p:sp>
      <p:sp>
        <p:nvSpPr>
          <p:cNvPr id="123907" name="Rectangle 3"/>
          <p:cNvSpPr>
            <a:spLocks noGrp="1" noChangeArrowheads="1"/>
          </p:cNvSpPr>
          <p:nvPr>
            <p:ph idx="1"/>
          </p:nvPr>
        </p:nvSpPr>
        <p:spPr/>
        <p:txBody>
          <a:bodyPr>
            <a:normAutofit/>
          </a:bodyPr>
          <a:lstStyle/>
          <a:p>
            <a:r>
              <a:rPr lang="en-US" altLang="en-US" sz="2800" dirty="0"/>
              <a:t>To determine how many items are examined in a list of size </a:t>
            </a:r>
            <a:r>
              <a:rPr lang="en-US" altLang="en-US" sz="2800" i="1" dirty="0"/>
              <a:t>n</a:t>
            </a:r>
            <a:r>
              <a:rPr lang="en-US" altLang="en-US" sz="2800" dirty="0"/>
              <a:t>, we need to solve            for </a:t>
            </a:r>
            <a:r>
              <a:rPr lang="en-US" altLang="en-US" sz="2800" i="1" dirty="0" err="1"/>
              <a:t>i</a:t>
            </a:r>
            <a:r>
              <a:rPr lang="en-US" altLang="en-US" sz="2800" dirty="0"/>
              <a:t>, or                .</a:t>
            </a:r>
          </a:p>
          <a:p>
            <a:r>
              <a:rPr lang="en-US" altLang="en-US" sz="2800" dirty="0"/>
              <a:t>Binary search is an example of a </a:t>
            </a:r>
            <a:r>
              <a:rPr lang="en-US" altLang="en-US" sz="2800" i="1" dirty="0"/>
              <a:t>log time</a:t>
            </a:r>
            <a:r>
              <a:rPr lang="en-US" altLang="en-US" sz="2800" dirty="0"/>
              <a:t> algorithm – the amount of time it takes to solve one of these problems grows as the log of the problem size.</a:t>
            </a:r>
          </a:p>
        </p:txBody>
      </p:sp>
      <p:sp>
        <p:nvSpPr>
          <p:cNvPr id="7" name="Slide Number Placeholder 5"/>
          <p:cNvSpPr>
            <a:spLocks noGrp="1"/>
          </p:cNvSpPr>
          <p:nvPr>
            <p:ph type="sldNum" sz="quarter" idx="12"/>
          </p:nvPr>
        </p:nvSpPr>
        <p:spPr/>
        <p:txBody>
          <a:bodyPr/>
          <a:lstStyle/>
          <a:p>
            <a:fld id="{991C511C-24D5-4990-8A0A-AB911E1A80E8}" type="slidenum">
              <a:rPr lang="en-US" altLang="en-US"/>
              <a:pPr/>
              <a:t>22</a:t>
            </a:fld>
            <a:endParaRPr lang="en-US" altLang="en-US"/>
          </a:p>
        </p:txBody>
      </p:sp>
      <p:graphicFrame>
        <p:nvGraphicFramePr>
          <p:cNvPr id="123908" name="Object 4"/>
          <p:cNvGraphicFramePr>
            <a:graphicFrameLocks noChangeAspect="1"/>
          </p:cNvGraphicFramePr>
          <p:nvPr>
            <p:extLst>
              <p:ext uri="{D42A27DB-BD31-4B8C-83A1-F6EECF244321}">
                <p14:modId xmlns:p14="http://schemas.microsoft.com/office/powerpoint/2010/main" val="904565937"/>
              </p:ext>
            </p:extLst>
          </p:nvPr>
        </p:nvGraphicFramePr>
        <p:xfrm>
          <a:off x="4695092" y="2162906"/>
          <a:ext cx="914400" cy="487363"/>
        </p:xfrm>
        <a:graphic>
          <a:graphicData uri="http://schemas.openxmlformats.org/presentationml/2006/ole">
            <mc:AlternateContent xmlns:mc="http://schemas.openxmlformats.org/markup-compatibility/2006">
              <mc:Choice xmlns:v="urn:schemas-microsoft-com:vml" Requires="v">
                <p:oleObj spid="_x0000_s1064" name="Equation" r:id="rId3" imgW="380880" imgH="203040" progId="Equation.DSMT4">
                  <p:embed/>
                </p:oleObj>
              </mc:Choice>
              <mc:Fallback>
                <p:oleObj name="Equation" r:id="rId3" imgW="380880" imgH="203040" progId="Equation.DSMT4">
                  <p:embed/>
                  <p:pic>
                    <p:nvPicPr>
                      <p:cNvPr id="1239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092" y="2162906"/>
                        <a:ext cx="9144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09" name="Object 5"/>
          <p:cNvGraphicFramePr>
            <a:graphicFrameLocks noChangeAspect="1"/>
          </p:cNvGraphicFramePr>
          <p:nvPr>
            <p:extLst>
              <p:ext uri="{D42A27DB-BD31-4B8C-83A1-F6EECF244321}">
                <p14:modId xmlns:p14="http://schemas.microsoft.com/office/powerpoint/2010/main" val="3525170120"/>
              </p:ext>
            </p:extLst>
          </p:nvPr>
        </p:nvGraphicFramePr>
        <p:xfrm>
          <a:off x="6711461" y="2206869"/>
          <a:ext cx="1365250" cy="522288"/>
        </p:xfrm>
        <a:graphic>
          <a:graphicData uri="http://schemas.openxmlformats.org/presentationml/2006/ole">
            <mc:AlternateContent xmlns:mc="http://schemas.openxmlformats.org/markup-compatibility/2006">
              <mc:Choice xmlns:v="urn:schemas-microsoft-com:vml" Requires="v">
                <p:oleObj spid="_x0000_s1065" name="Equation" r:id="rId5" imgW="596880" imgH="228600" progId="Equation.DSMT4">
                  <p:embed/>
                </p:oleObj>
              </mc:Choice>
              <mc:Fallback>
                <p:oleObj name="Equation" r:id="rId5" imgW="596880" imgH="228600" progId="Equation.DSMT4">
                  <p:embed/>
                  <p:pic>
                    <p:nvPicPr>
                      <p:cNvPr id="12390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1461" y="2206869"/>
                        <a:ext cx="136525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3090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en-US"/>
              <a:t>Comparing Algorithms</a:t>
            </a:r>
          </a:p>
        </p:txBody>
      </p:sp>
      <p:sp>
        <p:nvSpPr>
          <p:cNvPr id="124931" name="Rectangle 3"/>
          <p:cNvSpPr>
            <a:spLocks noGrp="1" noChangeArrowheads="1"/>
          </p:cNvSpPr>
          <p:nvPr>
            <p:ph idx="1"/>
          </p:nvPr>
        </p:nvSpPr>
        <p:spPr/>
        <p:txBody>
          <a:bodyPr/>
          <a:lstStyle/>
          <a:p>
            <a:pPr>
              <a:lnSpc>
                <a:spcPct val="80000"/>
              </a:lnSpc>
            </a:pPr>
            <a:r>
              <a:rPr lang="en-US" altLang="en-US" sz="2800" dirty="0"/>
              <a:t>This logarithmic property can be very powerful!</a:t>
            </a:r>
          </a:p>
          <a:p>
            <a:pPr>
              <a:lnSpc>
                <a:spcPct val="80000"/>
              </a:lnSpc>
            </a:pPr>
            <a:r>
              <a:rPr lang="en-US" altLang="en-US" sz="2800" dirty="0"/>
              <a:t>Suppose you have the New York City phone book with 12 </a:t>
            </a:r>
            <a:r>
              <a:rPr lang="en-US" altLang="en-US" sz="2800" b="1" dirty="0"/>
              <a:t>million</a:t>
            </a:r>
            <a:r>
              <a:rPr lang="en-US" altLang="en-US" sz="2800" dirty="0"/>
              <a:t> names. You could walk up to a New Yorker and, assuming they are listed in the phone book, make them this proposition: “I’m going to try guessing your name. Each time I guess a name, you tell me if your name comes alphabetically before or after the name I guess.” How many guesses will you need?</a:t>
            </a:r>
          </a:p>
        </p:txBody>
      </p:sp>
      <p:sp>
        <p:nvSpPr>
          <p:cNvPr id="5" name="Slide Number Placeholder 5"/>
          <p:cNvSpPr>
            <a:spLocks noGrp="1"/>
          </p:cNvSpPr>
          <p:nvPr>
            <p:ph type="sldNum" sz="quarter" idx="12"/>
          </p:nvPr>
        </p:nvSpPr>
        <p:spPr/>
        <p:txBody>
          <a:bodyPr/>
          <a:lstStyle/>
          <a:p>
            <a:fld id="{EDB21473-7E9F-49FD-8D7E-45502D7051F1}" type="slidenum">
              <a:rPr lang="en-US" altLang="en-US"/>
              <a:pPr/>
              <a:t>23</a:t>
            </a:fld>
            <a:endParaRPr lang="en-US" altLang="en-US"/>
          </a:p>
        </p:txBody>
      </p:sp>
    </p:spTree>
    <p:extLst>
      <p:ext uri="{BB962C8B-B14F-4D97-AF65-F5344CB8AC3E}">
        <p14:creationId xmlns:p14="http://schemas.microsoft.com/office/powerpoint/2010/main" val="4047003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Comparing Algorithms</a:t>
            </a:r>
          </a:p>
        </p:txBody>
      </p:sp>
      <p:sp>
        <p:nvSpPr>
          <p:cNvPr id="125955" name="Rectangle 3"/>
          <p:cNvSpPr>
            <a:spLocks noGrp="1" noChangeArrowheads="1"/>
          </p:cNvSpPr>
          <p:nvPr>
            <p:ph idx="1"/>
          </p:nvPr>
        </p:nvSpPr>
        <p:spPr/>
        <p:txBody>
          <a:bodyPr>
            <a:normAutofit/>
          </a:bodyPr>
          <a:lstStyle/>
          <a:p>
            <a:r>
              <a:rPr lang="en-US" altLang="en-US" sz="3200" dirty="0"/>
              <a:t>Our analysis shows us the answer to this question is:</a:t>
            </a:r>
          </a:p>
          <a:p>
            <a:pPr lvl="1"/>
            <a:r>
              <a:rPr lang="en-US" altLang="en-US" sz="2800" dirty="0"/>
              <a:t>                     </a:t>
            </a:r>
          </a:p>
          <a:p>
            <a:r>
              <a:rPr lang="en-US" altLang="en-US" sz="3200" dirty="0"/>
              <a:t>We can guess the name of the New Yorker in 24 guesses! By comparison, using the linear search we would need to make, on average, 6,000,000 guesses!</a:t>
            </a:r>
          </a:p>
        </p:txBody>
      </p:sp>
      <p:sp>
        <p:nvSpPr>
          <p:cNvPr id="6" name="Slide Number Placeholder 5"/>
          <p:cNvSpPr>
            <a:spLocks noGrp="1"/>
          </p:cNvSpPr>
          <p:nvPr>
            <p:ph type="sldNum" sz="quarter" idx="12"/>
          </p:nvPr>
        </p:nvSpPr>
        <p:spPr/>
        <p:txBody>
          <a:bodyPr/>
          <a:lstStyle/>
          <a:p>
            <a:fld id="{AF0783E3-BF3B-4919-82B0-15272447A8E7}" type="slidenum">
              <a:rPr lang="en-US" altLang="en-US"/>
              <a:pPr/>
              <a:t>24</a:t>
            </a:fld>
            <a:endParaRPr lang="en-US" altLang="en-US"/>
          </a:p>
        </p:txBody>
      </p:sp>
      <p:graphicFrame>
        <p:nvGraphicFramePr>
          <p:cNvPr id="125956" name="Object 4"/>
          <p:cNvGraphicFramePr>
            <a:graphicFrameLocks noChangeAspect="1"/>
          </p:cNvGraphicFramePr>
          <p:nvPr>
            <p:extLst>
              <p:ext uri="{D42A27DB-BD31-4B8C-83A1-F6EECF244321}">
                <p14:modId xmlns:p14="http://schemas.microsoft.com/office/powerpoint/2010/main" val="1172039635"/>
              </p:ext>
            </p:extLst>
          </p:nvPr>
        </p:nvGraphicFramePr>
        <p:xfrm>
          <a:off x="1257300" y="2675427"/>
          <a:ext cx="2514600" cy="628650"/>
        </p:xfrm>
        <a:graphic>
          <a:graphicData uri="http://schemas.openxmlformats.org/presentationml/2006/ole">
            <mc:AlternateContent xmlns:mc="http://schemas.openxmlformats.org/markup-compatibility/2006">
              <mc:Choice xmlns:v="urn:schemas-microsoft-com:vml" Requires="v">
                <p:oleObj spid="_x0000_s2069" name="Equation" r:id="rId3" imgW="914400" imgH="228600" progId="Equation.DSMT4">
                  <p:embed/>
                </p:oleObj>
              </mc:Choice>
              <mc:Fallback>
                <p:oleObj name="Equation" r:id="rId3" imgW="914400" imgH="228600" progId="Equation.DSMT4">
                  <p:embed/>
                  <p:pic>
                    <p:nvPicPr>
                      <p:cNvPr id="1259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2675427"/>
                        <a:ext cx="25146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96598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a:t>Comparing Algorithms</a:t>
            </a:r>
          </a:p>
        </p:txBody>
      </p:sp>
      <p:sp>
        <p:nvSpPr>
          <p:cNvPr id="126979" name="Rectangle 3"/>
          <p:cNvSpPr>
            <a:spLocks noGrp="1" noChangeArrowheads="1"/>
          </p:cNvSpPr>
          <p:nvPr>
            <p:ph idx="1"/>
          </p:nvPr>
        </p:nvSpPr>
        <p:spPr/>
        <p:txBody>
          <a:bodyPr>
            <a:normAutofit/>
          </a:bodyPr>
          <a:lstStyle/>
          <a:p>
            <a:r>
              <a:rPr lang="en-US" altLang="en-US" sz="2800" dirty="0"/>
              <a:t>Earlier, we mentioned that Python uses linear search in its built-in searching methods. Why doesn’t it use binary search?</a:t>
            </a:r>
          </a:p>
          <a:p>
            <a:pPr lvl="1"/>
            <a:r>
              <a:rPr lang="en-US" altLang="en-US" sz="2400" dirty="0"/>
              <a:t>Binary search requires the data to be sorted</a:t>
            </a:r>
          </a:p>
          <a:p>
            <a:pPr lvl="1"/>
            <a:r>
              <a:rPr lang="en-US" altLang="en-US" sz="2400" dirty="0"/>
              <a:t>If the data is unsorted, it must be sorted first!</a:t>
            </a:r>
          </a:p>
        </p:txBody>
      </p:sp>
      <p:sp>
        <p:nvSpPr>
          <p:cNvPr id="5" name="Slide Number Placeholder 5"/>
          <p:cNvSpPr>
            <a:spLocks noGrp="1"/>
          </p:cNvSpPr>
          <p:nvPr>
            <p:ph type="sldNum" sz="quarter" idx="12"/>
          </p:nvPr>
        </p:nvSpPr>
        <p:spPr/>
        <p:txBody>
          <a:bodyPr/>
          <a:lstStyle/>
          <a:p>
            <a:fld id="{BBBC4076-54CB-4746-AC7E-40AF5C3335F9}" type="slidenum">
              <a:rPr lang="en-US" altLang="en-US"/>
              <a:pPr/>
              <a:t>25</a:t>
            </a:fld>
            <a:endParaRPr lang="en-US" altLang="en-US"/>
          </a:p>
        </p:txBody>
      </p:sp>
    </p:spTree>
    <p:extLst>
      <p:ext uri="{BB962C8B-B14F-4D97-AF65-F5344CB8AC3E}">
        <p14:creationId xmlns:p14="http://schemas.microsoft.com/office/powerpoint/2010/main" val="1885138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Time Complexity</a:t>
            </a:r>
          </a:p>
        </p:txBody>
      </p:sp>
      <p:sp>
        <p:nvSpPr>
          <p:cNvPr id="3" name="Content Placeholder 2"/>
          <p:cNvSpPr>
            <a:spLocks noGrp="1"/>
          </p:cNvSpPr>
          <p:nvPr>
            <p:ph idx="1"/>
          </p:nvPr>
        </p:nvSpPr>
        <p:spPr/>
        <p:txBody>
          <a:bodyPr/>
          <a:lstStyle/>
          <a:p>
            <a:r>
              <a:rPr lang="en-US" dirty="0"/>
              <a:t>measure of </a:t>
            </a:r>
            <a:r>
              <a:rPr lang="en-US"/>
              <a:t>algorithm efficiency</a:t>
            </a:r>
          </a:p>
          <a:p>
            <a:r>
              <a:rPr lang="en-US"/>
              <a:t>has a big impact on running time.</a:t>
            </a:r>
            <a:endParaRPr lang="en-US" dirty="0"/>
          </a:p>
          <a:p>
            <a:r>
              <a:rPr lang="en-US" dirty="0"/>
              <a:t>Big-O notation is used.</a:t>
            </a:r>
          </a:p>
          <a:p>
            <a:r>
              <a:rPr lang="en-US" dirty="0"/>
              <a:t>To deal with n items, time complexity can be O(1), O(log n), O(n), O(n log n), O(n</a:t>
            </a:r>
            <a:r>
              <a:rPr lang="en-US" baseline="30000" dirty="0"/>
              <a:t>2</a:t>
            </a:r>
            <a:r>
              <a:rPr lang="en-US" dirty="0"/>
              <a:t>), O(n</a:t>
            </a:r>
            <a:r>
              <a:rPr lang="en-US" baseline="30000" dirty="0"/>
              <a:t>3</a:t>
            </a:r>
            <a:r>
              <a:rPr lang="en-US" dirty="0"/>
              <a:t>), O(2</a:t>
            </a:r>
            <a:r>
              <a:rPr lang="en-US" baseline="30000" dirty="0"/>
              <a:t>n</a:t>
            </a:r>
            <a:r>
              <a:rPr lang="en-US" dirty="0"/>
              <a:t>), even O(</a:t>
            </a:r>
            <a:r>
              <a:rPr lang="en-US" dirty="0" err="1"/>
              <a:t>n</a:t>
            </a:r>
            <a:r>
              <a:rPr lang="en-US" baseline="30000" dirty="0" err="1"/>
              <a:t>n</a:t>
            </a:r>
            <a:r>
              <a:rPr lang="en-US" dirty="0"/>
              <a:t>).</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4137851"/>
            <a:ext cx="5228491" cy="203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746" y="4102683"/>
            <a:ext cx="2539011" cy="207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54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Coding example #1</a:t>
            </a:r>
          </a:p>
        </p:txBody>
      </p:sp>
      <p:sp>
        <p:nvSpPr>
          <p:cNvPr id="3" name="Content Placeholder 2"/>
          <p:cNvSpPr>
            <a:spLocks noGrp="1"/>
          </p:cNvSpPr>
          <p:nvPr>
            <p:ph idx="1"/>
          </p:nvPr>
        </p:nvSpPr>
        <p:spPr/>
        <p:txBody>
          <a:bodyPr>
            <a:normAutofit/>
          </a:bodyPr>
          <a:lstStyle/>
          <a:p>
            <a:pPr>
              <a:buNone/>
            </a:pPr>
            <a:r>
              <a:rPr lang="en-US" sz="2000" dirty="0">
                <a:latin typeface="Courier New" pitchFamily="49" charset="0"/>
                <a:cs typeface="Courier New" pitchFamily="49" charset="0"/>
              </a:rPr>
              <a:t>def example1(list):</a:t>
            </a:r>
          </a:p>
          <a:p>
            <a:pPr>
              <a:buNone/>
            </a:pPr>
            <a:r>
              <a:rPr lang="en-US" sz="2000" dirty="0">
                <a:latin typeface="Courier New" pitchFamily="49" charset="0"/>
                <a:cs typeface="Courier New" pitchFamily="49" charset="0"/>
              </a:rPr>
              <a:t>  m = 0</a:t>
            </a:r>
          </a:p>
          <a:p>
            <a:pPr>
              <a:buNone/>
            </a:pPr>
            <a:r>
              <a:rPr lang="en-US" sz="2000" dirty="0">
                <a:latin typeface="Courier New" pitchFamily="49" charset="0"/>
                <a:cs typeface="Courier New" pitchFamily="49" charset="0"/>
              </a:rPr>
              <a:t>  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in range( </a:t>
            </a:r>
            <a:r>
              <a:rPr lang="en-US" sz="2000" dirty="0" err="1">
                <a:latin typeface="Courier New" pitchFamily="49" charset="0"/>
                <a:cs typeface="Courier New" pitchFamily="49" charset="0"/>
              </a:rPr>
              <a:t>len</a:t>
            </a:r>
            <a:r>
              <a:rPr lang="en-US" sz="2000" dirty="0">
                <a:latin typeface="Courier New" pitchFamily="49" charset="0"/>
                <a:cs typeface="Courier New" pitchFamily="49" charset="0"/>
              </a:rPr>
              <a:t>(list) ):</a:t>
            </a:r>
          </a:p>
          <a:p>
            <a:pPr>
              <a:buNone/>
            </a:pPr>
            <a:r>
              <a:rPr lang="en-US" sz="2000" dirty="0">
                <a:latin typeface="Courier New" pitchFamily="49" charset="0"/>
                <a:cs typeface="Courier New" pitchFamily="49" charset="0"/>
              </a:rPr>
              <a:t>    m += list[</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a:t>
            </a:r>
          </a:p>
          <a:p>
            <a:pPr>
              <a:buNone/>
            </a:pPr>
            <a:r>
              <a:rPr lang="en-US" sz="2000" dirty="0">
                <a:latin typeface="Courier New" pitchFamily="49" charset="0"/>
                <a:cs typeface="Courier New" pitchFamily="49" charset="0"/>
              </a:rPr>
              <a:t>  return m</a:t>
            </a:r>
          </a:p>
          <a:p>
            <a:pPr>
              <a:buNone/>
            </a:pPr>
            <a:endParaRPr lang="en-US" sz="2000" dirty="0">
              <a:latin typeface="Courier New" pitchFamily="49" charset="0"/>
              <a:cs typeface="Courier New" pitchFamily="49" charset="0"/>
            </a:endParaRPr>
          </a:p>
          <a:p>
            <a:pPr>
              <a:buNone/>
            </a:pPr>
            <a:r>
              <a:rPr lang="en-US" sz="2000" dirty="0">
                <a:latin typeface="Courier New" pitchFamily="49" charset="0"/>
                <a:cs typeface="Courier New" pitchFamily="49" charset="0"/>
              </a:rPr>
              <a:t>print ( example1([0,1,2,3,4,5,6,7,8,9]) )</a:t>
            </a:r>
          </a:p>
        </p:txBody>
      </p:sp>
    </p:spTree>
    <p:extLst>
      <p:ext uri="{BB962C8B-B14F-4D97-AF65-F5344CB8AC3E}">
        <p14:creationId xmlns:p14="http://schemas.microsoft.com/office/powerpoint/2010/main" val="1963351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Coding example #2</a:t>
            </a:r>
          </a:p>
        </p:txBody>
      </p:sp>
      <p:sp>
        <p:nvSpPr>
          <p:cNvPr id="3" name="Content Placeholder 2"/>
          <p:cNvSpPr>
            <a:spLocks noGrp="1"/>
          </p:cNvSpPr>
          <p:nvPr>
            <p:ph idx="1"/>
          </p:nvPr>
        </p:nvSpPr>
        <p:spPr/>
        <p:txBody>
          <a:bodyPr>
            <a:normAutofit/>
          </a:bodyPr>
          <a:lstStyle/>
          <a:p>
            <a:pPr>
              <a:buNone/>
            </a:pPr>
            <a:r>
              <a:rPr lang="en-US" sz="2000" dirty="0">
                <a:latin typeface="Courier New" panose="02070309020205020404" pitchFamily="49" charset="0"/>
                <a:cs typeface="Courier New" pitchFamily="49" charset="0"/>
              </a:rPr>
              <a:t>def example2(list):</a:t>
            </a:r>
          </a:p>
          <a:p>
            <a:pPr>
              <a:buNone/>
            </a:pPr>
            <a:r>
              <a:rPr lang="en-US" sz="2000" dirty="0">
                <a:latin typeface="Courier New" panose="02070309020205020404" pitchFamily="49" charset="0"/>
                <a:cs typeface="Courier New" pitchFamily="49" charset="0"/>
              </a:rPr>
              <a:t>  m = 0</a:t>
            </a:r>
          </a:p>
          <a:p>
            <a:pPr>
              <a:buNone/>
            </a:pPr>
            <a:r>
              <a:rPr lang="en-US" sz="2000" dirty="0">
                <a:latin typeface="Courier New" panose="02070309020205020404" pitchFamily="49" charset="0"/>
                <a:cs typeface="Courier New" pitchFamily="49" charset="0"/>
              </a:rPr>
              <a:t>  for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in range(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 ):</a:t>
            </a:r>
          </a:p>
          <a:p>
            <a:pPr>
              <a:buNone/>
            </a:pPr>
            <a:r>
              <a:rPr lang="en-US" sz="2000" dirty="0">
                <a:latin typeface="Courier New" panose="02070309020205020404" pitchFamily="49" charset="0"/>
                <a:cs typeface="Courier New" pitchFamily="49" charset="0"/>
              </a:rPr>
              <a:t>    for j in range(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 ):</a:t>
            </a:r>
          </a:p>
          <a:p>
            <a:pPr>
              <a:buNone/>
            </a:pPr>
            <a:r>
              <a:rPr lang="en-US" sz="2000" dirty="0">
                <a:latin typeface="Courier New" panose="02070309020205020404" pitchFamily="49" charset="0"/>
                <a:cs typeface="Courier New" pitchFamily="49" charset="0"/>
              </a:rPr>
              <a:t>      if(list[</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 list[j]):</a:t>
            </a:r>
          </a:p>
          <a:p>
            <a:pPr>
              <a:buNone/>
            </a:pPr>
            <a:r>
              <a:rPr lang="en-US" sz="2000" dirty="0">
                <a:latin typeface="Courier New" panose="02070309020205020404" pitchFamily="49" charset="0"/>
                <a:cs typeface="Courier New" pitchFamily="49" charset="0"/>
              </a:rPr>
              <a:t>        m += 1</a:t>
            </a:r>
          </a:p>
          <a:p>
            <a:pPr>
              <a:buNone/>
            </a:pPr>
            <a:r>
              <a:rPr lang="en-US" sz="2000" dirty="0">
                <a:latin typeface="Courier New" panose="02070309020205020404" pitchFamily="49" charset="0"/>
                <a:cs typeface="Courier New" pitchFamily="49" charset="0"/>
              </a:rPr>
              <a:t>  return m</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print ( example2([0,1,2,3,4,5,6,7,8,9]) )</a:t>
            </a:r>
          </a:p>
        </p:txBody>
      </p:sp>
    </p:spTree>
    <p:extLst>
      <p:ext uri="{BB962C8B-B14F-4D97-AF65-F5344CB8AC3E}">
        <p14:creationId xmlns:p14="http://schemas.microsoft.com/office/powerpoint/2010/main" val="3918445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Coding example #3</a:t>
            </a:r>
          </a:p>
        </p:txBody>
      </p:sp>
      <p:sp>
        <p:nvSpPr>
          <p:cNvPr id="3" name="Content Placeholder 2"/>
          <p:cNvSpPr>
            <a:spLocks noGrp="1"/>
          </p:cNvSpPr>
          <p:nvPr>
            <p:ph idx="1"/>
          </p:nvPr>
        </p:nvSpPr>
        <p:spPr/>
        <p:txBody>
          <a:bodyPr>
            <a:normAutofit/>
          </a:bodyPr>
          <a:lstStyle/>
          <a:p>
            <a:pPr>
              <a:buNone/>
            </a:pPr>
            <a:r>
              <a:rPr lang="en-US" sz="2000" dirty="0">
                <a:latin typeface="Courier New" panose="02070309020205020404" pitchFamily="49" charset="0"/>
                <a:cs typeface="Courier New" pitchFamily="49" charset="0"/>
              </a:rPr>
              <a:t>def example3(list):</a:t>
            </a:r>
          </a:p>
          <a:p>
            <a:pPr>
              <a:buNone/>
            </a:pPr>
            <a:r>
              <a:rPr lang="en-US" sz="2000" dirty="0">
                <a:latin typeface="Courier New" panose="02070309020205020404" pitchFamily="49" charset="0"/>
                <a:cs typeface="Courier New" pitchFamily="49" charset="0"/>
              </a:rPr>
              <a:t>  m = 0</a:t>
            </a:r>
          </a:p>
          <a:p>
            <a:pPr>
              <a:buNone/>
            </a:pPr>
            <a:r>
              <a:rPr lang="en-US" sz="2000" dirty="0">
                <a:latin typeface="Courier New" panose="02070309020205020404" pitchFamily="49" charset="0"/>
                <a:cs typeface="Courier New" pitchFamily="49" charset="0"/>
              </a:rPr>
              <a:t>  for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in range(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 ):</a:t>
            </a:r>
          </a:p>
          <a:p>
            <a:pPr>
              <a:buNone/>
            </a:pPr>
            <a:r>
              <a:rPr lang="en-US" sz="2000" dirty="0">
                <a:latin typeface="Courier New" panose="02070309020205020404" pitchFamily="49" charset="0"/>
                <a:cs typeface="Courier New" pitchFamily="49" charset="0"/>
              </a:rPr>
              <a:t>    for j in range(0,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- 1):</a:t>
            </a:r>
          </a:p>
          <a:p>
            <a:pPr>
              <a:buNone/>
            </a:pPr>
            <a:r>
              <a:rPr lang="en-US" sz="2000" dirty="0">
                <a:latin typeface="Courier New" panose="02070309020205020404" pitchFamily="49" charset="0"/>
                <a:cs typeface="Courier New" pitchFamily="49" charset="0"/>
              </a:rPr>
              <a:t>      if(list[</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 list[j]):</a:t>
            </a:r>
          </a:p>
          <a:p>
            <a:pPr>
              <a:buNone/>
            </a:pPr>
            <a:r>
              <a:rPr lang="en-US" sz="2000" dirty="0">
                <a:latin typeface="Courier New" panose="02070309020205020404" pitchFamily="49" charset="0"/>
                <a:cs typeface="Courier New" pitchFamily="49" charset="0"/>
              </a:rPr>
              <a:t>        m += 1</a:t>
            </a:r>
          </a:p>
          <a:p>
            <a:pPr>
              <a:buNone/>
            </a:pPr>
            <a:r>
              <a:rPr lang="en-US" sz="2000" dirty="0">
                <a:latin typeface="Courier New" panose="02070309020205020404" pitchFamily="49" charset="0"/>
                <a:cs typeface="Courier New" pitchFamily="49" charset="0"/>
              </a:rPr>
              <a:t>  return m</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print ( example3([0,1,2,3,4,5,6,7,8,9]) )</a:t>
            </a:r>
          </a:p>
        </p:txBody>
      </p:sp>
    </p:spTree>
    <p:extLst>
      <p:ext uri="{BB962C8B-B14F-4D97-AF65-F5344CB8AC3E}">
        <p14:creationId xmlns:p14="http://schemas.microsoft.com/office/powerpoint/2010/main" val="107156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A simple Searching Problem</a:t>
            </a:r>
          </a:p>
        </p:txBody>
      </p:sp>
      <p:sp>
        <p:nvSpPr>
          <p:cNvPr id="100355" name="Rectangle 3"/>
          <p:cNvSpPr>
            <a:spLocks noGrp="1" noChangeArrowheads="1"/>
          </p:cNvSpPr>
          <p:nvPr>
            <p:ph idx="1"/>
          </p:nvPr>
        </p:nvSpPr>
        <p:spPr/>
        <p:txBody>
          <a:bodyPr>
            <a:normAutofit/>
          </a:bodyPr>
          <a:lstStyle/>
          <a:p>
            <a:pPr>
              <a:lnSpc>
                <a:spcPct val="90000"/>
              </a:lnSpc>
            </a:pPr>
            <a:r>
              <a:rPr lang="en-US" altLang="en-US" sz="1800" dirty="0"/>
              <a:t>Here is the specification of a simple searching function:</a:t>
            </a:r>
            <a:br>
              <a:rPr lang="en-US" altLang="en-US" sz="1800" dirty="0"/>
            </a:br>
            <a:br>
              <a:rPr lang="en-US" altLang="en-US" sz="1800" dirty="0">
                <a:latin typeface="Courier New" panose="02070309020205020404" pitchFamily="49" charset="0"/>
              </a:rPr>
            </a:br>
            <a:r>
              <a:rPr lang="en-US" altLang="en-US" sz="1800" dirty="0" err="1">
                <a:latin typeface="Courier New" panose="02070309020205020404" pitchFamily="49" charset="0"/>
              </a:rPr>
              <a:t>def</a:t>
            </a:r>
            <a:r>
              <a:rPr lang="en-US" altLang="en-US" sz="1800" dirty="0">
                <a:latin typeface="Courier New" panose="02070309020205020404" pitchFamily="49" charset="0"/>
              </a:rPr>
              <a:t> search(x, </a:t>
            </a:r>
            <a:r>
              <a:rPr lang="en-US" altLang="en-US" sz="1800" dirty="0" err="1">
                <a:latin typeface="Courier New" panose="02070309020205020404" pitchFamily="49" charset="0"/>
              </a:rPr>
              <a:t>nums</a:t>
            </a:r>
            <a:r>
              <a:rPr lang="en-US" altLang="en-US" sz="1800" dirty="0">
                <a:latin typeface="Courier New" panose="02070309020205020404" pitchFamily="49" charset="0"/>
              </a:rPr>
              <a:t>):</a:t>
            </a:r>
            <a:br>
              <a:rPr lang="en-US" altLang="en-US" sz="1800" dirty="0">
                <a:latin typeface="Courier New" panose="02070309020205020404" pitchFamily="49" charset="0"/>
              </a:rPr>
            </a:br>
            <a:r>
              <a:rPr lang="en-US" altLang="en-US" sz="1800" dirty="0">
                <a:latin typeface="Courier New" panose="02070309020205020404" pitchFamily="49" charset="0"/>
              </a:rPr>
              <a:t>    # </a:t>
            </a:r>
            <a:r>
              <a:rPr lang="en-US" altLang="en-US" sz="1800" dirty="0" err="1">
                <a:latin typeface="Courier New" panose="02070309020205020404" pitchFamily="49" charset="0"/>
              </a:rPr>
              <a:t>nums</a:t>
            </a:r>
            <a:r>
              <a:rPr lang="en-US" altLang="en-US" sz="1800" dirty="0">
                <a:latin typeface="Courier New" panose="02070309020205020404" pitchFamily="49" charset="0"/>
              </a:rPr>
              <a:t> is a list of numbers and x is a number</a:t>
            </a:r>
            <a:br>
              <a:rPr lang="en-US" altLang="en-US" sz="1800" dirty="0">
                <a:latin typeface="Courier New" panose="02070309020205020404" pitchFamily="49" charset="0"/>
              </a:rPr>
            </a:br>
            <a:r>
              <a:rPr lang="en-US" altLang="en-US" sz="1800" dirty="0">
                <a:latin typeface="Courier New" panose="02070309020205020404" pitchFamily="49" charset="0"/>
              </a:rPr>
              <a:t>    # Returns the position in the list where x occurs </a:t>
            </a:r>
            <a:br>
              <a:rPr lang="en-US" altLang="en-US" sz="1800" dirty="0">
                <a:latin typeface="Courier New" panose="02070309020205020404" pitchFamily="49" charset="0"/>
              </a:rPr>
            </a:br>
            <a:r>
              <a:rPr lang="en-US" altLang="en-US" sz="1800" dirty="0">
                <a:latin typeface="Courier New" panose="02070309020205020404" pitchFamily="49" charset="0"/>
              </a:rPr>
              <a:t>    # or -1 if x is not in the list.</a:t>
            </a:r>
          </a:p>
          <a:p>
            <a:pPr>
              <a:lnSpc>
                <a:spcPct val="90000"/>
              </a:lnSpc>
            </a:pPr>
            <a:r>
              <a:rPr lang="en-US" altLang="en-US" sz="1800" dirty="0"/>
              <a:t>Here are some sample interactions:</a:t>
            </a:r>
            <a:br>
              <a:rPr lang="en-US" altLang="en-US" sz="1800" dirty="0"/>
            </a:br>
            <a:r>
              <a:rPr lang="en-US" altLang="en-US" sz="1800" dirty="0">
                <a:latin typeface="Courier New" panose="02070309020205020404" pitchFamily="49" charset="0"/>
              </a:rPr>
              <a:t>&gt;&gt;&gt; search(4, [3, 1, 4, 2, 5])</a:t>
            </a:r>
            <a:br>
              <a:rPr lang="en-US" altLang="en-US" sz="1800" dirty="0">
                <a:latin typeface="Courier New" panose="02070309020205020404" pitchFamily="49" charset="0"/>
              </a:rPr>
            </a:br>
            <a:r>
              <a:rPr lang="en-US" altLang="en-US" sz="1800" dirty="0">
                <a:latin typeface="Courier New" panose="02070309020205020404" pitchFamily="49" charset="0"/>
              </a:rPr>
              <a:t>2</a:t>
            </a:r>
            <a:br>
              <a:rPr lang="en-US" altLang="en-US" sz="1800" dirty="0">
                <a:latin typeface="Courier New" panose="02070309020205020404" pitchFamily="49" charset="0"/>
              </a:rPr>
            </a:br>
            <a:r>
              <a:rPr lang="en-US" altLang="en-US" sz="1800" dirty="0">
                <a:latin typeface="Courier New" panose="02070309020205020404" pitchFamily="49" charset="0"/>
              </a:rPr>
              <a:t>&gt;&gt;&gt; search(7, [3, 1, 4, 2, 5])</a:t>
            </a:r>
            <a:br>
              <a:rPr lang="en-US" altLang="en-US" sz="1800" dirty="0">
                <a:latin typeface="Courier New" panose="02070309020205020404" pitchFamily="49" charset="0"/>
              </a:rPr>
            </a:br>
            <a:r>
              <a:rPr lang="en-US" altLang="en-US" sz="1800" dirty="0">
                <a:latin typeface="Courier New" panose="02070309020205020404" pitchFamily="49" charset="0"/>
              </a:rPr>
              <a:t>-1</a:t>
            </a:r>
          </a:p>
          <a:p>
            <a:r>
              <a:rPr lang="en-US" altLang="en-US" sz="1800" dirty="0"/>
              <a:t>In the first example, the function returns the index where 4 appears in the list.</a:t>
            </a:r>
          </a:p>
          <a:p>
            <a:r>
              <a:rPr lang="en-US" altLang="en-US" sz="1800" dirty="0"/>
              <a:t>In the second example, the return value -1 indicates that 7 is not in the list.</a:t>
            </a:r>
          </a:p>
          <a:p>
            <a:pPr>
              <a:lnSpc>
                <a:spcPct val="90000"/>
              </a:lnSpc>
            </a:pPr>
            <a:endParaRPr lang="en-US" altLang="en-US" sz="1800" dirty="0">
              <a:latin typeface="Courier New" panose="02070309020205020404" pitchFamily="49" charset="0"/>
            </a:endParaRPr>
          </a:p>
        </p:txBody>
      </p:sp>
      <p:sp>
        <p:nvSpPr>
          <p:cNvPr id="5" name="Slide Number Placeholder 5"/>
          <p:cNvSpPr>
            <a:spLocks noGrp="1"/>
          </p:cNvSpPr>
          <p:nvPr>
            <p:ph type="sldNum" sz="quarter" idx="12"/>
          </p:nvPr>
        </p:nvSpPr>
        <p:spPr/>
        <p:txBody>
          <a:bodyPr/>
          <a:lstStyle/>
          <a:p>
            <a:fld id="{B45D37CD-D5C2-46D8-BCA8-57C843F5B41A}" type="slidenum">
              <a:rPr lang="en-US" altLang="en-US"/>
              <a:pPr/>
              <a:t>3</a:t>
            </a:fld>
            <a:endParaRPr lang="en-US" altLang="en-US"/>
          </a:p>
        </p:txBody>
      </p:sp>
    </p:spTree>
    <p:extLst>
      <p:ext uri="{BB962C8B-B14F-4D97-AF65-F5344CB8AC3E}">
        <p14:creationId xmlns:p14="http://schemas.microsoft.com/office/powerpoint/2010/main" val="926216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Coding example #4</a:t>
            </a:r>
          </a:p>
        </p:txBody>
      </p:sp>
      <p:sp>
        <p:nvSpPr>
          <p:cNvPr id="3" name="Content Placeholder 2"/>
          <p:cNvSpPr>
            <a:spLocks noGrp="1"/>
          </p:cNvSpPr>
          <p:nvPr>
            <p:ph idx="1"/>
          </p:nvPr>
        </p:nvSpPr>
        <p:spPr/>
        <p:txBody>
          <a:bodyPr>
            <a:normAutofit/>
          </a:bodyPr>
          <a:lstStyle/>
          <a:p>
            <a:pPr>
              <a:buNone/>
            </a:pPr>
            <a:r>
              <a:rPr lang="en-US" sz="2000" dirty="0">
                <a:latin typeface="Courier New" panose="02070309020205020404" pitchFamily="49" charset="0"/>
                <a:cs typeface="Courier New" pitchFamily="49" charset="0"/>
              </a:rPr>
              <a:t>def example4(list):</a:t>
            </a:r>
          </a:p>
          <a:p>
            <a:pPr>
              <a:buNone/>
            </a:pPr>
            <a:r>
              <a:rPr lang="en-US" sz="2000" dirty="0">
                <a:latin typeface="Courier New" panose="02070309020205020404" pitchFamily="49" charset="0"/>
                <a:cs typeface="Courier New" pitchFamily="49" charset="0"/>
              </a:rPr>
              <a:t>  m = 0</a:t>
            </a:r>
          </a:p>
          <a:p>
            <a:pPr>
              <a:buNone/>
            </a:pPr>
            <a:r>
              <a:rPr lang="en-US" sz="2000" dirty="0">
                <a:latin typeface="Courier New" panose="02070309020205020404" pitchFamily="49" charset="0"/>
                <a:cs typeface="Courier New" pitchFamily="49" charset="0"/>
              </a:rPr>
              <a:t>  n =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a:t>
            </a:r>
          </a:p>
          <a:p>
            <a:pPr>
              <a:buNone/>
            </a:pPr>
            <a:r>
              <a:rPr lang="en-US" sz="2000" dirty="0">
                <a:latin typeface="Courier New" panose="02070309020205020404" pitchFamily="49" charset="0"/>
                <a:cs typeface="Courier New" pitchFamily="49" charset="0"/>
              </a:rPr>
              <a:t>  for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in range(n):</a:t>
            </a:r>
          </a:p>
          <a:p>
            <a:pPr>
              <a:buNone/>
            </a:pPr>
            <a:r>
              <a:rPr lang="en-US" sz="2000" dirty="0">
                <a:latin typeface="Courier New" panose="02070309020205020404" pitchFamily="49" charset="0"/>
                <a:cs typeface="Courier New" pitchFamily="49" charset="0"/>
              </a:rPr>
              <a:t>    for j in range(n):</a:t>
            </a:r>
          </a:p>
          <a:p>
            <a:pPr>
              <a:buNone/>
            </a:pPr>
            <a:r>
              <a:rPr lang="en-US" sz="2000" dirty="0">
                <a:latin typeface="Courier New" panose="02070309020205020404" pitchFamily="49" charset="0"/>
                <a:cs typeface="Courier New" pitchFamily="49" charset="0"/>
              </a:rPr>
              <a:t>      for k in range(n):</a:t>
            </a:r>
          </a:p>
          <a:p>
            <a:pPr>
              <a:buNone/>
            </a:pPr>
            <a:r>
              <a:rPr lang="en-US" sz="2000" dirty="0">
                <a:latin typeface="Courier New" panose="02070309020205020404" pitchFamily="49" charset="0"/>
                <a:cs typeface="Courier New" pitchFamily="49" charset="0"/>
              </a:rPr>
              <a:t>        m += 1</a:t>
            </a:r>
          </a:p>
          <a:p>
            <a:pPr>
              <a:buNone/>
            </a:pPr>
            <a:r>
              <a:rPr lang="en-US" sz="2000" dirty="0">
                <a:latin typeface="Courier New" panose="02070309020205020404" pitchFamily="49" charset="0"/>
                <a:cs typeface="Courier New" pitchFamily="49" charset="0"/>
              </a:rPr>
              <a:t>  return m</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print ( example4([0,1,2,3,4,5,6,7,8,9]) )</a:t>
            </a:r>
          </a:p>
        </p:txBody>
      </p:sp>
    </p:spTree>
    <p:extLst>
      <p:ext uri="{BB962C8B-B14F-4D97-AF65-F5344CB8AC3E}">
        <p14:creationId xmlns:p14="http://schemas.microsoft.com/office/powerpoint/2010/main" val="4186588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Coding example #5</a:t>
            </a:r>
          </a:p>
        </p:txBody>
      </p:sp>
      <p:sp>
        <p:nvSpPr>
          <p:cNvPr id="3" name="Content Placeholder 2"/>
          <p:cNvSpPr>
            <a:spLocks noGrp="1"/>
          </p:cNvSpPr>
          <p:nvPr>
            <p:ph idx="1"/>
          </p:nvPr>
        </p:nvSpPr>
        <p:spPr/>
        <p:txBody>
          <a:bodyPr>
            <a:normAutofit/>
          </a:bodyPr>
          <a:lstStyle/>
          <a:p>
            <a:pPr>
              <a:buNone/>
            </a:pPr>
            <a:r>
              <a:rPr lang="en-US" sz="2000" dirty="0">
                <a:latin typeface="Courier New" panose="02070309020205020404" pitchFamily="49" charset="0"/>
                <a:cs typeface="Courier New" pitchFamily="49" charset="0"/>
              </a:rPr>
              <a:t>import math</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def example5(list):</a:t>
            </a:r>
          </a:p>
          <a:p>
            <a:pPr>
              <a:buNone/>
            </a:pPr>
            <a:r>
              <a:rPr lang="en-US" sz="2000" dirty="0">
                <a:latin typeface="Courier New" panose="02070309020205020404" pitchFamily="49" charset="0"/>
                <a:cs typeface="Courier New" pitchFamily="49" charset="0"/>
              </a:rPr>
              <a:t>  m = 0</a:t>
            </a:r>
          </a:p>
          <a:p>
            <a:pPr>
              <a:buNone/>
            </a:pPr>
            <a:r>
              <a:rPr lang="en-US" sz="2000" dirty="0">
                <a:latin typeface="Courier New" panose="02070309020205020404" pitchFamily="49" charset="0"/>
                <a:cs typeface="Courier New" pitchFamily="49" charset="0"/>
              </a:rPr>
              <a:t>  n =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a:t>
            </a:r>
          </a:p>
          <a:p>
            <a:pPr>
              <a:buNone/>
            </a:pPr>
            <a:r>
              <a:rPr lang="en-US" sz="2000" dirty="0">
                <a:latin typeface="Courier New" panose="02070309020205020404" pitchFamily="49" charset="0"/>
                <a:cs typeface="Courier New" pitchFamily="49" charset="0"/>
              </a:rPr>
              <a:t>  for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in range(n):</a:t>
            </a:r>
          </a:p>
          <a:p>
            <a:pPr>
              <a:buNone/>
            </a:pPr>
            <a:r>
              <a:rPr lang="en-US" sz="2000" dirty="0">
                <a:latin typeface="Courier New" panose="02070309020205020404" pitchFamily="49" charset="0"/>
                <a:cs typeface="Courier New" pitchFamily="49" charset="0"/>
              </a:rPr>
              <a:t>    for j in range( int(</a:t>
            </a:r>
            <a:r>
              <a:rPr lang="en-US" sz="2000" dirty="0" err="1">
                <a:latin typeface="Courier New" panose="02070309020205020404" pitchFamily="49" charset="0"/>
                <a:cs typeface="Courier New" pitchFamily="49" charset="0"/>
              </a:rPr>
              <a:t>math.sqrt</a:t>
            </a:r>
            <a:r>
              <a:rPr lang="en-US" sz="2000" dirty="0">
                <a:latin typeface="Courier New" panose="02070309020205020404" pitchFamily="49" charset="0"/>
                <a:cs typeface="Courier New" pitchFamily="49" charset="0"/>
              </a:rPr>
              <a:t>(n)) ):</a:t>
            </a:r>
          </a:p>
          <a:p>
            <a:pPr>
              <a:buNone/>
            </a:pPr>
            <a:r>
              <a:rPr lang="en-US" sz="2000" dirty="0">
                <a:latin typeface="Courier New" panose="02070309020205020404" pitchFamily="49" charset="0"/>
                <a:cs typeface="Courier New" pitchFamily="49" charset="0"/>
              </a:rPr>
              <a:t>      m += 1</a:t>
            </a:r>
          </a:p>
          <a:p>
            <a:pPr>
              <a:buNone/>
            </a:pPr>
            <a:r>
              <a:rPr lang="en-US" sz="2000" dirty="0">
                <a:latin typeface="Courier New" panose="02070309020205020404" pitchFamily="49" charset="0"/>
                <a:cs typeface="Courier New" pitchFamily="49" charset="0"/>
              </a:rPr>
              <a:t>  return m</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print ( example5([0,1,2,3,4,5,6,7,8,9]) )</a:t>
            </a:r>
          </a:p>
        </p:txBody>
      </p:sp>
    </p:spTree>
    <p:extLst>
      <p:ext uri="{BB962C8B-B14F-4D97-AF65-F5344CB8AC3E}">
        <p14:creationId xmlns:p14="http://schemas.microsoft.com/office/powerpoint/2010/main" val="3394098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Coding example #6</a:t>
            </a:r>
          </a:p>
        </p:txBody>
      </p:sp>
      <p:sp>
        <p:nvSpPr>
          <p:cNvPr id="3" name="Content Placeholder 2"/>
          <p:cNvSpPr>
            <a:spLocks noGrp="1"/>
          </p:cNvSpPr>
          <p:nvPr>
            <p:ph idx="1"/>
          </p:nvPr>
        </p:nvSpPr>
        <p:spPr/>
        <p:txBody>
          <a:bodyPr>
            <a:normAutofit/>
          </a:bodyPr>
          <a:lstStyle/>
          <a:p>
            <a:pPr>
              <a:buNone/>
            </a:pPr>
            <a:r>
              <a:rPr lang="en-US" sz="2000" dirty="0">
                <a:latin typeface="Courier New" panose="02070309020205020404" pitchFamily="49" charset="0"/>
                <a:cs typeface="Courier New" pitchFamily="49" charset="0"/>
              </a:rPr>
              <a:t>import math</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def example6(list):</a:t>
            </a:r>
          </a:p>
          <a:p>
            <a:pPr>
              <a:buNone/>
            </a:pPr>
            <a:r>
              <a:rPr lang="en-US" sz="2000" dirty="0">
                <a:latin typeface="Courier New" panose="02070309020205020404" pitchFamily="49" charset="0"/>
                <a:cs typeface="Courier New" pitchFamily="49" charset="0"/>
              </a:rPr>
              <a:t>  m = 0</a:t>
            </a:r>
          </a:p>
          <a:p>
            <a:pPr>
              <a:buNone/>
            </a:pPr>
            <a:r>
              <a:rPr lang="en-US" sz="2000" dirty="0">
                <a:latin typeface="Courier New" panose="02070309020205020404" pitchFamily="49" charset="0"/>
                <a:cs typeface="Courier New" pitchFamily="49" charset="0"/>
              </a:rPr>
              <a:t>  for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in range(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 ):</a:t>
            </a:r>
          </a:p>
          <a:p>
            <a:pPr>
              <a:buNone/>
            </a:pPr>
            <a:r>
              <a:rPr lang="en-US" sz="2000" dirty="0">
                <a:latin typeface="Courier New" panose="02070309020205020404" pitchFamily="49" charset="0"/>
                <a:cs typeface="Courier New" pitchFamily="49" charset="0"/>
              </a:rPr>
              <a:t>    for j in range( int(</a:t>
            </a:r>
            <a:r>
              <a:rPr lang="en-US" sz="2000" dirty="0" err="1">
                <a:latin typeface="Courier New" panose="02070309020205020404" pitchFamily="49" charset="0"/>
                <a:cs typeface="Courier New" pitchFamily="49" charset="0"/>
              </a:rPr>
              <a:t>math.sqrt</a:t>
            </a:r>
            <a:r>
              <a:rPr lang="en-US" sz="2000" dirty="0">
                <a:latin typeface="Courier New" panose="02070309020205020404" pitchFamily="49" charset="0"/>
                <a:cs typeface="Courier New" pitchFamily="49" charset="0"/>
              </a:rPr>
              <a:t>(1087)) ):</a:t>
            </a:r>
          </a:p>
          <a:p>
            <a:pPr>
              <a:buNone/>
            </a:pPr>
            <a:r>
              <a:rPr lang="en-US" sz="2000" dirty="0">
                <a:latin typeface="Courier New" panose="02070309020205020404" pitchFamily="49" charset="0"/>
                <a:cs typeface="Courier New" pitchFamily="49" charset="0"/>
              </a:rPr>
              <a:t>      m += 1</a:t>
            </a:r>
          </a:p>
          <a:p>
            <a:pPr>
              <a:buNone/>
            </a:pPr>
            <a:r>
              <a:rPr lang="en-US" sz="2000" dirty="0">
                <a:latin typeface="Courier New" panose="02070309020205020404" pitchFamily="49" charset="0"/>
                <a:cs typeface="Courier New" pitchFamily="49" charset="0"/>
              </a:rPr>
              <a:t>  return m</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print ( example6([0,1,2,3,4,5,6,7,8,9]) )</a:t>
            </a:r>
          </a:p>
        </p:txBody>
      </p:sp>
    </p:spTree>
    <p:extLst>
      <p:ext uri="{BB962C8B-B14F-4D97-AF65-F5344CB8AC3E}">
        <p14:creationId xmlns:p14="http://schemas.microsoft.com/office/powerpoint/2010/main" val="2254723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Coding example #7</a:t>
            </a:r>
          </a:p>
        </p:txBody>
      </p:sp>
      <p:sp>
        <p:nvSpPr>
          <p:cNvPr id="3" name="Content Placeholder 2"/>
          <p:cNvSpPr>
            <a:spLocks noGrp="1"/>
          </p:cNvSpPr>
          <p:nvPr>
            <p:ph idx="1"/>
          </p:nvPr>
        </p:nvSpPr>
        <p:spPr/>
        <p:txBody>
          <a:bodyPr>
            <a:normAutofit fontScale="92500" lnSpcReduction="10000"/>
          </a:bodyPr>
          <a:lstStyle/>
          <a:p>
            <a:pPr>
              <a:buNone/>
            </a:pPr>
            <a:r>
              <a:rPr lang="en-US" sz="2000" dirty="0">
                <a:latin typeface="Courier New" panose="02070309020205020404" pitchFamily="49" charset="0"/>
                <a:cs typeface="Courier New" pitchFamily="49" charset="0"/>
              </a:rPr>
              <a:t>def example7(list):</a:t>
            </a:r>
          </a:p>
          <a:p>
            <a:pPr>
              <a:buNone/>
            </a:pPr>
            <a:r>
              <a:rPr lang="en-US" sz="2000" dirty="0">
                <a:latin typeface="Courier New" panose="02070309020205020404" pitchFamily="49" charset="0"/>
                <a:cs typeface="Courier New" pitchFamily="49" charset="0"/>
              </a:rPr>
              <a:t>  m = 0</a:t>
            </a:r>
          </a:p>
          <a:p>
            <a:pPr>
              <a:buNone/>
            </a:pPr>
            <a:r>
              <a:rPr lang="en-US" sz="2000" dirty="0">
                <a:latin typeface="Courier New" panose="02070309020205020404" pitchFamily="49" charset="0"/>
                <a:cs typeface="Courier New" pitchFamily="49" charset="0"/>
              </a:rPr>
              <a:t>  for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in range(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 ):</a:t>
            </a:r>
          </a:p>
          <a:p>
            <a:pPr>
              <a:buNone/>
            </a:pPr>
            <a:r>
              <a:rPr lang="en-US" sz="2000" dirty="0">
                <a:latin typeface="Courier New" panose="02070309020205020404" pitchFamily="49" charset="0"/>
                <a:cs typeface="Courier New" pitchFamily="49" charset="0"/>
              </a:rPr>
              <a:t>    m += </a:t>
            </a:r>
            <a:r>
              <a:rPr lang="en-US" sz="2000" dirty="0" err="1">
                <a:latin typeface="Courier New" panose="02070309020205020404" pitchFamily="49" charset="0"/>
                <a:cs typeface="Courier New" pitchFamily="49" charset="0"/>
              </a:rPr>
              <a:t>doThing</a:t>
            </a:r>
            <a:r>
              <a:rPr lang="en-US" sz="2000" dirty="0">
                <a:latin typeface="Courier New" panose="02070309020205020404" pitchFamily="49" charset="0"/>
                <a:cs typeface="Courier New" pitchFamily="49" charset="0"/>
              </a:rPr>
              <a:t>(list)</a:t>
            </a:r>
          </a:p>
          <a:p>
            <a:pPr>
              <a:buNone/>
            </a:pPr>
            <a:r>
              <a:rPr lang="en-US" sz="2000" dirty="0">
                <a:latin typeface="Courier New" panose="02070309020205020404" pitchFamily="49" charset="0"/>
                <a:cs typeface="Courier New" pitchFamily="49" charset="0"/>
              </a:rPr>
              <a:t>  return m</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def </a:t>
            </a:r>
            <a:r>
              <a:rPr lang="en-US" sz="2000" dirty="0" err="1">
                <a:latin typeface="Courier New" panose="02070309020205020404" pitchFamily="49" charset="0"/>
                <a:cs typeface="Courier New" pitchFamily="49" charset="0"/>
              </a:rPr>
              <a:t>doThing</a:t>
            </a:r>
            <a:r>
              <a:rPr lang="en-US" sz="2000" dirty="0">
                <a:latin typeface="Courier New" panose="02070309020205020404" pitchFamily="49" charset="0"/>
                <a:cs typeface="Courier New" pitchFamily="49" charset="0"/>
              </a:rPr>
              <a:t>(list):</a:t>
            </a:r>
          </a:p>
          <a:p>
            <a:pPr>
              <a:buNone/>
            </a:pPr>
            <a:r>
              <a:rPr lang="en-US" sz="2000" dirty="0">
                <a:latin typeface="Courier New" panose="02070309020205020404" pitchFamily="49" charset="0"/>
                <a:cs typeface="Courier New" pitchFamily="49" charset="0"/>
              </a:rPr>
              <a:t>  m = 0</a:t>
            </a:r>
          </a:p>
          <a:p>
            <a:pPr>
              <a:buNone/>
            </a:pPr>
            <a:r>
              <a:rPr lang="en-US" sz="2000" dirty="0">
                <a:latin typeface="Courier New" panose="02070309020205020404" pitchFamily="49" charset="0"/>
                <a:cs typeface="Courier New" pitchFamily="49" charset="0"/>
              </a:rPr>
              <a:t>  for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in range(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 ):</a:t>
            </a:r>
          </a:p>
          <a:p>
            <a:pPr>
              <a:buNone/>
            </a:pPr>
            <a:r>
              <a:rPr lang="en-US" sz="2000" dirty="0">
                <a:latin typeface="Courier New" panose="02070309020205020404" pitchFamily="49" charset="0"/>
                <a:cs typeface="Courier New" pitchFamily="49" charset="0"/>
              </a:rPr>
              <a:t>    m += 1</a:t>
            </a:r>
          </a:p>
          <a:p>
            <a:pPr>
              <a:buNone/>
            </a:pPr>
            <a:r>
              <a:rPr lang="en-US" sz="2000" dirty="0">
                <a:latin typeface="Courier New" panose="02070309020205020404" pitchFamily="49" charset="0"/>
                <a:cs typeface="Courier New" pitchFamily="49" charset="0"/>
              </a:rPr>
              <a:t>  return m</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print ( example7([0,1,2,3,4,5,6,7,8,9]) )</a:t>
            </a:r>
          </a:p>
        </p:txBody>
      </p:sp>
    </p:spTree>
    <p:extLst>
      <p:ext uri="{BB962C8B-B14F-4D97-AF65-F5344CB8AC3E}">
        <p14:creationId xmlns:p14="http://schemas.microsoft.com/office/powerpoint/2010/main" val="464535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Coding example #8</a:t>
            </a:r>
          </a:p>
        </p:txBody>
      </p:sp>
      <p:sp>
        <p:nvSpPr>
          <p:cNvPr id="3" name="Content Placeholder 2"/>
          <p:cNvSpPr>
            <a:spLocks noGrp="1"/>
          </p:cNvSpPr>
          <p:nvPr>
            <p:ph idx="1"/>
          </p:nvPr>
        </p:nvSpPr>
        <p:spPr/>
        <p:txBody>
          <a:bodyPr>
            <a:normAutofit/>
          </a:bodyPr>
          <a:lstStyle/>
          <a:p>
            <a:pPr>
              <a:buNone/>
            </a:pPr>
            <a:r>
              <a:rPr lang="en-US" sz="2000" dirty="0">
                <a:latin typeface="Courier New" panose="02070309020205020404" pitchFamily="49" charset="0"/>
                <a:cs typeface="Courier New" pitchFamily="49" charset="0"/>
              </a:rPr>
              <a:t>def example8(list):</a:t>
            </a:r>
          </a:p>
          <a:p>
            <a:pPr>
              <a:buNone/>
            </a:pPr>
            <a:r>
              <a:rPr lang="en-US" sz="2000" dirty="0">
                <a:latin typeface="Courier New" panose="02070309020205020404" pitchFamily="49" charset="0"/>
                <a:cs typeface="Courier New" pitchFamily="49" charset="0"/>
              </a:rPr>
              <a:t>  m = 0</a:t>
            </a:r>
          </a:p>
          <a:p>
            <a:pPr>
              <a:buNone/>
            </a:pPr>
            <a:r>
              <a:rPr lang="en-US" sz="2000" dirty="0">
                <a:latin typeface="Courier New" panose="02070309020205020404" pitchFamily="49" charset="0"/>
                <a:cs typeface="Courier New" pitchFamily="49" charset="0"/>
              </a:rPr>
              <a:t>  for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in range(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 ):</a:t>
            </a:r>
          </a:p>
          <a:p>
            <a:pPr>
              <a:buNone/>
            </a:pPr>
            <a:r>
              <a:rPr lang="en-US" sz="2000" dirty="0">
                <a:latin typeface="Courier New" panose="02070309020205020404" pitchFamily="49" charset="0"/>
                <a:cs typeface="Courier New" pitchFamily="49" charset="0"/>
              </a:rPr>
              <a:t>    m += </a:t>
            </a:r>
            <a:r>
              <a:rPr lang="en-US" sz="2000" dirty="0" err="1">
                <a:latin typeface="Courier New" panose="02070309020205020404" pitchFamily="49" charset="0"/>
                <a:cs typeface="Courier New" pitchFamily="49" charset="0"/>
              </a:rPr>
              <a:t>doThing</a:t>
            </a:r>
            <a:r>
              <a:rPr lang="en-US" sz="2000" dirty="0">
                <a:latin typeface="Courier New" panose="02070309020205020404" pitchFamily="49" charset="0"/>
                <a:cs typeface="Courier New" pitchFamily="49" charset="0"/>
              </a:rPr>
              <a:t>(list)</a:t>
            </a:r>
          </a:p>
          <a:p>
            <a:pPr>
              <a:buNone/>
            </a:pPr>
            <a:r>
              <a:rPr lang="en-US" sz="2000" dirty="0">
                <a:latin typeface="Courier New" panose="02070309020205020404" pitchFamily="49" charset="0"/>
                <a:cs typeface="Courier New" pitchFamily="49" charset="0"/>
              </a:rPr>
              <a:t>  return m</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def </a:t>
            </a:r>
            <a:r>
              <a:rPr lang="en-US" sz="2000" dirty="0" err="1">
                <a:latin typeface="Courier New" panose="02070309020205020404" pitchFamily="49" charset="0"/>
                <a:cs typeface="Courier New" pitchFamily="49" charset="0"/>
              </a:rPr>
              <a:t>doThing</a:t>
            </a:r>
            <a:r>
              <a:rPr lang="en-US" sz="2000" dirty="0">
                <a:latin typeface="Courier New" panose="02070309020205020404" pitchFamily="49" charset="0"/>
                <a:cs typeface="Courier New" pitchFamily="49" charset="0"/>
              </a:rPr>
              <a:t>(list):</a:t>
            </a:r>
          </a:p>
          <a:p>
            <a:pPr>
              <a:buNone/>
            </a:pPr>
            <a:r>
              <a:rPr lang="en-US" sz="2000" dirty="0">
                <a:latin typeface="Courier New" panose="02070309020205020404" pitchFamily="49" charset="0"/>
                <a:cs typeface="Courier New" pitchFamily="49" charset="0"/>
              </a:rPr>
              <a:t>  return list[0]</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print ( example8([0,1,2,3,4,5,6,7,8,9]) )</a:t>
            </a:r>
          </a:p>
        </p:txBody>
      </p:sp>
    </p:spTree>
    <p:extLst>
      <p:ext uri="{BB962C8B-B14F-4D97-AF65-F5344CB8AC3E}">
        <p14:creationId xmlns:p14="http://schemas.microsoft.com/office/powerpoint/2010/main" val="3742093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Coding example #9</a:t>
            </a:r>
          </a:p>
        </p:txBody>
      </p:sp>
      <p:sp>
        <p:nvSpPr>
          <p:cNvPr id="3" name="Content Placeholder 2"/>
          <p:cNvSpPr>
            <a:spLocks noGrp="1"/>
          </p:cNvSpPr>
          <p:nvPr>
            <p:ph idx="1"/>
          </p:nvPr>
        </p:nvSpPr>
        <p:spPr/>
        <p:txBody>
          <a:bodyPr>
            <a:normAutofit/>
          </a:bodyPr>
          <a:lstStyle/>
          <a:p>
            <a:pPr>
              <a:buNone/>
            </a:pPr>
            <a:r>
              <a:rPr lang="en-US" sz="2000" dirty="0">
                <a:latin typeface="Courier New" panose="02070309020205020404" pitchFamily="49" charset="0"/>
                <a:cs typeface="Courier New" pitchFamily="49" charset="0"/>
              </a:rPr>
              <a:t>def example9(list):</a:t>
            </a:r>
          </a:p>
          <a:p>
            <a:pPr>
              <a:buNone/>
            </a:pPr>
            <a:r>
              <a:rPr lang="en-US" sz="2000" dirty="0">
                <a:latin typeface="Courier New" panose="02070309020205020404" pitchFamily="49" charset="0"/>
                <a:cs typeface="Courier New" pitchFamily="49" charset="0"/>
              </a:rPr>
              <a:t>  m = 0</a:t>
            </a:r>
          </a:p>
          <a:p>
            <a:pPr>
              <a:buNone/>
            </a:pPr>
            <a:r>
              <a:rPr lang="en-US" sz="2000" dirty="0">
                <a:latin typeface="Courier New" panose="02070309020205020404" pitchFamily="49" charset="0"/>
                <a:cs typeface="Courier New" pitchFamily="49" charset="0"/>
              </a:rPr>
              <a:t>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 1</a:t>
            </a:r>
          </a:p>
          <a:p>
            <a:pPr>
              <a:buNone/>
            </a:pPr>
            <a:r>
              <a:rPr lang="en-US" sz="2000" dirty="0">
                <a:latin typeface="Courier New" panose="02070309020205020404" pitchFamily="49" charset="0"/>
                <a:cs typeface="Courier New" pitchFamily="49" charset="0"/>
              </a:rPr>
              <a:t>  n =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a:t>
            </a:r>
          </a:p>
          <a:p>
            <a:pPr>
              <a:buNone/>
            </a:pPr>
            <a:r>
              <a:rPr lang="en-US" sz="2000" dirty="0">
                <a:latin typeface="Courier New" panose="02070309020205020404" pitchFamily="49" charset="0"/>
                <a:cs typeface="Courier New" pitchFamily="49" charset="0"/>
              </a:rPr>
              <a:t>  while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&lt; n:</a:t>
            </a:r>
          </a:p>
          <a:p>
            <a:pPr>
              <a:buNone/>
            </a:pPr>
            <a:r>
              <a:rPr lang="en-US" sz="2000" dirty="0">
                <a:latin typeface="Courier New" panose="02070309020205020404" pitchFamily="49" charset="0"/>
                <a:cs typeface="Courier New" pitchFamily="49" charset="0"/>
              </a:rPr>
              <a:t>    m += 1</a:t>
            </a:r>
          </a:p>
          <a:p>
            <a:pPr>
              <a:buNone/>
            </a:pPr>
            <a:r>
              <a:rPr lang="en-US" sz="2000" dirty="0">
                <a:latin typeface="Courier New" panose="02070309020205020404" pitchFamily="49" charset="0"/>
                <a:cs typeface="Courier New" pitchFamily="49" charset="0"/>
              </a:rPr>
              <a:t>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 2</a:t>
            </a:r>
          </a:p>
          <a:p>
            <a:pPr>
              <a:buNone/>
            </a:pPr>
            <a:r>
              <a:rPr lang="en-US" sz="2000" dirty="0">
                <a:latin typeface="Courier New" panose="02070309020205020404" pitchFamily="49" charset="0"/>
                <a:cs typeface="Courier New" pitchFamily="49" charset="0"/>
              </a:rPr>
              <a:t>  return m</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print ( example9([0,1,2,3,4,5,6,7,8,9]) )</a:t>
            </a:r>
          </a:p>
        </p:txBody>
      </p:sp>
    </p:spTree>
    <p:extLst>
      <p:ext uri="{BB962C8B-B14F-4D97-AF65-F5344CB8AC3E}">
        <p14:creationId xmlns:p14="http://schemas.microsoft.com/office/powerpoint/2010/main" val="1141593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Coding example #10</a:t>
            </a:r>
          </a:p>
        </p:txBody>
      </p:sp>
      <p:sp>
        <p:nvSpPr>
          <p:cNvPr id="3" name="Content Placeholder 2"/>
          <p:cNvSpPr>
            <a:spLocks noGrp="1"/>
          </p:cNvSpPr>
          <p:nvPr>
            <p:ph idx="1"/>
          </p:nvPr>
        </p:nvSpPr>
        <p:spPr/>
        <p:txBody>
          <a:bodyPr>
            <a:normAutofit/>
          </a:bodyPr>
          <a:lstStyle/>
          <a:p>
            <a:pPr>
              <a:buNone/>
            </a:pPr>
            <a:r>
              <a:rPr lang="en-US" sz="2000" dirty="0">
                <a:latin typeface="Courier New" panose="02070309020205020404" pitchFamily="49" charset="0"/>
                <a:cs typeface="Courier New" pitchFamily="49" charset="0"/>
              </a:rPr>
              <a:t>def example10(list):</a:t>
            </a:r>
          </a:p>
          <a:p>
            <a:pPr>
              <a:buNone/>
            </a:pPr>
            <a:r>
              <a:rPr lang="en-US" sz="2000" dirty="0">
                <a:latin typeface="Courier New" panose="02070309020205020404" pitchFamily="49" charset="0"/>
                <a:cs typeface="Courier New" pitchFamily="49" charset="0"/>
              </a:rPr>
              <a:t>  m = 0</a:t>
            </a:r>
          </a:p>
          <a:p>
            <a:pPr>
              <a:buNone/>
            </a:pPr>
            <a:r>
              <a:rPr lang="en-US" sz="2000" dirty="0">
                <a:latin typeface="Courier New" panose="02070309020205020404" pitchFamily="49" charset="0"/>
                <a:cs typeface="Courier New" pitchFamily="49" charset="0"/>
              </a:rPr>
              <a:t>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 </a:t>
            </a:r>
            <a:r>
              <a:rPr lang="en-US" sz="2000" dirty="0" err="1">
                <a:latin typeface="Courier New" panose="02070309020205020404" pitchFamily="49" charset="0"/>
                <a:cs typeface="Courier New" pitchFamily="49" charset="0"/>
              </a:rPr>
              <a:t>len</a:t>
            </a:r>
            <a:r>
              <a:rPr lang="en-US" sz="2000" dirty="0">
                <a:latin typeface="Courier New" panose="02070309020205020404" pitchFamily="49" charset="0"/>
                <a:cs typeface="Courier New" pitchFamily="49" charset="0"/>
              </a:rPr>
              <a:t>(list)</a:t>
            </a:r>
          </a:p>
          <a:p>
            <a:pPr>
              <a:buNone/>
            </a:pPr>
            <a:r>
              <a:rPr lang="en-US" sz="2000" dirty="0">
                <a:latin typeface="Courier New" panose="02070309020205020404" pitchFamily="49" charset="0"/>
                <a:cs typeface="Courier New" pitchFamily="49" charset="0"/>
              </a:rPr>
              <a:t>  while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&gt; 1:</a:t>
            </a:r>
          </a:p>
          <a:p>
            <a:pPr>
              <a:buNone/>
            </a:pPr>
            <a:r>
              <a:rPr lang="en-US" sz="2000" dirty="0">
                <a:latin typeface="Courier New" panose="02070309020205020404" pitchFamily="49" charset="0"/>
                <a:cs typeface="Courier New" pitchFamily="49" charset="0"/>
              </a:rPr>
              <a:t>    m += 1</a:t>
            </a:r>
          </a:p>
          <a:p>
            <a:pPr>
              <a:buNone/>
            </a:pPr>
            <a:r>
              <a:rPr lang="en-US" sz="2000" dirty="0">
                <a:latin typeface="Courier New" panose="02070309020205020404" pitchFamily="49" charset="0"/>
                <a:cs typeface="Courier New" pitchFamily="49" charset="0"/>
              </a:rPr>
              <a:t>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 </a:t>
            </a:r>
            <a:r>
              <a:rPr lang="en-US" sz="2000" dirty="0" err="1">
                <a:latin typeface="Courier New" panose="02070309020205020404" pitchFamily="49" charset="0"/>
                <a:cs typeface="Courier New" pitchFamily="49" charset="0"/>
              </a:rPr>
              <a:t>i</a:t>
            </a:r>
            <a:r>
              <a:rPr lang="en-US" sz="2000" dirty="0">
                <a:latin typeface="Courier New" panose="02070309020205020404" pitchFamily="49" charset="0"/>
                <a:cs typeface="Courier New" pitchFamily="49" charset="0"/>
              </a:rPr>
              <a:t> / 2</a:t>
            </a:r>
          </a:p>
          <a:p>
            <a:pPr>
              <a:buNone/>
            </a:pPr>
            <a:r>
              <a:rPr lang="en-US" sz="2000" dirty="0">
                <a:latin typeface="Courier New" panose="02070309020205020404" pitchFamily="49" charset="0"/>
                <a:cs typeface="Courier New" pitchFamily="49" charset="0"/>
              </a:rPr>
              <a:t>  return m</a:t>
            </a:r>
          </a:p>
          <a:p>
            <a:pPr>
              <a:buNone/>
            </a:pPr>
            <a:endParaRPr lang="en-US" sz="2000" dirty="0">
              <a:latin typeface="Courier New" panose="02070309020205020404" pitchFamily="49" charset="0"/>
              <a:cs typeface="Courier New" pitchFamily="49" charset="0"/>
            </a:endParaRPr>
          </a:p>
          <a:p>
            <a:pPr>
              <a:buNone/>
            </a:pPr>
            <a:r>
              <a:rPr lang="en-US" sz="2000" dirty="0">
                <a:latin typeface="Courier New" panose="02070309020205020404" pitchFamily="49" charset="0"/>
                <a:cs typeface="Courier New" pitchFamily="49" charset="0"/>
              </a:rPr>
              <a:t>print </a:t>
            </a:r>
            <a:r>
              <a:rPr lang="en-US" sz="2000">
                <a:latin typeface="Courier New" panose="02070309020205020404" pitchFamily="49" charset="0"/>
                <a:cs typeface="Courier New" pitchFamily="49" charset="0"/>
              </a:rPr>
              <a:t>( example10([</a:t>
            </a:r>
            <a:r>
              <a:rPr lang="en-US" sz="2000" dirty="0">
                <a:latin typeface="Courier New" panose="02070309020205020404" pitchFamily="49" charset="0"/>
                <a:cs typeface="Courier New" pitchFamily="49" charset="0"/>
              </a:rPr>
              <a:t>0,1,2,3,4,5,6,7,8,9]) )</a:t>
            </a:r>
          </a:p>
        </p:txBody>
      </p:sp>
    </p:spTree>
    <p:extLst>
      <p:ext uri="{BB962C8B-B14F-4D97-AF65-F5344CB8AC3E}">
        <p14:creationId xmlns:p14="http://schemas.microsoft.com/office/powerpoint/2010/main" val="147112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Strategy 1: Linear Search</a:t>
            </a:r>
          </a:p>
        </p:txBody>
      </p:sp>
      <p:sp>
        <p:nvSpPr>
          <p:cNvPr id="105475" name="Rectangle 3"/>
          <p:cNvSpPr>
            <a:spLocks noGrp="1" noChangeArrowheads="1"/>
          </p:cNvSpPr>
          <p:nvPr>
            <p:ph idx="1"/>
          </p:nvPr>
        </p:nvSpPr>
        <p:spPr/>
        <p:txBody>
          <a:bodyPr/>
          <a:lstStyle/>
          <a:p>
            <a:pPr>
              <a:lnSpc>
                <a:spcPct val="80000"/>
              </a:lnSpc>
            </a:pPr>
            <a:r>
              <a:rPr lang="en-US" altLang="en-US" sz="2800"/>
              <a:t>Pretend you’re the computer, and you were given a page full of randomly ordered numbers and were asked whether 13 was in the list.</a:t>
            </a:r>
          </a:p>
          <a:p>
            <a:pPr>
              <a:lnSpc>
                <a:spcPct val="80000"/>
              </a:lnSpc>
            </a:pPr>
            <a:r>
              <a:rPr lang="en-US" altLang="en-US" sz="2800"/>
              <a:t>How would you do it?</a:t>
            </a:r>
          </a:p>
          <a:p>
            <a:pPr>
              <a:lnSpc>
                <a:spcPct val="80000"/>
              </a:lnSpc>
            </a:pPr>
            <a:r>
              <a:rPr lang="en-US" altLang="en-US" sz="2800"/>
              <a:t>Would you start at the top of the list, scanning downward, comparing each number to 13? If you saw it, you could tell me it was in the list. If you had scanned the whole list and not seen it, you could tell me it wasn’t there.</a:t>
            </a:r>
          </a:p>
        </p:txBody>
      </p:sp>
      <p:sp>
        <p:nvSpPr>
          <p:cNvPr id="5" name="Slide Number Placeholder 5"/>
          <p:cNvSpPr>
            <a:spLocks noGrp="1"/>
          </p:cNvSpPr>
          <p:nvPr>
            <p:ph type="sldNum" sz="quarter" idx="12"/>
          </p:nvPr>
        </p:nvSpPr>
        <p:spPr/>
        <p:txBody>
          <a:bodyPr/>
          <a:lstStyle/>
          <a:p>
            <a:fld id="{0D10FD53-24B6-45C7-8460-8586B7BFF66F}" type="slidenum">
              <a:rPr lang="en-US" altLang="en-US"/>
              <a:pPr/>
              <a:t>4</a:t>
            </a:fld>
            <a:endParaRPr lang="en-US" altLang="en-US"/>
          </a:p>
        </p:txBody>
      </p:sp>
    </p:spTree>
    <p:extLst>
      <p:ext uri="{BB962C8B-B14F-4D97-AF65-F5344CB8AC3E}">
        <p14:creationId xmlns:p14="http://schemas.microsoft.com/office/powerpoint/2010/main" val="238563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Strategy 1: Linear Search</a:t>
            </a:r>
          </a:p>
        </p:txBody>
      </p:sp>
      <p:sp>
        <p:nvSpPr>
          <p:cNvPr id="106499" name="Rectangle 3"/>
          <p:cNvSpPr>
            <a:spLocks noGrp="1" noChangeArrowheads="1"/>
          </p:cNvSpPr>
          <p:nvPr>
            <p:ph idx="1"/>
          </p:nvPr>
        </p:nvSpPr>
        <p:spPr>
          <a:xfrm>
            <a:off x="628650" y="1825625"/>
            <a:ext cx="8058150" cy="4351338"/>
          </a:xfrm>
        </p:spPr>
        <p:txBody>
          <a:bodyPr/>
          <a:lstStyle/>
          <a:p>
            <a:pPr>
              <a:lnSpc>
                <a:spcPct val="90000"/>
              </a:lnSpc>
            </a:pPr>
            <a:r>
              <a:rPr lang="en-US" altLang="en-US" sz="2400" dirty="0"/>
              <a:t>This strategy is called a </a:t>
            </a:r>
            <a:r>
              <a:rPr lang="en-US" altLang="en-US" sz="2400" i="1" dirty="0"/>
              <a:t>linear search</a:t>
            </a:r>
            <a:r>
              <a:rPr lang="en-US" altLang="en-US" sz="2400" dirty="0"/>
              <a:t>, where you search through the list of items one by one until the target value is found.</a:t>
            </a:r>
          </a:p>
          <a:p>
            <a:pPr>
              <a:lnSpc>
                <a:spcPct val="90000"/>
              </a:lnSpc>
            </a:pPr>
            <a:r>
              <a:rPr lang="en-US" altLang="en-US" sz="1600" dirty="0" err="1">
                <a:latin typeface="Courier New" panose="02070309020205020404" pitchFamily="49" charset="0"/>
              </a:rPr>
              <a:t>def</a:t>
            </a:r>
            <a:r>
              <a:rPr lang="en-US" altLang="en-US" sz="1600" dirty="0">
                <a:latin typeface="Courier New" panose="02070309020205020404" pitchFamily="49" charset="0"/>
              </a:rPr>
              <a:t> search(x, </a:t>
            </a:r>
            <a:r>
              <a:rPr lang="en-US" altLang="en-US" sz="1600" dirty="0" err="1">
                <a:latin typeface="Courier New" panose="02070309020205020404" pitchFamily="49" charset="0"/>
              </a:rPr>
              <a:t>nums</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    for </a:t>
            </a:r>
            <a:r>
              <a:rPr lang="en-US" altLang="en-US" sz="1600" dirty="0" err="1">
                <a:latin typeface="Courier New" panose="02070309020205020404" pitchFamily="49" charset="0"/>
              </a:rPr>
              <a:t>i</a:t>
            </a:r>
            <a:r>
              <a:rPr lang="en-US" altLang="en-US" sz="1600" dirty="0">
                <a:latin typeface="Courier New" panose="02070309020205020404" pitchFamily="49" charset="0"/>
              </a:rPr>
              <a:t> in range(</a:t>
            </a:r>
            <a:r>
              <a:rPr lang="en-US" altLang="en-US" sz="1600" dirty="0" err="1">
                <a:latin typeface="Courier New" panose="02070309020205020404" pitchFamily="49" charset="0"/>
              </a:rPr>
              <a:t>len</a:t>
            </a:r>
            <a:r>
              <a:rPr lang="en-US" altLang="en-US" sz="1600" dirty="0">
                <a:latin typeface="Courier New" panose="02070309020205020404" pitchFamily="49" charset="0"/>
              </a:rPr>
              <a:t>(</a:t>
            </a:r>
            <a:r>
              <a:rPr lang="en-US" altLang="en-US" sz="1600" dirty="0" err="1">
                <a:latin typeface="Courier New" panose="02070309020205020404" pitchFamily="49" charset="0"/>
              </a:rPr>
              <a:t>nums</a:t>
            </a:r>
            <a:r>
              <a:rPr lang="en-US" altLang="en-US" sz="1600" dirty="0">
                <a:latin typeface="Courier New" panose="02070309020205020404" pitchFamily="49" charset="0"/>
              </a:rPr>
              <a:t>)):</a:t>
            </a:r>
            <a:br>
              <a:rPr lang="en-US" altLang="en-US" sz="1600" dirty="0">
                <a:latin typeface="Courier New" panose="02070309020205020404" pitchFamily="49" charset="0"/>
              </a:rPr>
            </a:br>
            <a:r>
              <a:rPr lang="en-US" altLang="en-US" sz="1600" dirty="0">
                <a:latin typeface="Courier New" panose="02070309020205020404" pitchFamily="49" charset="0"/>
              </a:rPr>
              <a:t>        if </a:t>
            </a:r>
            <a:r>
              <a:rPr lang="en-US" altLang="en-US" sz="1600" dirty="0" err="1">
                <a:latin typeface="Courier New" panose="02070309020205020404" pitchFamily="49" charset="0"/>
              </a:rPr>
              <a:t>nums</a:t>
            </a:r>
            <a:r>
              <a:rPr lang="en-US" altLang="en-US" sz="1600" dirty="0">
                <a:latin typeface="Courier New" panose="02070309020205020404" pitchFamily="49" charset="0"/>
              </a:rPr>
              <a:t>[</a:t>
            </a:r>
            <a:r>
              <a:rPr lang="en-US" altLang="en-US" sz="1600" dirty="0" err="1">
                <a:latin typeface="Courier New" panose="02070309020205020404" pitchFamily="49" charset="0"/>
              </a:rPr>
              <a:t>i</a:t>
            </a:r>
            <a:r>
              <a:rPr lang="en-US" altLang="en-US" sz="1600" dirty="0">
                <a:latin typeface="Courier New" panose="02070309020205020404" pitchFamily="49" charset="0"/>
              </a:rPr>
              <a:t>] == x: # item found, return the index value</a:t>
            </a:r>
            <a:br>
              <a:rPr lang="en-US" altLang="en-US" sz="1600" dirty="0">
                <a:latin typeface="Courier New" panose="02070309020205020404" pitchFamily="49" charset="0"/>
              </a:rPr>
            </a:br>
            <a:r>
              <a:rPr lang="en-US" altLang="en-US" sz="1600" dirty="0">
                <a:latin typeface="Courier New" panose="02070309020205020404" pitchFamily="49" charset="0"/>
              </a:rPr>
              <a:t>            return </a:t>
            </a:r>
            <a:r>
              <a:rPr lang="en-US" altLang="en-US" sz="1600" dirty="0" err="1">
                <a:latin typeface="Courier New" panose="02070309020205020404" pitchFamily="49" charset="0"/>
              </a:rPr>
              <a:t>i</a:t>
            </a:r>
            <a:br>
              <a:rPr lang="en-US" altLang="en-US" sz="1600" dirty="0">
                <a:latin typeface="Courier New" panose="02070309020205020404" pitchFamily="49" charset="0"/>
              </a:rPr>
            </a:br>
            <a:r>
              <a:rPr lang="en-US" altLang="en-US" sz="1600" dirty="0">
                <a:latin typeface="Courier New" panose="02070309020205020404" pitchFamily="49" charset="0"/>
              </a:rPr>
              <a:t>    return -1            # loop finished, item was not in list</a:t>
            </a:r>
          </a:p>
          <a:p>
            <a:pPr>
              <a:lnSpc>
                <a:spcPct val="90000"/>
              </a:lnSpc>
            </a:pPr>
            <a:r>
              <a:rPr lang="en-US" altLang="en-US" sz="2400" dirty="0"/>
              <a:t>This algorithm wasn’t hard to develop, and works well for modest-sized lists.</a:t>
            </a:r>
          </a:p>
          <a:p>
            <a:pPr>
              <a:lnSpc>
                <a:spcPct val="90000"/>
              </a:lnSpc>
            </a:pPr>
            <a:endParaRPr lang="en-US" altLang="en-US" sz="1400" dirty="0">
              <a:latin typeface="Courier New" panose="02070309020205020404" pitchFamily="49" charset="0"/>
            </a:endParaRPr>
          </a:p>
        </p:txBody>
      </p:sp>
      <p:sp>
        <p:nvSpPr>
          <p:cNvPr id="5" name="Slide Number Placeholder 5"/>
          <p:cNvSpPr>
            <a:spLocks noGrp="1"/>
          </p:cNvSpPr>
          <p:nvPr>
            <p:ph type="sldNum" sz="quarter" idx="12"/>
          </p:nvPr>
        </p:nvSpPr>
        <p:spPr/>
        <p:txBody>
          <a:bodyPr/>
          <a:lstStyle/>
          <a:p>
            <a:fld id="{EFC0CF96-7107-4311-919C-6BFE3CC51A94}" type="slidenum">
              <a:rPr lang="en-US" altLang="en-US"/>
              <a:pPr/>
              <a:t>5</a:t>
            </a:fld>
            <a:endParaRPr lang="en-US" altLang="en-US"/>
          </a:p>
        </p:txBody>
      </p:sp>
    </p:spTree>
    <p:extLst>
      <p:ext uri="{BB962C8B-B14F-4D97-AF65-F5344CB8AC3E}">
        <p14:creationId xmlns:p14="http://schemas.microsoft.com/office/powerpoint/2010/main" val="81870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Strategy 1: Linear Search</a:t>
            </a:r>
          </a:p>
        </p:txBody>
      </p:sp>
      <p:sp>
        <p:nvSpPr>
          <p:cNvPr id="107523" name="Rectangle 3"/>
          <p:cNvSpPr>
            <a:spLocks noGrp="1" noChangeArrowheads="1"/>
          </p:cNvSpPr>
          <p:nvPr>
            <p:ph idx="1"/>
          </p:nvPr>
        </p:nvSpPr>
        <p:spPr/>
        <p:txBody>
          <a:bodyPr>
            <a:normAutofit/>
          </a:bodyPr>
          <a:lstStyle/>
          <a:p>
            <a:r>
              <a:rPr lang="en-US" altLang="en-US" sz="2800" dirty="0"/>
              <a:t>The Python </a:t>
            </a:r>
            <a:r>
              <a:rPr lang="en-US" altLang="en-US" sz="2800" dirty="0">
                <a:latin typeface="Courier New" panose="02070309020205020404" pitchFamily="49" charset="0"/>
              </a:rPr>
              <a:t>in</a:t>
            </a:r>
            <a:r>
              <a:rPr lang="en-US" altLang="en-US" sz="2800" dirty="0"/>
              <a:t> and </a:t>
            </a:r>
            <a:r>
              <a:rPr lang="en-US" altLang="en-US" sz="2800" dirty="0">
                <a:latin typeface="Courier New" panose="02070309020205020404" pitchFamily="49" charset="0"/>
              </a:rPr>
              <a:t>index</a:t>
            </a:r>
            <a:r>
              <a:rPr lang="en-US" altLang="en-US" sz="2800" dirty="0"/>
              <a:t> operations both implement linear searching algorithms.</a:t>
            </a:r>
          </a:p>
          <a:p>
            <a:r>
              <a:rPr lang="en-US" altLang="en-US" sz="2800" dirty="0"/>
              <a:t>If the collection of data is very large, it makes sense to organize the data somehow so that each data value doesn’t need to be examined.</a:t>
            </a:r>
          </a:p>
        </p:txBody>
      </p:sp>
      <p:sp>
        <p:nvSpPr>
          <p:cNvPr id="5" name="Slide Number Placeholder 5"/>
          <p:cNvSpPr>
            <a:spLocks noGrp="1"/>
          </p:cNvSpPr>
          <p:nvPr>
            <p:ph type="sldNum" sz="quarter" idx="12"/>
          </p:nvPr>
        </p:nvSpPr>
        <p:spPr/>
        <p:txBody>
          <a:bodyPr/>
          <a:lstStyle/>
          <a:p>
            <a:fld id="{F7A80E9A-8C0C-444B-A089-0B9002D9868E}" type="slidenum">
              <a:rPr lang="en-US" altLang="en-US"/>
              <a:pPr/>
              <a:t>6</a:t>
            </a:fld>
            <a:endParaRPr lang="en-US" altLang="en-US"/>
          </a:p>
        </p:txBody>
      </p:sp>
    </p:spTree>
    <p:extLst>
      <p:ext uri="{BB962C8B-B14F-4D97-AF65-F5344CB8AC3E}">
        <p14:creationId xmlns:p14="http://schemas.microsoft.com/office/powerpoint/2010/main" val="109096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Strategy 2: Binary Search</a:t>
            </a:r>
          </a:p>
        </p:txBody>
      </p:sp>
      <p:sp>
        <p:nvSpPr>
          <p:cNvPr id="109571" name="Rectangle 3"/>
          <p:cNvSpPr>
            <a:spLocks noGrp="1" noChangeArrowheads="1"/>
          </p:cNvSpPr>
          <p:nvPr>
            <p:ph idx="1"/>
          </p:nvPr>
        </p:nvSpPr>
        <p:spPr/>
        <p:txBody>
          <a:bodyPr/>
          <a:lstStyle/>
          <a:p>
            <a:r>
              <a:rPr lang="en-US" altLang="en-US" sz="2800" dirty="0"/>
              <a:t>If the data is sorted, there is an even better searching strategy – one you probably already know!</a:t>
            </a:r>
          </a:p>
          <a:p>
            <a:r>
              <a:rPr lang="en-US" altLang="en-US" sz="2800" dirty="0"/>
              <a:t>Have you ever played the number guessing game, where I pick a number between 1 and 100 and you try to guess it?</a:t>
            </a:r>
          </a:p>
          <a:p>
            <a:r>
              <a:rPr lang="en-US" altLang="en-US" sz="2800" dirty="0"/>
              <a:t>Each time you guess, I’ll tell you whether your guess is correct, too high, or too low. What strategy do you use?</a:t>
            </a:r>
          </a:p>
        </p:txBody>
      </p:sp>
      <p:sp>
        <p:nvSpPr>
          <p:cNvPr id="5" name="Slide Number Placeholder 5"/>
          <p:cNvSpPr>
            <a:spLocks noGrp="1"/>
          </p:cNvSpPr>
          <p:nvPr>
            <p:ph type="sldNum" sz="quarter" idx="12"/>
          </p:nvPr>
        </p:nvSpPr>
        <p:spPr/>
        <p:txBody>
          <a:bodyPr/>
          <a:lstStyle/>
          <a:p>
            <a:fld id="{A8A149AC-7C09-45B9-BB45-FC48D1E57B91}" type="slidenum">
              <a:rPr lang="en-US" altLang="en-US"/>
              <a:pPr/>
              <a:t>7</a:t>
            </a:fld>
            <a:endParaRPr lang="en-US" altLang="en-US"/>
          </a:p>
        </p:txBody>
      </p:sp>
    </p:spTree>
    <p:extLst>
      <p:ext uri="{BB962C8B-B14F-4D97-AF65-F5344CB8AC3E}">
        <p14:creationId xmlns:p14="http://schemas.microsoft.com/office/powerpoint/2010/main" val="95345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Strategy 2: Binary Search</a:t>
            </a:r>
          </a:p>
        </p:txBody>
      </p:sp>
      <p:sp>
        <p:nvSpPr>
          <p:cNvPr id="110595" name="Rectangle 3"/>
          <p:cNvSpPr>
            <a:spLocks noGrp="1" noChangeArrowheads="1"/>
          </p:cNvSpPr>
          <p:nvPr>
            <p:ph idx="1"/>
          </p:nvPr>
        </p:nvSpPr>
        <p:spPr/>
        <p:txBody>
          <a:bodyPr>
            <a:normAutofit/>
          </a:bodyPr>
          <a:lstStyle/>
          <a:p>
            <a:pPr>
              <a:lnSpc>
                <a:spcPct val="90000"/>
              </a:lnSpc>
            </a:pPr>
            <a:r>
              <a:rPr lang="en-US" altLang="en-US" sz="2800" dirty="0"/>
              <a:t>Young children might simply guess numbers at random.</a:t>
            </a:r>
          </a:p>
          <a:p>
            <a:pPr>
              <a:lnSpc>
                <a:spcPct val="90000"/>
              </a:lnSpc>
            </a:pPr>
            <a:r>
              <a:rPr lang="en-US" altLang="en-US" sz="2800" dirty="0"/>
              <a:t>Older children may be more systematic, using a linear search of 1, 2, 3, 4, … until the value is found.</a:t>
            </a:r>
          </a:p>
          <a:p>
            <a:pPr>
              <a:lnSpc>
                <a:spcPct val="90000"/>
              </a:lnSpc>
            </a:pPr>
            <a:r>
              <a:rPr lang="en-US" altLang="en-US" sz="2800" dirty="0"/>
              <a:t>Most adults will first guess 50. If told the value is higher, it is in the range 51-100. The next logical guess is 75.</a:t>
            </a:r>
          </a:p>
        </p:txBody>
      </p:sp>
      <p:sp>
        <p:nvSpPr>
          <p:cNvPr id="5" name="Slide Number Placeholder 5"/>
          <p:cNvSpPr>
            <a:spLocks noGrp="1"/>
          </p:cNvSpPr>
          <p:nvPr>
            <p:ph type="sldNum" sz="quarter" idx="12"/>
          </p:nvPr>
        </p:nvSpPr>
        <p:spPr/>
        <p:txBody>
          <a:bodyPr/>
          <a:lstStyle/>
          <a:p>
            <a:fld id="{39EA46AB-946D-4C23-B0F9-4018CC8A84F7}" type="slidenum">
              <a:rPr lang="en-US" altLang="en-US"/>
              <a:pPr/>
              <a:t>8</a:t>
            </a:fld>
            <a:endParaRPr lang="en-US" altLang="en-US"/>
          </a:p>
        </p:txBody>
      </p:sp>
    </p:spTree>
    <p:extLst>
      <p:ext uri="{BB962C8B-B14F-4D97-AF65-F5344CB8AC3E}">
        <p14:creationId xmlns:p14="http://schemas.microsoft.com/office/powerpoint/2010/main" val="47052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Strategy 2: Binary Search</a:t>
            </a:r>
          </a:p>
        </p:txBody>
      </p:sp>
      <p:sp>
        <p:nvSpPr>
          <p:cNvPr id="111619" name="Rectangle 3"/>
          <p:cNvSpPr>
            <a:spLocks noGrp="1" noChangeArrowheads="1"/>
          </p:cNvSpPr>
          <p:nvPr>
            <p:ph idx="1"/>
          </p:nvPr>
        </p:nvSpPr>
        <p:spPr/>
        <p:txBody>
          <a:bodyPr>
            <a:normAutofit/>
          </a:bodyPr>
          <a:lstStyle/>
          <a:p>
            <a:r>
              <a:rPr lang="en-US" altLang="en-US" sz="2800" dirty="0"/>
              <a:t>Each time we guess the middle of the remaining numbers to try to narrow down the range.</a:t>
            </a:r>
          </a:p>
          <a:p>
            <a:r>
              <a:rPr lang="en-US" altLang="en-US" sz="2800" dirty="0"/>
              <a:t>This strategy is called </a:t>
            </a:r>
            <a:r>
              <a:rPr lang="en-US" altLang="en-US" sz="2800" i="1" dirty="0"/>
              <a:t>binary search</a:t>
            </a:r>
            <a:r>
              <a:rPr lang="en-US" altLang="en-US" sz="2800" dirty="0"/>
              <a:t>.</a:t>
            </a:r>
          </a:p>
          <a:p>
            <a:r>
              <a:rPr lang="en-US" altLang="en-US" sz="2800" dirty="0"/>
              <a:t>Binary means two, and at each step we are diving the remaining group of numbers into two parts.</a:t>
            </a:r>
          </a:p>
        </p:txBody>
      </p:sp>
      <p:sp>
        <p:nvSpPr>
          <p:cNvPr id="5" name="Slide Number Placeholder 5"/>
          <p:cNvSpPr>
            <a:spLocks noGrp="1"/>
          </p:cNvSpPr>
          <p:nvPr>
            <p:ph type="sldNum" sz="quarter" idx="12"/>
          </p:nvPr>
        </p:nvSpPr>
        <p:spPr/>
        <p:txBody>
          <a:bodyPr/>
          <a:lstStyle/>
          <a:p>
            <a:fld id="{24862571-2943-4BD0-8816-BDC896CE2A9B}" type="slidenum">
              <a:rPr lang="en-US" altLang="en-US"/>
              <a:pPr/>
              <a:t>9</a:t>
            </a:fld>
            <a:endParaRPr lang="en-US" altLang="en-US"/>
          </a:p>
        </p:txBody>
      </p:sp>
    </p:spTree>
    <p:extLst>
      <p:ext uri="{BB962C8B-B14F-4D97-AF65-F5344CB8AC3E}">
        <p14:creationId xmlns:p14="http://schemas.microsoft.com/office/powerpoint/2010/main" val="2292594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2157</Words>
  <Application>Microsoft Office PowerPoint</Application>
  <PresentationFormat>On-screen Show (4:3)</PresentationFormat>
  <Paragraphs>257</Paragraphs>
  <Slides>36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Calibri Light</vt:lpstr>
      <vt:lpstr>Courier New</vt:lpstr>
      <vt:lpstr>Wingdings</vt:lpstr>
      <vt:lpstr>Office Theme</vt:lpstr>
      <vt:lpstr>Equation</vt:lpstr>
      <vt:lpstr>Python Programming</vt:lpstr>
      <vt:lpstr>Searching</vt:lpstr>
      <vt:lpstr>A simple Searching Problem</vt:lpstr>
      <vt:lpstr>Strategy 1: Linear Search</vt:lpstr>
      <vt:lpstr>Strategy 1: Linear Search</vt:lpstr>
      <vt:lpstr>Strategy 1: Linear Search</vt:lpstr>
      <vt:lpstr>Strategy 2: Binary Search</vt:lpstr>
      <vt:lpstr>Strategy 2: Binary Search</vt:lpstr>
      <vt:lpstr>Strategy 2: Binary Search</vt:lpstr>
      <vt:lpstr>Strategy 2: Binary Search</vt:lpstr>
      <vt:lpstr>Strategy 2: Binary Search</vt:lpstr>
      <vt:lpstr>Strategy 2: Binary Search</vt:lpstr>
      <vt:lpstr>Looking for 7 in a sorted list</vt:lpstr>
      <vt:lpstr>Strategy 2: Binary Search</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Time Complexity</vt:lpstr>
      <vt:lpstr>Coding example #1</vt:lpstr>
      <vt:lpstr>Coding example #2</vt:lpstr>
      <vt:lpstr>Coding example #3</vt:lpstr>
      <vt:lpstr>Coding example #4</vt:lpstr>
      <vt:lpstr>Coding example #5</vt:lpstr>
      <vt:lpstr>Coding example #6</vt:lpstr>
      <vt:lpstr>Coding example #7</vt:lpstr>
      <vt:lpstr>Coding example #8</vt:lpstr>
      <vt:lpstr>Coding example #9</vt:lpstr>
      <vt:lpstr>Coding example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Gemmell, Jonathan</dc:creator>
  <cp:lastModifiedBy>jgemmell</cp:lastModifiedBy>
  <cp:revision>19</cp:revision>
  <dcterms:created xsi:type="dcterms:W3CDTF">2019-09-12T17:55:09Z</dcterms:created>
  <dcterms:modified xsi:type="dcterms:W3CDTF">2020-04-23T01:18:53Z</dcterms:modified>
</cp:coreProperties>
</file>