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0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8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9.3 </a:t>
            </a:r>
            <a:r>
              <a:rPr lang="en-US" sz="1800" dirty="0" err="1" smtClean="0"/>
              <a:t>Matplotlib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142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132" y="2125266"/>
            <a:ext cx="786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numpy</a:t>
            </a:r>
            <a:r>
              <a:rPr lang="en-US" sz="1350" dirty="0">
                <a:latin typeface="Courier New" panose="02070309020205020404" pitchFamily="49" charset="0"/>
              </a:rPr>
              <a:t> as </a:t>
            </a:r>
            <a:r>
              <a:rPr lang="en-US" sz="1350" dirty="0" err="1">
                <a:latin typeface="Courier New" panose="02070309020205020404" pitchFamily="49" charset="0"/>
              </a:rPr>
              <a:t>np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matplotlib.pyplot</a:t>
            </a:r>
            <a:r>
              <a:rPr lang="en-US" sz="1350" dirty="0">
                <a:latin typeface="Courier New" panose="02070309020205020404" pitchFamily="49" charset="0"/>
              </a:rPr>
              <a:t> as </a:t>
            </a:r>
            <a:r>
              <a:rPr lang="en-US" sz="1350" dirty="0" err="1">
                <a:latin typeface="Courier New" panose="02070309020205020404" pitchFamily="49" charset="0"/>
              </a:rPr>
              <a:t>plt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mu, sigma = 100, 15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x = mu + sigma * </a:t>
            </a:r>
            <a:r>
              <a:rPr lang="en-US" sz="1350" dirty="0" err="1">
                <a:latin typeface="Courier New" panose="02070309020205020404" pitchFamily="49" charset="0"/>
              </a:rPr>
              <a:t>np.random.randn</a:t>
            </a:r>
            <a:r>
              <a:rPr lang="en-US" sz="1350" dirty="0">
                <a:latin typeface="Courier New" panose="02070309020205020404" pitchFamily="49" charset="0"/>
              </a:rPr>
              <a:t>(10000)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i="1" dirty="0">
                <a:latin typeface="Courier New" panose="02070309020205020404" pitchFamily="49" charset="0"/>
              </a:rPr>
              <a:t># the histogram of the data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n, bins, patches = </a:t>
            </a:r>
            <a:r>
              <a:rPr lang="en-US" sz="1350" dirty="0" err="1">
                <a:latin typeface="Courier New" panose="02070309020205020404" pitchFamily="49" charset="0"/>
              </a:rPr>
              <a:t>plt.hist</a:t>
            </a:r>
            <a:r>
              <a:rPr lang="en-US" sz="1350" dirty="0">
                <a:latin typeface="Courier New" panose="02070309020205020404" pitchFamily="49" charset="0"/>
              </a:rPr>
              <a:t>(x, 50, normed=1, </a:t>
            </a:r>
            <a:r>
              <a:rPr lang="en-US" sz="1350" dirty="0" err="1">
                <a:latin typeface="Courier New" panose="02070309020205020404" pitchFamily="49" charset="0"/>
              </a:rPr>
              <a:t>facecolor</a:t>
            </a:r>
            <a:r>
              <a:rPr lang="en-US" sz="1350" dirty="0">
                <a:latin typeface="Courier New" panose="02070309020205020404" pitchFamily="49" charset="0"/>
              </a:rPr>
              <a:t>='g', alpha=0.75)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plt.xlabel</a:t>
            </a:r>
            <a:r>
              <a:rPr lang="en-US" sz="1350" dirty="0">
                <a:latin typeface="Courier New" panose="02070309020205020404" pitchFamily="49" charset="0"/>
              </a:rPr>
              <a:t>('Smarts')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plt.ylabel</a:t>
            </a:r>
            <a:r>
              <a:rPr lang="en-US" sz="1350" dirty="0">
                <a:latin typeface="Courier New" panose="02070309020205020404" pitchFamily="49" charset="0"/>
              </a:rPr>
              <a:t>('Probability')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plt.title</a:t>
            </a:r>
            <a:r>
              <a:rPr lang="en-US" sz="1350" dirty="0">
                <a:latin typeface="Courier New" panose="02070309020205020404" pitchFamily="49" charset="0"/>
              </a:rPr>
              <a:t>('Histogram of IQ')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plt.text</a:t>
            </a:r>
            <a:r>
              <a:rPr lang="en-US" sz="1350" dirty="0">
                <a:latin typeface="Courier New" panose="02070309020205020404" pitchFamily="49" charset="0"/>
              </a:rPr>
              <a:t>(60, .025, r'$\mu=100,\ \sigma=15$') </a:t>
            </a:r>
            <a:r>
              <a:rPr lang="en-US" sz="1350" i="1" dirty="0">
                <a:latin typeface="Courier New" panose="02070309020205020404" pitchFamily="49" charset="0"/>
              </a:rPr>
              <a:t>#</a:t>
            </a:r>
            <a:r>
              <a:rPr lang="en-US" sz="1350" i="1" dirty="0" err="1">
                <a:latin typeface="Courier New" panose="02070309020205020404" pitchFamily="49" charset="0"/>
              </a:rPr>
              <a:t>TeX</a:t>
            </a:r>
            <a:r>
              <a:rPr lang="en-US" sz="1350" i="1" dirty="0">
                <a:latin typeface="Courier New" panose="02070309020205020404" pitchFamily="49" charset="0"/>
              </a:rPr>
              <a:t> equations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plt.axis</a:t>
            </a:r>
            <a:r>
              <a:rPr lang="en-US" sz="1350" dirty="0">
                <a:latin typeface="Courier New" panose="02070309020205020404" pitchFamily="49" charset="0"/>
              </a:rPr>
              <a:t>([40, 160, 0, 0.03])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plt.grid</a:t>
            </a:r>
            <a:r>
              <a:rPr lang="en-US" sz="1350" dirty="0">
                <a:latin typeface="Courier New" panose="02070309020205020404" pitchFamily="49" charset="0"/>
              </a:rPr>
              <a:t>(True)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plt.show</a:t>
            </a:r>
            <a:r>
              <a:rPr lang="en-US" sz="1350" dirty="0">
                <a:latin typeface="Courier New" panose="02070309020205020404" pitchFamily="49" charset="0"/>
              </a:rPr>
              <a:t>()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481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18" y="1690689"/>
            <a:ext cx="5186363" cy="39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two most important classes from matplotlib.backends.backend_qt4agg: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FigureCanvasQTAgg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dirty="0" smtClean="0"/>
              <a:t>returns the </a:t>
            </a:r>
            <a:r>
              <a:rPr lang="en-US" sz="2400" dirty="0"/>
              <a:t>canvas the figure </a:t>
            </a:r>
            <a:r>
              <a:rPr lang="en-US" sz="2400" i="1" dirty="0" smtClean="0"/>
              <a:t>fig</a:t>
            </a:r>
            <a:r>
              <a:rPr lang="en-US" sz="2400" dirty="0" smtClean="0"/>
              <a:t> renders into.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NavigationToolbar2QT(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2400" dirty="0" smtClean="0"/>
              <a:t> creates a navigation toolbar for </a:t>
            </a:r>
            <a:r>
              <a:rPr lang="en-US" sz="2400" i="1" dirty="0" smtClean="0"/>
              <a:t>canvas </a:t>
            </a:r>
            <a:r>
              <a:rPr lang="en-US" sz="2400" dirty="0" smtClean="0"/>
              <a:t>which has the parent </a:t>
            </a:r>
            <a:r>
              <a:rPr lang="en-US" sz="2400" i="1" dirty="0" err="1" smtClean="0"/>
              <a:t>prnt</a:t>
            </a:r>
            <a:r>
              <a:rPr lang="en-US" sz="2400" dirty="0" smtClean="0"/>
              <a:t>.  </a:t>
            </a:r>
          </a:p>
          <a:p>
            <a:pPr marL="0" indent="0">
              <a:buNone/>
            </a:pPr>
            <a:r>
              <a:rPr lang="en-US" sz="2400" dirty="0" smtClean="0"/>
              <a:t> Furthermore, a canvas object has the following method defined: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canvas.draw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dirty="0" smtClean="0"/>
              <a:t>redraws the updated figure on the canvas. </a:t>
            </a:r>
          </a:p>
        </p:txBody>
      </p:sp>
    </p:spTree>
    <p:extLst>
      <p:ext uri="{BB962C8B-B14F-4D97-AF65-F5344CB8AC3E}">
        <p14:creationId xmlns:p14="http://schemas.microsoft.com/office/powerpoint/2010/main" val="42928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continue our discussion of scientific computing with </a:t>
            </a:r>
            <a:r>
              <a:rPr lang="en-US" dirty="0" err="1" smtClean="0"/>
              <a:t>matplotlib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Matplotlib</a:t>
            </a:r>
            <a:r>
              <a:rPr lang="en-US" dirty="0" smtClean="0"/>
              <a:t> is an incredibly powerful (and beautiful!) 2-D plotting library. It’s easy to use and provides a huge number of examples for tackling unique problems.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" y="4834890"/>
            <a:ext cx="1775273" cy="1452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89" y="4798842"/>
            <a:ext cx="1844040" cy="1508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850" y="4778364"/>
            <a:ext cx="2078300" cy="15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22" y="1480132"/>
            <a:ext cx="3286529" cy="41091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At the center of most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scripts is </a:t>
            </a:r>
            <a:r>
              <a:rPr lang="en-US" sz="2000" dirty="0" err="1" smtClean="0"/>
              <a:t>pyplot</a:t>
            </a:r>
            <a:r>
              <a:rPr lang="en-US" sz="2000" dirty="0" smtClean="0"/>
              <a:t>. The </a:t>
            </a:r>
            <a:r>
              <a:rPr lang="en-US" sz="2000" dirty="0" err="1" smtClean="0"/>
              <a:t>pyplot</a:t>
            </a:r>
            <a:r>
              <a:rPr lang="en-US" sz="2000" dirty="0" smtClean="0"/>
              <a:t> module is </a:t>
            </a:r>
            <a:r>
              <a:rPr lang="en-US" sz="2000" dirty="0" err="1" smtClean="0"/>
              <a:t>stateful</a:t>
            </a:r>
            <a:r>
              <a:rPr lang="en-US" sz="2000" dirty="0" smtClean="0"/>
              <a:t> and tracks changes to a </a:t>
            </a:r>
            <a:r>
              <a:rPr lang="en-US" sz="2000" i="1" dirty="0" smtClean="0"/>
              <a:t>figure</a:t>
            </a:r>
            <a:r>
              <a:rPr lang="en-US" sz="2000" dirty="0" smtClean="0"/>
              <a:t>. All </a:t>
            </a:r>
            <a:r>
              <a:rPr lang="en-US" sz="2000" dirty="0" err="1" smtClean="0"/>
              <a:t>pyplot</a:t>
            </a:r>
            <a:r>
              <a:rPr lang="en-US" sz="2000" dirty="0" smtClean="0"/>
              <a:t> functions revolve around creating or manipulating the state of a figure.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794466" y="4080510"/>
            <a:ext cx="40918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matplotlib.pyplot</a:t>
            </a:r>
            <a:r>
              <a:rPr lang="en-US" sz="1350" dirty="0">
                <a:latin typeface="Courier New" panose="02070309020205020404" pitchFamily="49" charset="0"/>
              </a:rPr>
              <a:t> as </a:t>
            </a:r>
            <a:r>
              <a:rPr lang="en-US" sz="1350" dirty="0" err="1">
                <a:latin typeface="Courier New" panose="02070309020205020404" pitchFamily="49" charset="0"/>
              </a:rPr>
              <a:t>plt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plt.plot</a:t>
            </a:r>
            <a:r>
              <a:rPr lang="en-US" sz="1350" dirty="0">
                <a:latin typeface="Courier New" panose="02070309020205020404" pitchFamily="49" charset="0"/>
              </a:rPr>
              <a:t>([1,2,3,4,5])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plt.ylabel</a:t>
            </a:r>
            <a:r>
              <a:rPr lang="en-US" sz="1350" dirty="0">
                <a:latin typeface="Courier New" panose="02070309020205020404" pitchFamily="49" charset="0"/>
              </a:rPr>
              <a:t>('some significant numbers')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plt.show</a:t>
            </a:r>
            <a:r>
              <a:rPr lang="en-US" sz="1350" dirty="0">
                <a:latin typeface="Courier New" panose="02070309020205020404" pitchFamily="49" charset="0"/>
              </a:rPr>
              <a:t>() 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4833573" y="5420320"/>
            <a:ext cx="36817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When a single sequence object is passed to the </a:t>
            </a:r>
            <a:br>
              <a:rPr lang="en-US" sz="1350" dirty="0"/>
            </a:br>
            <a:r>
              <a:rPr lang="en-US" sz="1350" dirty="0"/>
              <a:t>plot function, it will generate the x-values for you </a:t>
            </a:r>
            <a:br>
              <a:rPr lang="en-US" sz="1350" dirty="0"/>
            </a:br>
            <a:r>
              <a:rPr lang="en-US" sz="1350" dirty="0"/>
              <a:t>starting with 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2" y="2653853"/>
            <a:ext cx="4228038" cy="30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plot function can actually take any number of arguments. Common usage of plot: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fr-FR" sz="1500" dirty="0" err="1">
                <a:latin typeface="Courier New" panose="02070309020205020404" pitchFamily="49" charset="0"/>
              </a:rPr>
              <a:t>plt.plot</a:t>
            </a:r>
            <a:r>
              <a:rPr lang="fr-FR" sz="1500" dirty="0">
                <a:latin typeface="Courier New" panose="02070309020205020404" pitchFamily="49" charset="0"/>
              </a:rPr>
              <a:t>(</a:t>
            </a:r>
            <a:r>
              <a:rPr lang="fr-FR" sz="1500" dirty="0" err="1">
                <a:latin typeface="Courier New" panose="02070309020205020404" pitchFamily="49" charset="0"/>
              </a:rPr>
              <a:t>x_values</a:t>
            </a:r>
            <a:r>
              <a:rPr lang="fr-FR" sz="1500" dirty="0">
                <a:latin typeface="Courier New" panose="02070309020205020404" pitchFamily="49" charset="0"/>
              </a:rPr>
              <a:t>, </a:t>
            </a:r>
            <a:r>
              <a:rPr lang="fr-FR" sz="1500" dirty="0" err="1">
                <a:latin typeface="Courier New" panose="02070309020205020404" pitchFamily="49" charset="0"/>
              </a:rPr>
              <a:t>y_values</a:t>
            </a:r>
            <a:r>
              <a:rPr lang="fr-FR" sz="1500" dirty="0">
                <a:latin typeface="Courier New" panose="02070309020205020404" pitchFamily="49" charset="0"/>
              </a:rPr>
              <a:t>, </a:t>
            </a:r>
            <a:r>
              <a:rPr lang="fr-FR" sz="1500" dirty="0" err="1">
                <a:latin typeface="Courier New" panose="02070309020205020404" pitchFamily="49" charset="0"/>
              </a:rPr>
              <a:t>format_string</a:t>
            </a:r>
            <a:r>
              <a:rPr lang="fr-FR" sz="1500" dirty="0">
                <a:latin typeface="Courier New" panose="02070309020205020404" pitchFamily="49" charset="0"/>
              </a:rPr>
              <a:t> [, x, y, format, ]) </a:t>
            </a:r>
            <a:endParaRPr lang="fr-FR" sz="1500" dirty="0"/>
          </a:p>
          <a:p>
            <a:r>
              <a:rPr lang="en-US" dirty="0" smtClean="0"/>
              <a:t>The format string argument associated with a pair of sequence objects indicates the color and line type of the plot (e.g. ‘</a:t>
            </a:r>
            <a:r>
              <a:rPr lang="en-US" dirty="0" err="1" smtClean="0"/>
              <a:t>bs</a:t>
            </a:r>
            <a:r>
              <a:rPr lang="en-US" dirty="0" smtClean="0"/>
              <a:t>’ indicates blue squares and ‘</a:t>
            </a:r>
            <a:r>
              <a:rPr lang="en-US" dirty="0" err="1" smtClean="0"/>
              <a:t>ro</a:t>
            </a:r>
            <a:r>
              <a:rPr lang="en-US" dirty="0" smtClean="0"/>
              <a:t>’ indicates red circles).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Generally speaking,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lang="en-US" dirty="0" smtClean="0"/>
              <a:t> will be </a:t>
            </a:r>
            <a:r>
              <a:rPr lang="en-US" dirty="0" err="1" smtClean="0"/>
              <a:t>numpy</a:t>
            </a:r>
            <a:r>
              <a:rPr lang="en-US" dirty="0" smtClean="0"/>
              <a:t> arrays and if not, they will be converted to </a:t>
            </a:r>
            <a:r>
              <a:rPr lang="en-US" dirty="0" err="1" smtClean="0"/>
              <a:t>numpy</a:t>
            </a:r>
            <a:r>
              <a:rPr lang="en-US" dirty="0" smtClean="0"/>
              <a:t> arrays internally.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 properties can be set via keyword arguments to the plot function. Examples 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animated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 smtClean="0"/>
              <a:t>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17" y="3624497"/>
            <a:ext cx="57853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numpy</a:t>
            </a:r>
            <a:r>
              <a:rPr lang="en-US" sz="1350" dirty="0">
                <a:latin typeface="Courier New" panose="02070309020205020404" pitchFamily="49" charset="0"/>
              </a:rPr>
              <a:t> as </a:t>
            </a:r>
            <a:r>
              <a:rPr lang="en-US" sz="1350" dirty="0" err="1">
                <a:latin typeface="Courier New" panose="02070309020205020404" pitchFamily="49" charset="0"/>
              </a:rPr>
              <a:t>np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matplotlib.pyplot</a:t>
            </a:r>
            <a:r>
              <a:rPr lang="en-US" sz="1350" dirty="0">
                <a:latin typeface="Courier New" panose="02070309020205020404" pitchFamily="49" charset="0"/>
              </a:rPr>
              <a:t> as </a:t>
            </a:r>
            <a:r>
              <a:rPr lang="en-US" sz="1350" dirty="0" err="1">
                <a:latin typeface="Courier New" panose="02070309020205020404" pitchFamily="49" charset="0"/>
              </a:rPr>
              <a:t>plt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i="1" dirty="0">
                <a:latin typeface="Courier New" panose="02070309020205020404" pitchFamily="49" charset="0"/>
              </a:rPr>
              <a:t># evenly sampled time at .2 intervals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t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(0., 5., 0.2)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i="1" dirty="0">
                <a:latin typeface="Courier New" panose="02070309020205020404" pitchFamily="49" charset="0"/>
              </a:rPr>
              <a:t># red dashes, blue squares and green triangles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</a:rPr>
              <a:t>plt.plot</a:t>
            </a:r>
            <a:r>
              <a:rPr lang="en-US" sz="1350" dirty="0">
                <a:latin typeface="Courier New" panose="02070309020205020404" pitchFamily="49" charset="0"/>
              </a:rPr>
              <a:t>(t, t, 'r--', t, t**2, '</a:t>
            </a:r>
            <a:r>
              <a:rPr lang="en-US" sz="1350" dirty="0" err="1">
                <a:latin typeface="Courier New" panose="02070309020205020404" pitchFamily="49" charset="0"/>
              </a:rPr>
              <a:t>bs</a:t>
            </a:r>
            <a:r>
              <a:rPr lang="en-US" sz="1350" dirty="0">
                <a:latin typeface="Courier New" panose="02070309020205020404" pitchFamily="49" charset="0"/>
              </a:rPr>
              <a:t>', t, t**3, 'g^')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plt.axis</a:t>
            </a:r>
            <a:r>
              <a:rPr lang="en-US" sz="1350" dirty="0">
                <a:latin typeface="Courier New" panose="02070309020205020404" pitchFamily="49" charset="0"/>
              </a:rPr>
              <a:t>([0, 6, 0, 150]) </a:t>
            </a:r>
            <a:r>
              <a:rPr lang="en-US" sz="1350" i="1" dirty="0">
                <a:latin typeface="Courier New" panose="02070309020205020404" pitchFamily="49" charset="0"/>
              </a:rPr>
              <a:t># x and y range of axis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plt.show</a:t>
            </a:r>
            <a:r>
              <a:rPr lang="en-US" sz="1350" dirty="0">
                <a:latin typeface="Courier New" panose="02070309020205020404" pitchFamily="49" charset="0"/>
              </a:rPr>
              <a:t>() </a:t>
            </a:r>
            <a:endParaRPr lang="en-US" sz="13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93" y="1633250"/>
            <a:ext cx="3888677" cy="292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It’s important to note that a figure is a separate idea from how it is rendered. </a:t>
            </a:r>
            <a:r>
              <a:rPr lang="en-US" sz="2400" dirty="0" err="1" smtClean="0"/>
              <a:t>Pyplot</a:t>
            </a:r>
            <a:r>
              <a:rPr lang="en-US" sz="2400" dirty="0" smtClean="0"/>
              <a:t> convenience methods are used for creating figures and immediately displaying them in a pop up window. An alternative way to create this figure is shown below. 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92372" y="3567872"/>
            <a:ext cx="6841503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numpy</a:t>
            </a:r>
            <a:r>
              <a:rPr lang="en-US" sz="1350" dirty="0">
                <a:latin typeface="Courier New" panose="02070309020205020404" pitchFamily="49" charset="0"/>
              </a:rPr>
              <a:t> as np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matplotlib.figure</a:t>
            </a:r>
            <a:r>
              <a:rPr lang="en-US" sz="1350" dirty="0">
                <a:latin typeface="Courier New" panose="02070309020205020404" pitchFamily="49" charset="0"/>
              </a:rPr>
              <a:t> as figure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t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(0, 5, .2)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f = </a:t>
            </a:r>
            <a:r>
              <a:rPr lang="en-US" sz="1350" dirty="0" err="1">
                <a:latin typeface="Courier New" panose="02070309020205020404" pitchFamily="49" charset="0"/>
              </a:rPr>
              <a:t>figure.Figure</a:t>
            </a:r>
            <a:r>
              <a:rPr lang="en-US" sz="1350" dirty="0">
                <a:latin typeface="Courier New" panose="02070309020205020404" pitchFamily="49" charset="0"/>
              </a:rPr>
              <a:t>()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axes = </a:t>
            </a:r>
            <a:r>
              <a:rPr lang="en-US" sz="1350" dirty="0" err="1">
                <a:latin typeface="Courier New" panose="02070309020205020404" pitchFamily="49" charset="0"/>
              </a:rPr>
              <a:t>f.add_subplot</a:t>
            </a:r>
            <a:r>
              <a:rPr lang="en-US" sz="1350" dirty="0">
                <a:latin typeface="Courier New" panose="02070309020205020404" pitchFamily="49" charset="0"/>
              </a:rPr>
              <a:t>(111)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axes.plot</a:t>
            </a:r>
            <a:r>
              <a:rPr lang="en-US" sz="1350" dirty="0">
                <a:latin typeface="Courier New" panose="02070309020205020404" pitchFamily="49" charset="0"/>
              </a:rPr>
              <a:t>(t, t, 'r--', t, t**2, '</a:t>
            </a:r>
            <a:r>
              <a:rPr lang="en-US" sz="1350" dirty="0" err="1">
                <a:latin typeface="Courier New" panose="02070309020205020404" pitchFamily="49" charset="0"/>
              </a:rPr>
              <a:t>bs</a:t>
            </a:r>
            <a:r>
              <a:rPr lang="en-US" sz="1350" dirty="0">
                <a:latin typeface="Courier New" panose="02070309020205020404" pitchFamily="49" charset="0"/>
              </a:rPr>
              <a:t>', t, t**3, 'g^')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axes.axis</a:t>
            </a:r>
            <a:r>
              <a:rPr lang="en-US" sz="1350" dirty="0">
                <a:latin typeface="Courier New" panose="02070309020205020404" pitchFamily="49" charset="0"/>
              </a:rPr>
              <a:t>([0, 6, 0, 150])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8921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8544" y="2040001"/>
            <a:ext cx="5043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numpy</a:t>
            </a:r>
            <a:r>
              <a:rPr lang="en-US" sz="1350" dirty="0">
                <a:latin typeface="Courier New" panose="02070309020205020404" pitchFamily="49" charset="0"/>
              </a:rPr>
              <a:t> as np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</a:rPr>
              <a:t>matplotlib.pyplot</a:t>
            </a:r>
            <a:r>
              <a:rPr lang="en-US" sz="1350" dirty="0">
                <a:latin typeface="Courier New" panose="02070309020205020404" pitchFamily="49" charset="0"/>
              </a:rPr>
              <a:t> as </a:t>
            </a:r>
            <a:r>
              <a:rPr lang="en-US" sz="1350" dirty="0" err="1">
                <a:latin typeface="Courier New" panose="02070309020205020404" pitchFamily="49" charset="0"/>
              </a:rPr>
              <a:t>plt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def f(t):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return </a:t>
            </a:r>
            <a:r>
              <a:rPr lang="en-US" sz="1350" dirty="0" err="1">
                <a:latin typeface="Courier New" panose="02070309020205020404" pitchFamily="49" charset="0"/>
              </a:rPr>
              <a:t>np.exp</a:t>
            </a:r>
            <a:r>
              <a:rPr lang="en-US" sz="1350" dirty="0">
                <a:latin typeface="Courier New" panose="02070309020205020404" pitchFamily="49" charset="0"/>
              </a:rPr>
              <a:t>(-t) * </a:t>
            </a:r>
            <a:r>
              <a:rPr lang="en-US" sz="1350" dirty="0" err="1">
                <a:latin typeface="Courier New" panose="02070309020205020404" pitchFamily="49" charset="0"/>
              </a:rPr>
              <a:t>np.cos</a:t>
            </a:r>
            <a:r>
              <a:rPr lang="en-US" sz="1350" dirty="0">
                <a:latin typeface="Courier New" panose="02070309020205020404" pitchFamily="49" charset="0"/>
              </a:rPr>
              <a:t>(2*</a:t>
            </a:r>
            <a:r>
              <a:rPr lang="en-US" sz="1350" dirty="0" err="1">
                <a:latin typeface="Courier New" panose="02070309020205020404" pitchFamily="49" charset="0"/>
              </a:rPr>
              <a:t>np.pi</a:t>
            </a:r>
            <a:r>
              <a:rPr lang="en-US" sz="1350" dirty="0">
                <a:latin typeface="Courier New" panose="02070309020205020404" pitchFamily="49" charset="0"/>
              </a:rPr>
              <a:t>*t)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t1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(0.0, 5.0, 0.1)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t2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(0.0, 5.0, 0.02)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plt.figure</a:t>
            </a:r>
            <a:r>
              <a:rPr lang="en-US" sz="1350" dirty="0">
                <a:latin typeface="Courier New" panose="02070309020205020404" pitchFamily="49" charset="0"/>
              </a:rPr>
              <a:t>(1) </a:t>
            </a:r>
            <a:r>
              <a:rPr lang="en-US" sz="1350" i="1" dirty="0">
                <a:latin typeface="Courier New" panose="02070309020205020404" pitchFamily="49" charset="0"/>
              </a:rPr>
              <a:t># Called implicitly but can use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       </a:t>
            </a:r>
            <a:r>
              <a:rPr lang="en-US" sz="1350" i="1" dirty="0">
                <a:latin typeface="Courier New" panose="02070309020205020404" pitchFamily="49" charset="0"/>
              </a:rPr>
              <a:t># for multiple figures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plt.subplot</a:t>
            </a:r>
            <a:r>
              <a:rPr lang="en-US" sz="1350" dirty="0">
                <a:latin typeface="Courier New" panose="02070309020205020404" pitchFamily="49" charset="0"/>
              </a:rPr>
              <a:t>(211) </a:t>
            </a:r>
            <a:r>
              <a:rPr lang="en-US" sz="1350" i="1" dirty="0">
                <a:latin typeface="Courier New" panose="02070309020205020404" pitchFamily="49" charset="0"/>
              </a:rPr>
              <a:t># 2 rows, 1 column, 1st plot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plt.plot</a:t>
            </a:r>
            <a:r>
              <a:rPr lang="en-US" sz="1350" dirty="0">
                <a:latin typeface="Courier New" panose="02070309020205020404" pitchFamily="49" charset="0"/>
              </a:rPr>
              <a:t>(t1, f(t1), '</a:t>
            </a:r>
            <a:r>
              <a:rPr lang="en-US" sz="1350" dirty="0" err="1">
                <a:latin typeface="Courier New" panose="02070309020205020404" pitchFamily="49" charset="0"/>
              </a:rPr>
              <a:t>bo</a:t>
            </a:r>
            <a:r>
              <a:rPr lang="en-US" sz="1350" dirty="0">
                <a:latin typeface="Courier New" panose="02070309020205020404" pitchFamily="49" charset="0"/>
              </a:rPr>
              <a:t>', t2, f(t2), 'k')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plt.subplot</a:t>
            </a:r>
            <a:r>
              <a:rPr lang="en-US" sz="1350" dirty="0">
                <a:latin typeface="Courier New" panose="02070309020205020404" pitchFamily="49" charset="0"/>
              </a:rPr>
              <a:t>(212) </a:t>
            </a:r>
            <a:r>
              <a:rPr lang="en-US" sz="1350" i="1" dirty="0">
                <a:latin typeface="Courier New" panose="02070309020205020404" pitchFamily="49" charset="0"/>
              </a:rPr>
              <a:t># 2 rows, 1 column, 2nd plot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plt.plot</a:t>
            </a:r>
            <a:r>
              <a:rPr lang="en-US" sz="1350" dirty="0">
                <a:latin typeface="Courier New" panose="02070309020205020404" pitchFamily="49" charset="0"/>
              </a:rPr>
              <a:t>(t2, </a:t>
            </a:r>
            <a:r>
              <a:rPr lang="en-US" sz="1350" dirty="0" err="1">
                <a:latin typeface="Courier New" panose="02070309020205020404" pitchFamily="49" charset="0"/>
              </a:rPr>
              <a:t>np.cos</a:t>
            </a:r>
            <a:r>
              <a:rPr lang="en-US" sz="1350" dirty="0">
                <a:latin typeface="Courier New" panose="02070309020205020404" pitchFamily="49" charset="0"/>
              </a:rPr>
              <a:t>(2*</a:t>
            </a:r>
            <a:r>
              <a:rPr lang="en-US" sz="1350" dirty="0" err="1">
                <a:latin typeface="Courier New" panose="02070309020205020404" pitchFamily="49" charset="0"/>
              </a:rPr>
              <a:t>np.pi</a:t>
            </a:r>
            <a:r>
              <a:rPr lang="en-US" sz="1350" dirty="0">
                <a:latin typeface="Courier New" panose="02070309020205020404" pitchFamily="49" charset="0"/>
              </a:rPr>
              <a:t>*t2), 'r--') </a:t>
            </a:r>
            <a:r>
              <a:rPr lang="en-US" sz="1350" dirty="0" err="1">
                <a:latin typeface="Courier New" panose="02070309020205020404" pitchFamily="49" charset="0"/>
              </a:rPr>
              <a:t>plt.show</a:t>
            </a:r>
            <a:r>
              <a:rPr lang="en-US" sz="1350" dirty="0">
                <a:latin typeface="Courier New" panose="02070309020205020404" pitchFamily="49" charset="0"/>
              </a:rPr>
              <a:t>() </a:t>
            </a:r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471115" y="2420874"/>
            <a:ext cx="31554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script can generate multiple figures, but </a:t>
            </a:r>
            <a:br>
              <a:rPr lang="en-US" sz="1600" dirty="0"/>
            </a:br>
            <a:r>
              <a:rPr lang="en-US" sz="1600" dirty="0"/>
              <a:t>typically you’ll only have one.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To create multiple plots within a figure, either use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subplot()</a:t>
            </a:r>
            <a:r>
              <a:rPr lang="en-US" sz="1600" dirty="0"/>
              <a:t> function which manages the layout of the figure or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add_axes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82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618599"/>
            <a:ext cx="5186363" cy="39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dirty="0"/>
              <a:t> command can be used to add text in an arbitrary </a:t>
            </a:r>
            <a:r>
              <a:rPr lang="en-US" dirty="0" smtClean="0"/>
              <a:t>location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adds text to x-axis.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adds text to y-axis.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adds title to plot.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r>
              <a:rPr lang="en-US" dirty="0" smtClean="0"/>
              <a:t>removes all plots from the axes. </a:t>
            </a:r>
          </a:p>
          <a:p>
            <a:pPr marL="0" indent="0">
              <a:buNone/>
            </a:pPr>
            <a:r>
              <a:rPr lang="en-US" dirty="0" smtClean="0"/>
              <a:t> All methods are available on </a:t>
            </a:r>
            <a:r>
              <a:rPr lang="en-US" dirty="0" err="1" smtClean="0"/>
              <a:t>pyplot</a:t>
            </a:r>
            <a:r>
              <a:rPr lang="en-US" dirty="0" smtClean="0"/>
              <a:t> and on the axes instance generally.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288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Python Programming</vt:lpstr>
      <vt:lpstr>Matplotlib</vt:lpstr>
      <vt:lpstr>pyplot</vt:lpstr>
      <vt:lpstr>pyplot</vt:lpstr>
      <vt:lpstr>pyplot</vt:lpstr>
      <vt:lpstr>Behind the scenes</vt:lpstr>
      <vt:lpstr>pyplot</vt:lpstr>
      <vt:lpstr>pyplot</vt:lpstr>
      <vt:lpstr>pyplot</vt:lpstr>
      <vt:lpstr>pyplot</vt:lpstr>
      <vt:lpstr>pyplot</vt:lpstr>
      <vt:lpstr>plot 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Gemmell, Jonathan</cp:lastModifiedBy>
  <cp:revision>5</cp:revision>
  <dcterms:created xsi:type="dcterms:W3CDTF">2019-09-12T17:55:09Z</dcterms:created>
  <dcterms:modified xsi:type="dcterms:W3CDTF">2019-11-12T22:39:17Z</dcterms:modified>
</cp:coreProperties>
</file>