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2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3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9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2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6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0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5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d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d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d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d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d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7.3 </a:t>
            </a:r>
            <a:r>
              <a:rPr lang="en-US" dirty="0" smtClean="0"/>
              <a:t>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6029_CH02_FIG0214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45082" r="-45082"/>
              <a:stretch>
                <a:fillRect/>
              </a:stretch>
            </p:blipFill>
          </mc:Choice>
          <mc:Fallback>
            <p:blipFill>
              <a:blip r:embed="rId3"/>
              <a:srcRect l="-45082" r="-45082"/>
              <a:stretch>
                <a:fillRect/>
              </a:stretch>
            </p:blipFill>
          </mc:Fallback>
        </mc:AlternateContent>
        <p:spPr>
          <a:xfrm>
            <a:off x="175845" y="1690689"/>
            <a:ext cx="8792309" cy="4850991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err="1" smtClean="0"/>
              <a:t>ShowMontePi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Ratio of circumference to diameter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3.14159265358979323846264338327950288419716939937510...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math.pi</a:t>
            </a:r>
            <a:r>
              <a:rPr lang="en-US" dirty="0" smtClean="0"/>
              <a:t> from the math module</a:t>
            </a:r>
            <a:endParaRPr lang="en-US" dirty="0"/>
          </a:p>
        </p:txBody>
      </p:sp>
      <p:pic>
        <p:nvPicPr>
          <p:cNvPr id="4" name="Content Placeholder 3" descr="46029_CH02_FIG0201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47678" r="-47678"/>
              <a:stretch>
                <a:fillRect/>
              </a:stretch>
            </p:blipFill>
          </mc:Choice>
          <mc:Fallback>
            <p:blipFill>
              <a:blip r:embed="rId3"/>
              <a:srcRect l="-47678" r="-47678"/>
              <a:stretch>
                <a:fillRect/>
              </a:stretch>
            </p:blipFill>
          </mc:Fallback>
        </mc:AlternateContent>
        <p:spPr>
          <a:xfrm>
            <a:off x="4223632" y="3560885"/>
            <a:ext cx="4600520" cy="25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random numbers to compute an approximation of pi</a:t>
            </a:r>
          </a:p>
          <a:p>
            <a:r>
              <a:rPr lang="en-US" dirty="0" smtClean="0"/>
              <a:t>Simulation of a special game of darts</a:t>
            </a:r>
          </a:p>
          <a:p>
            <a:r>
              <a:rPr lang="en-US" dirty="0" smtClean="0"/>
              <a:t>Randomly place darts on the board</a:t>
            </a:r>
          </a:p>
          <a:p>
            <a:r>
              <a:rPr lang="en-US" dirty="0" smtClean="0"/>
              <a:t>pi can be computed by keeping track of the number of darts that land on the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6029_CH02_FIG0209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36312" r="-36312"/>
              <a:stretch>
                <a:fillRect/>
              </a:stretch>
            </p:blipFill>
          </mc:Choice>
          <mc:Fallback>
            <p:blipFill>
              <a:blip r:embed="rId3"/>
              <a:srcRect l="-36312" r="-36312"/>
              <a:stretch>
                <a:fillRect/>
              </a:stretch>
            </p:blipFill>
          </mc:Fallback>
        </mc:AlternateContent>
        <p:spPr>
          <a:xfrm>
            <a:off x="1749669" y="1608012"/>
            <a:ext cx="5609492" cy="3085005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Formulate the problem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9231" y="5328139"/>
            <a:ext cx="395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area of this circle?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26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6029_CH02_FIG0210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42252" r="-42252"/>
              <a:stretch>
                <a:fillRect/>
              </a:stretch>
            </p:blipFill>
          </mc:Choice>
          <mc:Fallback>
            <p:blipFill>
              <a:blip r:embed="rId3"/>
              <a:srcRect l="-42252" r="-42252"/>
              <a:stretch>
                <a:fillRect/>
              </a:stretch>
            </p:blipFill>
          </mc:Fallback>
        </mc:AlternateContent>
        <p:spPr>
          <a:xfrm>
            <a:off x="2088173" y="2088199"/>
            <a:ext cx="5147896" cy="2840255"/>
          </a:xfrm>
        </p:spPr>
      </p:pic>
      <p:sp>
        <p:nvSpPr>
          <p:cNvPr id="3" name="TextBox 2"/>
          <p:cNvSpPr txBox="1"/>
          <p:nvPr/>
        </p:nvSpPr>
        <p:spPr>
          <a:xfrm>
            <a:off x="879231" y="5328139"/>
            <a:ext cx="4125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area of this wedge?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Formulate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 / Reject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</a:t>
            </a:r>
            <a:r>
              <a:rPr lang="en-US" dirty="0" smtClean="0"/>
              <a:t>a question (Boolean Expression)</a:t>
            </a:r>
          </a:p>
          <a:p>
            <a:r>
              <a:rPr lang="en-US" dirty="0" smtClean="0"/>
              <a:t>Based on the answer, perform a task</a:t>
            </a:r>
            <a:endParaRPr lang="en-US" dirty="0"/>
          </a:p>
        </p:txBody>
      </p:sp>
      <p:pic>
        <p:nvPicPr>
          <p:cNvPr id="4" name="Content Placeholder 3" descr="46029_CH02_FIG0211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26151" r="-26151"/>
              <a:stretch>
                <a:fillRect/>
              </a:stretch>
            </p:blipFill>
          </mc:Choice>
          <mc:Fallback>
            <p:blipFill>
              <a:blip r:embed="rId3"/>
              <a:srcRect l="-26151" r="-26151"/>
              <a:stretch>
                <a:fillRect/>
              </a:stretch>
            </p:blipFill>
          </mc:Fallback>
        </mc:AlternateContent>
        <p:spPr>
          <a:xfrm>
            <a:off x="1578219" y="2884035"/>
            <a:ext cx="5987561" cy="32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 / Reject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import random</a:t>
            </a:r>
          </a:p>
          <a:p>
            <a:pPr>
              <a:buNone/>
            </a:pPr>
            <a:r>
              <a:rPr lang="en-US" dirty="0" smtClean="0"/>
              <a:t>import math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montePi(numDarts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inCircle</a:t>
            </a:r>
            <a:r>
              <a:rPr lang="en-US" dirty="0" smtClean="0"/>
              <a:t> = 0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range(numDarts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random.random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y</a:t>
            </a:r>
            <a:r>
              <a:rPr lang="en-US" dirty="0" smtClean="0"/>
              <a:t> = </a:t>
            </a:r>
            <a:r>
              <a:rPr lang="en-US" dirty="0" err="1" smtClean="0"/>
              <a:t>random.random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d</a:t>
            </a:r>
            <a:r>
              <a:rPr lang="en-US" dirty="0" smtClean="0"/>
              <a:t> = </a:t>
            </a:r>
            <a:r>
              <a:rPr lang="en-US" dirty="0" err="1" smtClean="0"/>
              <a:t>math.sqrt(x</a:t>
            </a:r>
            <a:r>
              <a:rPr lang="en-US" dirty="0" smtClean="0"/>
              <a:t>**2 + </a:t>
            </a:r>
            <a:r>
              <a:rPr lang="en-US" dirty="0" err="1" smtClean="0"/>
              <a:t>y</a:t>
            </a:r>
            <a:r>
              <a:rPr lang="en-US" dirty="0" smtClean="0"/>
              <a:t>**2)  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    	if </a:t>
            </a:r>
            <a:r>
              <a:rPr lang="en-US" dirty="0" err="1" smtClean="0"/>
              <a:t>d</a:t>
            </a:r>
            <a:r>
              <a:rPr lang="en-US" dirty="0" smtClean="0"/>
              <a:t> &lt;= 1:</a:t>
            </a:r>
          </a:p>
          <a:p>
            <a:pPr>
              <a:buNone/>
            </a:pPr>
            <a:r>
              <a:rPr lang="en-US" dirty="0" smtClean="0"/>
              <a:t>    		</a:t>
            </a:r>
            <a:r>
              <a:rPr lang="en-US" dirty="0" err="1" smtClean="0"/>
              <a:t>inCircle</a:t>
            </a:r>
            <a:r>
              <a:rPr lang="en-US" dirty="0" smtClean="0"/>
              <a:t> = </a:t>
            </a:r>
            <a:r>
              <a:rPr lang="en-US" dirty="0" err="1" smtClean="0"/>
              <a:t>inCircle</a:t>
            </a:r>
            <a:r>
              <a:rPr lang="en-US" dirty="0" smtClean="0"/>
              <a:t> + 1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    pi = </a:t>
            </a:r>
            <a:r>
              <a:rPr lang="en-US" dirty="0" err="1" smtClean="0"/>
              <a:t>inCircle/numDarts</a:t>
            </a:r>
            <a:r>
              <a:rPr lang="en-US" dirty="0" smtClean="0"/>
              <a:t> * 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return 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6029_CH02_FIG0213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29930" r="-29930"/>
              <a:stretch>
                <a:fillRect/>
              </a:stretch>
            </p:blipFill>
          </mc:Choice>
          <mc:Fallback>
            <p:blipFill>
              <a:blip r:embed="rId3"/>
              <a:srcRect l="-29930" r="-29930"/>
              <a:stretch>
                <a:fillRect/>
              </a:stretch>
            </p:blipFill>
          </mc:Fallback>
        </mc:AlternateContent>
        <p:spPr/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err="1"/>
              <a:t>ShowMontePi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346" y="1635369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00" dirty="0" smtClean="0"/>
              <a:t>import random</a:t>
            </a:r>
          </a:p>
          <a:p>
            <a:pPr>
              <a:buNone/>
            </a:pPr>
            <a:r>
              <a:rPr lang="en-US" sz="900" dirty="0" smtClean="0"/>
              <a:t>import math</a:t>
            </a:r>
          </a:p>
          <a:p>
            <a:pPr>
              <a:buNone/>
            </a:pPr>
            <a:r>
              <a:rPr lang="en-US" sz="900" dirty="0" smtClean="0"/>
              <a:t>import turtle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def </a:t>
            </a:r>
            <a:r>
              <a:rPr lang="en-US" sz="900" dirty="0" err="1" smtClean="0"/>
              <a:t>showMontePi(numDarts</a:t>
            </a:r>
            <a:r>
              <a:rPr lang="en-US" sz="900" dirty="0" smtClean="0"/>
              <a:t>):</a:t>
            </a:r>
          </a:p>
          <a:p>
            <a:pPr>
              <a:buNone/>
            </a:pPr>
            <a:r>
              <a:rPr lang="en-US" sz="900" dirty="0" smtClean="0"/>
              <a:t>    </a:t>
            </a:r>
            <a:r>
              <a:rPr lang="en-US" sz="900" dirty="0" err="1" smtClean="0"/>
              <a:t>wn</a:t>
            </a:r>
            <a:r>
              <a:rPr lang="en-US" sz="900" dirty="0" smtClean="0"/>
              <a:t> = </a:t>
            </a:r>
            <a:r>
              <a:rPr lang="en-US" sz="900" dirty="0" err="1" smtClean="0"/>
              <a:t>turtle.Screen</a:t>
            </a:r>
            <a:r>
              <a:rPr lang="en-US" sz="900" dirty="0" smtClean="0"/>
              <a:t>()</a:t>
            </a:r>
          </a:p>
          <a:p>
            <a:pPr>
              <a:buNone/>
            </a:pPr>
            <a:r>
              <a:rPr lang="en-US" sz="900" dirty="0" smtClean="0"/>
              <a:t>    </a:t>
            </a:r>
            <a:r>
              <a:rPr lang="en-US" sz="900" dirty="0" err="1" smtClean="0"/>
              <a:t>drawingT</a:t>
            </a:r>
            <a:r>
              <a:rPr lang="en-US" sz="900" dirty="0" smtClean="0"/>
              <a:t> = </a:t>
            </a:r>
            <a:r>
              <a:rPr lang="en-US" sz="900" dirty="0" err="1" smtClean="0"/>
              <a:t>turtle.Turtle</a:t>
            </a:r>
            <a:r>
              <a:rPr lang="en-US" sz="900" dirty="0" smtClean="0"/>
              <a:t>()</a:t>
            </a:r>
          </a:p>
          <a:p>
            <a:pPr>
              <a:buNone/>
            </a:pPr>
            <a:r>
              <a:rPr lang="en-US" sz="900" dirty="0" smtClean="0"/>
              <a:t>    </a:t>
            </a:r>
          </a:p>
          <a:p>
            <a:pPr>
              <a:buNone/>
            </a:pPr>
            <a:r>
              <a:rPr lang="en-US" sz="900" dirty="0" smtClean="0"/>
              <a:t>    wn.setworldcoordinates(-2,-2,2,2)</a:t>
            </a:r>
          </a:p>
          <a:p>
            <a:pPr>
              <a:buNone/>
            </a:pPr>
            <a:r>
              <a:rPr lang="en-US" sz="900" dirty="0" smtClean="0"/>
              <a:t>    </a:t>
            </a:r>
          </a:p>
          <a:p>
            <a:pPr>
              <a:buNone/>
            </a:pPr>
            <a:r>
              <a:rPr lang="en-US" sz="900" dirty="0" smtClean="0"/>
              <a:t>    </a:t>
            </a:r>
            <a:r>
              <a:rPr lang="en-US" sz="900" dirty="0" err="1" smtClean="0"/>
              <a:t>drawingT.up</a:t>
            </a:r>
            <a:r>
              <a:rPr lang="en-US" sz="900" dirty="0" smtClean="0"/>
              <a:t>()</a:t>
            </a:r>
          </a:p>
          <a:p>
            <a:pPr>
              <a:buNone/>
            </a:pPr>
            <a:r>
              <a:rPr lang="en-US" sz="900" dirty="0" smtClean="0"/>
              <a:t>    drawingT.goto(-1,0)</a:t>
            </a:r>
          </a:p>
          <a:p>
            <a:pPr>
              <a:buNone/>
            </a:pPr>
            <a:r>
              <a:rPr lang="en-US" sz="900" dirty="0" smtClean="0"/>
              <a:t>    </a:t>
            </a:r>
            <a:r>
              <a:rPr lang="en-US" sz="900" dirty="0" err="1" smtClean="0"/>
              <a:t>drawingT.down</a:t>
            </a:r>
            <a:r>
              <a:rPr lang="en-US" sz="900" dirty="0" smtClean="0"/>
              <a:t>()</a:t>
            </a:r>
          </a:p>
          <a:p>
            <a:pPr>
              <a:buNone/>
            </a:pPr>
            <a:r>
              <a:rPr lang="en-US" sz="900" dirty="0" smtClean="0"/>
              <a:t>    drawingT.goto(1,0)</a:t>
            </a:r>
          </a:p>
          <a:p>
            <a:pPr>
              <a:buNone/>
            </a:pPr>
            <a:r>
              <a:rPr lang="en-US" sz="900" dirty="0" smtClean="0"/>
              <a:t>    </a:t>
            </a:r>
          </a:p>
          <a:p>
            <a:pPr>
              <a:buNone/>
            </a:pPr>
            <a:r>
              <a:rPr lang="en-US" sz="900" dirty="0" smtClean="0"/>
              <a:t>    </a:t>
            </a:r>
            <a:r>
              <a:rPr lang="en-US" sz="900" dirty="0" err="1" smtClean="0"/>
              <a:t>drawingT.up</a:t>
            </a:r>
            <a:r>
              <a:rPr lang="en-US" sz="900" dirty="0" smtClean="0"/>
              <a:t>()</a:t>
            </a:r>
          </a:p>
          <a:p>
            <a:pPr>
              <a:buNone/>
            </a:pPr>
            <a:r>
              <a:rPr lang="en-US" sz="900" dirty="0" smtClean="0"/>
              <a:t>    drawingT.goto(0,1)</a:t>
            </a:r>
          </a:p>
          <a:p>
            <a:pPr>
              <a:buNone/>
            </a:pPr>
            <a:r>
              <a:rPr lang="en-US" sz="900" dirty="0" smtClean="0"/>
              <a:t>    </a:t>
            </a:r>
            <a:r>
              <a:rPr lang="en-US" sz="900" dirty="0" err="1" smtClean="0"/>
              <a:t>drawingT.down</a:t>
            </a:r>
            <a:r>
              <a:rPr lang="en-US" sz="900" dirty="0" smtClean="0"/>
              <a:t>()</a:t>
            </a:r>
          </a:p>
          <a:p>
            <a:pPr>
              <a:buNone/>
            </a:pPr>
            <a:r>
              <a:rPr lang="en-US" sz="900" dirty="0" smtClean="0"/>
              <a:t>    drawingT.goto(0,-1)</a:t>
            </a:r>
          </a:p>
          <a:p>
            <a:pPr>
              <a:buNone/>
            </a:pPr>
            <a:r>
              <a:rPr lang="en-US" sz="900" dirty="0" smtClean="0"/>
              <a:t>    </a:t>
            </a:r>
          </a:p>
          <a:p>
            <a:pPr>
              <a:buNone/>
            </a:pPr>
            <a:r>
              <a:rPr lang="en-US" sz="900" dirty="0" smtClean="0"/>
              <a:t>    circle = 0</a:t>
            </a:r>
          </a:p>
          <a:p>
            <a:pPr>
              <a:buNone/>
            </a:pPr>
            <a:r>
              <a:rPr lang="en-US" sz="900" dirty="0" smtClean="0"/>
              <a:t>    </a:t>
            </a:r>
            <a:r>
              <a:rPr lang="en-US" sz="900" dirty="0" err="1" smtClean="0"/>
              <a:t>drawingT.up</a:t>
            </a:r>
            <a:r>
              <a:rPr lang="en-US" sz="900" dirty="0" smtClean="0"/>
              <a:t>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2869" y="1477108"/>
            <a:ext cx="290146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endParaRPr lang="en-US" sz="900" dirty="0" smtClean="0"/>
          </a:p>
          <a:p>
            <a:pPr>
              <a:buFont typeface="Arial"/>
              <a:buNone/>
            </a:pPr>
            <a:r>
              <a:rPr lang="en-US" sz="900" dirty="0" smtClean="0"/>
              <a:t>    for </a:t>
            </a:r>
            <a:r>
              <a:rPr lang="en-US" sz="900" dirty="0" err="1" smtClean="0"/>
              <a:t>i</a:t>
            </a:r>
            <a:r>
              <a:rPr lang="en-US" sz="900" dirty="0" smtClean="0"/>
              <a:t> in range(</a:t>
            </a:r>
            <a:r>
              <a:rPr lang="en-US" sz="900" dirty="0" err="1" smtClean="0"/>
              <a:t>numDarts</a:t>
            </a:r>
            <a:r>
              <a:rPr lang="en-US" sz="900" dirty="0" smtClean="0"/>
              <a:t>):</a:t>
            </a:r>
          </a:p>
          <a:p>
            <a:pPr>
              <a:buFont typeface="Arial"/>
              <a:buNone/>
            </a:pPr>
            <a:r>
              <a:rPr lang="en-US" sz="900" dirty="0" smtClean="0"/>
              <a:t>        x = </a:t>
            </a:r>
            <a:r>
              <a:rPr lang="en-US" sz="900" dirty="0" err="1" smtClean="0"/>
              <a:t>random.random</a:t>
            </a:r>
            <a:r>
              <a:rPr lang="en-US" sz="900" dirty="0" smtClean="0"/>
              <a:t>()</a:t>
            </a:r>
          </a:p>
          <a:p>
            <a:pPr>
              <a:buFont typeface="Arial"/>
              <a:buNone/>
            </a:pPr>
            <a:r>
              <a:rPr lang="en-US" sz="900" dirty="0" smtClean="0"/>
              <a:t>        y = </a:t>
            </a:r>
            <a:r>
              <a:rPr lang="en-US" sz="900" dirty="0" err="1" smtClean="0"/>
              <a:t>random.random</a:t>
            </a:r>
            <a:r>
              <a:rPr lang="en-US" sz="900" dirty="0" smtClean="0"/>
              <a:t>()</a:t>
            </a:r>
          </a:p>
          <a:p>
            <a:pPr>
              <a:buFont typeface="Arial"/>
              <a:buNone/>
            </a:pPr>
            <a:endParaRPr lang="en-US" sz="900" dirty="0" smtClean="0"/>
          </a:p>
          <a:p>
            <a:pPr>
              <a:buFont typeface="Arial"/>
              <a:buNone/>
            </a:pPr>
            <a:r>
              <a:rPr lang="en-US" sz="900" dirty="0" smtClean="0"/>
              <a:t>        d = </a:t>
            </a:r>
            <a:r>
              <a:rPr lang="en-US" sz="900" dirty="0" err="1" smtClean="0"/>
              <a:t>math.sqrt</a:t>
            </a:r>
            <a:r>
              <a:rPr lang="en-US" sz="900" dirty="0" smtClean="0"/>
              <a:t>(x**2 + y**2)</a:t>
            </a:r>
          </a:p>
          <a:p>
            <a:pPr>
              <a:buFont typeface="Arial"/>
              <a:buNone/>
            </a:pPr>
            <a:endParaRPr lang="en-US" sz="900" dirty="0" smtClean="0"/>
          </a:p>
          <a:p>
            <a:pPr>
              <a:buFont typeface="Arial"/>
              <a:buNone/>
            </a:pPr>
            <a:r>
              <a:rPr lang="en-US" sz="900" dirty="0" smtClean="0"/>
              <a:t>        </a:t>
            </a:r>
            <a:r>
              <a:rPr lang="en-US" sz="900" dirty="0" err="1" smtClean="0"/>
              <a:t>drawingT.goto</a:t>
            </a:r>
            <a:r>
              <a:rPr lang="en-US" sz="900" dirty="0" smtClean="0"/>
              <a:t>(</a:t>
            </a:r>
            <a:r>
              <a:rPr lang="en-US" sz="900" dirty="0" err="1" smtClean="0"/>
              <a:t>x,y</a:t>
            </a:r>
            <a:r>
              <a:rPr lang="en-US" sz="900" dirty="0" smtClean="0"/>
              <a:t>)</a:t>
            </a:r>
          </a:p>
          <a:p>
            <a:pPr>
              <a:buFont typeface="Arial"/>
              <a:buNone/>
            </a:pPr>
            <a:r>
              <a:rPr lang="en-US" sz="900" dirty="0" smtClean="0"/>
              <a:t>        </a:t>
            </a:r>
          </a:p>
          <a:p>
            <a:pPr>
              <a:buFont typeface="Arial"/>
              <a:buNone/>
            </a:pPr>
            <a:r>
              <a:rPr lang="en-US" sz="900" dirty="0" smtClean="0"/>
              <a:t>        if d &lt;= 1:</a:t>
            </a:r>
          </a:p>
          <a:p>
            <a:pPr>
              <a:buFont typeface="Arial"/>
              <a:buNone/>
            </a:pPr>
            <a:r>
              <a:rPr lang="en-US" sz="900" dirty="0" smtClean="0"/>
              <a:t>            circle = circle + 1</a:t>
            </a:r>
          </a:p>
          <a:p>
            <a:pPr>
              <a:buFont typeface="Arial"/>
              <a:buNone/>
            </a:pPr>
            <a:r>
              <a:rPr lang="en-US" sz="900" dirty="0" smtClean="0"/>
              <a:t>            </a:t>
            </a:r>
            <a:r>
              <a:rPr lang="en-US" sz="900" dirty="0" err="1" smtClean="0"/>
              <a:t>drawingT.color</a:t>
            </a:r>
            <a:r>
              <a:rPr lang="en-US" sz="900" dirty="0" smtClean="0"/>
              <a:t>("blue")</a:t>
            </a:r>
          </a:p>
          <a:p>
            <a:pPr>
              <a:buFont typeface="Arial"/>
              <a:buNone/>
            </a:pPr>
            <a:r>
              <a:rPr lang="en-US" sz="900" dirty="0" smtClean="0"/>
              <a:t>        else:</a:t>
            </a:r>
          </a:p>
          <a:p>
            <a:pPr>
              <a:buFont typeface="Arial"/>
              <a:buNone/>
            </a:pPr>
            <a:r>
              <a:rPr lang="en-US" sz="900" dirty="0" smtClean="0"/>
              <a:t>            </a:t>
            </a:r>
            <a:r>
              <a:rPr lang="en-US" sz="900" dirty="0" err="1" smtClean="0"/>
              <a:t>drawingT.color</a:t>
            </a:r>
            <a:r>
              <a:rPr lang="en-US" sz="900" dirty="0" smtClean="0"/>
              <a:t>("red")</a:t>
            </a:r>
          </a:p>
          <a:p>
            <a:pPr>
              <a:buFont typeface="Arial"/>
              <a:buNone/>
            </a:pPr>
            <a:r>
              <a:rPr lang="en-US" sz="900" dirty="0" smtClean="0"/>
              <a:t>            </a:t>
            </a:r>
          </a:p>
          <a:p>
            <a:pPr>
              <a:buFont typeface="Arial"/>
              <a:buNone/>
            </a:pPr>
            <a:r>
              <a:rPr lang="en-US" sz="900" dirty="0" smtClean="0"/>
              <a:t>        drawingT.dot()</a:t>
            </a:r>
          </a:p>
          <a:p>
            <a:pPr>
              <a:buFont typeface="Arial"/>
              <a:buNone/>
            </a:pPr>
            <a:endParaRPr lang="en-US" sz="900" dirty="0" smtClean="0"/>
          </a:p>
          <a:p>
            <a:pPr>
              <a:buFont typeface="Arial"/>
              <a:buNone/>
            </a:pPr>
            <a:r>
              <a:rPr lang="en-US" sz="900" dirty="0" smtClean="0"/>
              <a:t>    pi = circle/</a:t>
            </a:r>
            <a:r>
              <a:rPr lang="en-US" sz="900" dirty="0" err="1" smtClean="0"/>
              <a:t>numDarts</a:t>
            </a:r>
            <a:r>
              <a:rPr lang="en-US" sz="900" dirty="0" smtClean="0"/>
              <a:t> * 4</a:t>
            </a:r>
          </a:p>
          <a:p>
            <a:pPr>
              <a:buFont typeface="Arial"/>
              <a:buNone/>
            </a:pPr>
            <a:endParaRPr lang="en-US" sz="900" dirty="0" smtClean="0"/>
          </a:p>
          <a:p>
            <a:pPr>
              <a:buFont typeface="Arial"/>
              <a:buNone/>
            </a:pPr>
            <a:r>
              <a:rPr lang="en-US" sz="900" dirty="0" smtClean="0"/>
              <a:t>    </a:t>
            </a:r>
            <a:r>
              <a:rPr lang="en-US" sz="900" dirty="0" err="1" smtClean="0"/>
              <a:t>wn.exitonclick</a:t>
            </a:r>
            <a:r>
              <a:rPr lang="en-US" sz="900" dirty="0" smtClean="0"/>
              <a:t>()</a:t>
            </a:r>
          </a:p>
          <a:p>
            <a:pPr>
              <a:buFont typeface="Arial"/>
              <a:buNone/>
            </a:pPr>
            <a:r>
              <a:rPr lang="en-US" sz="900" dirty="0" smtClean="0"/>
              <a:t>    </a:t>
            </a:r>
          </a:p>
          <a:p>
            <a:pPr>
              <a:buFont typeface="Arial"/>
              <a:buNone/>
            </a:pPr>
            <a:r>
              <a:rPr lang="en-US" sz="900" dirty="0" smtClean="0"/>
              <a:t>    return pi</a:t>
            </a:r>
            <a:endParaRPr lang="en-US" sz="9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err="1" smtClean="0"/>
              <a:t>ShowMontePi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265</Words>
  <Application>Microsoft Office PowerPoint</Application>
  <PresentationFormat>On-screen Show 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Python Programming</vt:lpstr>
      <vt:lpstr>What is PI?</vt:lpstr>
      <vt:lpstr>Monte Carlo Simulation</vt:lpstr>
      <vt:lpstr>Formulate the problem</vt:lpstr>
      <vt:lpstr>Formulate the problem</vt:lpstr>
      <vt:lpstr>Accept / Reject</vt:lpstr>
      <vt:lpstr>Accept / Reject</vt:lpstr>
      <vt:lpstr>ShowMontePi</vt:lpstr>
      <vt:lpstr>ShowMontePi</vt:lpstr>
      <vt:lpstr>ShowMontePi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Gemmell, Jonathan</cp:lastModifiedBy>
  <cp:revision>7</cp:revision>
  <dcterms:created xsi:type="dcterms:W3CDTF">2019-09-12T17:55:09Z</dcterms:created>
  <dcterms:modified xsi:type="dcterms:W3CDTF">2019-10-29T22:22:16Z</dcterms:modified>
</cp:coreProperties>
</file>