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4D72-0513-4F9D-A861-97790055D86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14F8-D28B-47C0-B26B-CDD09E4F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2AF6635-E792-3B48-A45F-24CF2039855B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18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BF89BA-9091-D643-A8D9-A578E74A09BE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FAA8FC-9169-5144-920E-C1A43D92176C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5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126A6A-6782-954C-8B88-810740E80278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2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CBF5BF-5CF8-5446-859C-FB1A23890765}" type="slidenum">
              <a:rPr lang="en-US" sz="1300"/>
              <a:pPr/>
              <a:t>16</a:t>
            </a:fld>
            <a:endParaRPr lang="en-US" sz="13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1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D384C4D-E1F0-8449-92BF-526B4285147A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5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52A57B9-8B1D-D942-BB88-BD962F77F606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9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00142C-7536-FD45-9EC3-6AE2EBC93587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3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C619BE-D714-7546-BED2-FAA9142653D1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2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5B5F109-1F85-5B49-A62E-FABDFF3FB857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8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6A378A-C707-BC45-BFF7-79610DCABC89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4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FFF709-C74E-D04D-9399-54991C251319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9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FF17DF-9767-2B46-89A8-D72B86E3D63D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86FA65B-CBDA-2340-9363-B2B365578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7.4 Random Search</a:t>
            </a:r>
          </a:p>
        </p:txBody>
      </p:sp>
    </p:spTree>
    <p:extLst>
      <p:ext uri="{BB962C8B-B14F-4D97-AF65-F5344CB8AC3E}">
        <p14:creationId xmlns:p14="http://schemas.microsoft.com/office/powerpoint/2010/main" val="54990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0038"/>
            <a:ext cx="7772400" cy="1143000"/>
          </a:xfrm>
        </p:spPr>
        <p:txBody>
          <a:bodyPr/>
          <a:lstStyle/>
          <a:p>
            <a:pPr algn="l"/>
            <a:r>
              <a:rPr lang="en-US" sz="4800">
                <a:latin typeface="Calibri" charset="0"/>
                <a:ea typeface="ＭＳ Ｐゴシック" charset="0"/>
                <a:cs typeface="ＭＳ Ｐゴシック" charset="0"/>
              </a:rPr>
              <a:t>Annealing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82000" cy="4953000"/>
          </a:xfrm>
        </p:spPr>
        <p:txBody>
          <a:bodyPr/>
          <a:lstStyle/>
          <a:p>
            <a:pPr marL="236538" indent="-236538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In metallurgy, annealing is a technique</a:t>
            </a:r>
            <a:b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involving heating &amp; controlled cooling of a material to increase size of its crystals &amp; reduce defects </a:t>
            </a:r>
          </a:p>
          <a:p>
            <a:pPr marL="236538" indent="-236538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Heat causes atoms to become unstuck from initial positions (local minima of internal energy) and wander randomly through states of higher energy</a:t>
            </a:r>
          </a:p>
          <a:p>
            <a:pPr marL="236538" indent="-236538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Slow cooling gives them more chances of finding configurations with lower internal energy than initial one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20574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8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Simulated annealing (SA)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SA exploits analogy between how metal cools and freezes into a minimum-energy crystalline structure &amp; search for a minimum/maximum in a general system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SA can avoid becoming trapped at local minima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SA uses random search accepting changes decreasing objective function f &amp; some that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increase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it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SA uses a control parameter T, which by analogy with the original application, is known as the system </a:t>
            </a:r>
            <a:r>
              <a:rPr lang="en-US" altLang="ja-JP" sz="2800" b="1" i="1" dirty="0">
                <a:latin typeface="Calibri" charset="0"/>
                <a:ea typeface="ＭＳ Ｐゴシック" charset="0"/>
                <a:cs typeface="ＭＳ Ｐゴシック" charset="0"/>
              </a:rPr>
              <a:t>temperature</a:t>
            </a:r>
            <a:endParaRPr lang="en-US" altLang="ja-JP" sz="2800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 starts out high and gradually decreases toward 0</a:t>
            </a:r>
          </a:p>
        </p:txBody>
      </p:sp>
    </p:spTree>
    <p:extLst>
      <p:ext uri="{BB962C8B-B14F-4D97-AF65-F5344CB8AC3E}">
        <p14:creationId xmlns:p14="http://schemas.microsoft.com/office/powerpoint/2010/main" val="5688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SA intuitions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Combines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hill climbing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(for efficiency) with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random walk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(for completeness)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Analogy: getting a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ping-pong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ball into the deepest depression in a bumpy surface</a:t>
            </a:r>
          </a:p>
          <a:p>
            <a:pPr marL="576263" lvl="1" indent="-228600"/>
            <a:r>
              <a:rPr lang="en-US" sz="2600" dirty="0">
                <a:latin typeface="Calibri" charset="0"/>
                <a:ea typeface="ＭＳ Ｐゴシック" charset="0"/>
              </a:rPr>
              <a:t>Shake the surface to get the ball out of local minima</a:t>
            </a:r>
          </a:p>
          <a:p>
            <a:pPr marL="576263" lvl="1" indent="-228600"/>
            <a:r>
              <a:rPr lang="en-US" sz="2600" dirty="0">
                <a:latin typeface="Calibri" charset="0"/>
                <a:ea typeface="ＭＳ Ｐゴシック" charset="0"/>
              </a:rPr>
              <a:t>Don’t shake too hard to dislodge it from global minimum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Simulated annealing:</a:t>
            </a:r>
          </a:p>
          <a:p>
            <a:pPr marL="576263" lvl="1" indent="-228600"/>
            <a:r>
              <a:rPr lang="en-US" sz="2600" dirty="0">
                <a:latin typeface="Calibri" charset="0"/>
                <a:ea typeface="ＭＳ Ｐゴシック" charset="0"/>
              </a:rPr>
              <a:t>Start shaking hard (high temperature) and gradually reduce shaking intensity (lower temperature)</a:t>
            </a:r>
          </a:p>
          <a:p>
            <a:pPr marL="576263" lvl="1" indent="-228600"/>
            <a:r>
              <a:rPr lang="en-US" sz="2600" dirty="0">
                <a:latin typeface="Calibri" charset="0"/>
                <a:ea typeface="ＭＳ Ｐゴシック" charset="0"/>
              </a:rPr>
              <a:t>Escape local minima by allowing some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bad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moves</a:t>
            </a:r>
          </a:p>
          <a:p>
            <a:pPr marL="576263" lvl="1" indent="-228600"/>
            <a:r>
              <a:rPr lang="en-US" sz="2600" dirty="0">
                <a:latin typeface="Calibri" charset="0"/>
                <a:ea typeface="ＭＳ Ｐゴシック" charset="0"/>
              </a:rPr>
              <a:t>But gradually reduce their size and frequency</a:t>
            </a:r>
          </a:p>
          <a:p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0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Simulated annealing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bad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 move from A to B is accepted with a probability</a:t>
            </a:r>
          </a:p>
          <a:p>
            <a:pPr marL="0" indent="0">
              <a:buNone/>
            </a:pPr>
            <a:endParaRPr lang="en-US" altLang="ja-JP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4">
              <a:lnSpc>
                <a:spcPct val="40000"/>
              </a:lnSpc>
              <a:buFontTx/>
              <a:buNone/>
            </a:pPr>
            <a:r>
              <a:rPr lang="en-US" sz="3200" dirty="0">
                <a:latin typeface="Calibri" charset="0"/>
                <a:ea typeface="ＭＳ Ｐゴシック" charset="0"/>
              </a:rPr>
              <a:t>    -</a:t>
            </a:r>
            <a:r>
              <a:rPr lang="en-US" sz="2800" dirty="0">
                <a:latin typeface="Calibri" charset="0"/>
                <a:ea typeface="ＭＳ Ｐゴシック" charset="0"/>
              </a:rPr>
              <a:t>(f(B)-f(A)/T)</a:t>
            </a:r>
          </a:p>
          <a:p>
            <a:pPr lvl="4">
              <a:lnSpc>
                <a:spcPct val="40000"/>
              </a:lnSpc>
              <a:buFontTx/>
              <a:buNone/>
            </a:pPr>
            <a:r>
              <a:rPr lang="en-US" sz="4400" dirty="0">
                <a:latin typeface="Calibri" charset="0"/>
                <a:ea typeface="ＭＳ Ｐゴシック" charset="0"/>
              </a:rPr>
              <a:t>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higher the temperature, the more likely it is that a bad move can be made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 T tends to zero, probability tends to zero, and SA becomes more like hill climbing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T lowered slowly enough, SA is complete and admissible</a:t>
            </a:r>
          </a:p>
        </p:txBody>
      </p:sp>
    </p:spTree>
    <p:extLst>
      <p:ext uri="{BB962C8B-B14F-4D97-AF65-F5344CB8AC3E}">
        <p14:creationId xmlns:p14="http://schemas.microsoft.com/office/powerpoint/2010/main" val="217410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Simulated annealing algorithm </a:t>
            </a:r>
          </a:p>
        </p:txBody>
      </p:sp>
      <p:pic>
        <p:nvPicPr>
          <p:cNvPr id="47106" name="Picture 3" descr="Picture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78" y="1723292"/>
            <a:ext cx="6975844" cy="393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42956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Local beam search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001000" cy="5181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Basic idea</a:t>
            </a:r>
          </a:p>
          <a:p>
            <a:pPr lvl="1"/>
            <a:r>
              <a:rPr lang="en-US" sz="3200">
                <a:latin typeface="Calibri" charset="0"/>
                <a:ea typeface="ＭＳ Ｐゴシック" charset="0"/>
              </a:rPr>
              <a:t>Begin with k random states</a:t>
            </a:r>
          </a:p>
          <a:p>
            <a:pPr lvl="1"/>
            <a:r>
              <a:rPr lang="en-US" sz="3200">
                <a:latin typeface="Calibri" charset="0"/>
                <a:ea typeface="ＭＳ Ｐゴシック" charset="0"/>
              </a:rPr>
              <a:t>Generate all successors of these states</a:t>
            </a:r>
          </a:p>
          <a:p>
            <a:pPr lvl="1"/>
            <a:r>
              <a:rPr lang="en-US" sz="3200">
                <a:latin typeface="Calibri" charset="0"/>
                <a:ea typeface="ＭＳ Ｐゴシック" charset="0"/>
              </a:rPr>
              <a:t>Keep the k best states generated by them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Provides a simple, efficient way to share some knowledge across a set of searches</a:t>
            </a:r>
          </a:p>
          <a:p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Stochastic beam search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 a variation:</a:t>
            </a:r>
          </a:p>
          <a:p>
            <a:pPr lvl="1"/>
            <a:r>
              <a:rPr lang="en-US" sz="3200">
                <a:latin typeface="Calibri" charset="0"/>
                <a:ea typeface="ＭＳ Ｐゴシック" charset="0"/>
              </a:rPr>
              <a:t> Probability of keeping a state is </a:t>
            </a:r>
            <a:r>
              <a:rPr lang="en-US" sz="3200" i="1">
                <a:latin typeface="Calibri" charset="0"/>
                <a:ea typeface="ＭＳ Ｐゴシック" charset="0"/>
              </a:rPr>
              <a:t>a function</a:t>
            </a:r>
            <a:r>
              <a:rPr lang="en-US" sz="3200">
                <a:latin typeface="Calibri" charset="0"/>
                <a:ea typeface="ＭＳ Ｐゴシック" charset="0"/>
              </a:rPr>
              <a:t> of its heuristic value</a:t>
            </a:r>
          </a:p>
        </p:txBody>
      </p:sp>
    </p:spTree>
    <p:extLst>
      <p:ext uri="{BB962C8B-B14F-4D97-AF65-F5344CB8AC3E}">
        <p14:creationId xmlns:p14="http://schemas.microsoft.com/office/powerpoint/2010/main" val="153797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Genetic algorithms (GA)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 marL="228600" indent="-22860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Search technique inspired by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evolution</a:t>
            </a:r>
          </a:p>
          <a:p>
            <a:pPr marL="228600" indent="-22860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Similar to stochastic beam search</a:t>
            </a:r>
          </a:p>
          <a:p>
            <a:pPr marL="228600" indent="-22860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Start with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initial population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of k random states</a:t>
            </a:r>
          </a:p>
          <a:p>
            <a:pPr marL="228600" indent="-22860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New states generated by </a:t>
            </a:r>
            <a:r>
              <a:rPr lang="en-US" altLang="ja-JP" i="1" dirty="0">
                <a:latin typeface="Calibri" charset="0"/>
                <a:ea typeface="ＭＳ Ｐゴシック" charset="0"/>
                <a:cs typeface="ＭＳ Ｐゴシック" charset="0"/>
              </a:rPr>
              <a:t>mutating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 a single state or </a:t>
            </a:r>
            <a:r>
              <a:rPr lang="en-US" altLang="ja-JP" i="1" dirty="0">
                <a:latin typeface="Calibri" charset="0"/>
                <a:ea typeface="ＭＳ Ｐゴシック" charset="0"/>
                <a:cs typeface="ＭＳ Ｐゴシック" charset="0"/>
              </a:rPr>
              <a:t>reproducing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 (combining) two parent states, selected according to their </a:t>
            </a:r>
            <a:r>
              <a:rPr lang="en-US" altLang="ja-JP" i="1" dirty="0">
                <a:latin typeface="Calibri" charset="0"/>
                <a:ea typeface="ＭＳ Ｐゴシック" charset="0"/>
                <a:cs typeface="ＭＳ Ｐゴシック" charset="0"/>
              </a:rPr>
              <a:t>fitness</a:t>
            </a:r>
            <a:endParaRPr lang="en-US" altLang="ja-JP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228600" indent="-22860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Encoding used for </a:t>
            </a:r>
            <a:r>
              <a:rPr lang="en-US" altLang="ja-JP" i="1" dirty="0">
                <a:latin typeface="Calibri" charset="0"/>
                <a:ea typeface="ＭＳ Ｐゴシック" charset="0"/>
                <a:cs typeface="ＭＳ Ｐゴシック" charset="0"/>
              </a:rPr>
              <a:t>genome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 of an individual strongly affects the behavior of search</a:t>
            </a:r>
          </a:p>
        </p:txBody>
      </p:sp>
    </p:spTree>
    <p:extLst>
      <p:ext uri="{BB962C8B-B14F-4D97-AF65-F5344CB8AC3E}">
        <p14:creationId xmlns:p14="http://schemas.microsoft.com/office/powerpoint/2010/main" val="109290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Genetic algorithms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343400"/>
            <a:ext cx="8763000" cy="25146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Fitness function: number of non-attacking pairs of queens (min=0, max=(8 </a:t>
            </a:r>
            <a:r>
              <a:rPr lang="en-US" sz="2400" dirty="0">
                <a:latin typeface="Calibri" charset="0"/>
                <a:ea typeface="ＭＳ Ｐゴシック" charset="0"/>
                <a:cs typeface="Arial" charset="0"/>
              </a:rPr>
              <a:t>×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7)/2 = 28)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Probability of mating is a function of fitness score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Cross-over point for a mating pair chosen randomly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Resulting offspring subject to a random mutation with probability</a:t>
            </a:r>
          </a:p>
        </p:txBody>
      </p:sp>
      <p:pic>
        <p:nvPicPr>
          <p:cNvPr id="56323" name="Picture 4" descr="Picture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1296114"/>
            <a:ext cx="7851531" cy="344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97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GA pseudo-code</a:t>
            </a:r>
          </a:p>
        </p:txBody>
      </p:sp>
      <p:pic>
        <p:nvPicPr>
          <p:cNvPr id="57346" name="Content Placeholder 5" descr="Picture 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41" y="1825625"/>
            <a:ext cx="6030518" cy="4351338"/>
          </a:xfrm>
        </p:spPr>
      </p:pic>
    </p:spTree>
    <p:extLst>
      <p:ext uri="{BB962C8B-B14F-4D97-AF65-F5344CB8AC3E}">
        <p14:creationId xmlns:p14="http://schemas.microsoft.com/office/powerpoint/2010/main" val="182799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57200" y="136526"/>
            <a:ext cx="7886700" cy="13255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Ant Colony Optimization 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257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probabilistic search technique for problems reducible to finding good paths through graphs</a:t>
            </a:r>
          </a:p>
        </p:txBody>
      </p:sp>
      <p:pic>
        <p:nvPicPr>
          <p:cNvPr id="583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5638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09800"/>
            <a:ext cx="2971800" cy="366236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b="1" dirty="0">
                <a:latin typeface="Calibri" charset="0"/>
              </a:rPr>
              <a:t>Inspiration</a:t>
            </a:r>
          </a:p>
          <a:p>
            <a:pPr algn="ctr">
              <a:defRPr/>
            </a:pPr>
            <a:endParaRPr lang="en-US" sz="800" b="1" dirty="0">
              <a:latin typeface="Calibri" charset="0"/>
            </a:endParaRPr>
          </a:p>
          <a:p>
            <a:pPr marL="223838" indent="-223838"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Ants leave nest</a:t>
            </a:r>
          </a:p>
          <a:p>
            <a:pPr marL="223838" indent="-223838"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Discover food</a:t>
            </a:r>
          </a:p>
          <a:p>
            <a:pPr marL="223838" indent="-223838"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Return to nest, pre-</a:t>
            </a:r>
            <a:r>
              <a:rPr lang="en-US" dirty="0" err="1">
                <a:latin typeface="Calibri" charset="0"/>
              </a:rPr>
              <a:t>ferring</a:t>
            </a:r>
            <a:r>
              <a:rPr lang="en-US" dirty="0">
                <a:latin typeface="Calibri" charset="0"/>
              </a:rPr>
              <a:t> shorter paths</a:t>
            </a:r>
          </a:p>
          <a:p>
            <a:pPr marL="223838" indent="-223838"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Leave </a:t>
            </a:r>
            <a:r>
              <a:rPr lang="en-US" dirty="0"/>
              <a:t>pheromone trail</a:t>
            </a:r>
          </a:p>
          <a:p>
            <a:pPr marL="223838" indent="-223838"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Shortest path is reinforced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484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An example of agents communicating through their environment</a:t>
            </a:r>
          </a:p>
        </p:txBody>
      </p:sp>
    </p:spTree>
    <p:extLst>
      <p:ext uri="{BB962C8B-B14F-4D97-AF65-F5344CB8AC3E}">
        <p14:creationId xmlns:p14="http://schemas.microsoft.com/office/powerpoint/2010/main" val="29737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>
                <a:latin typeface="Calibri" charset="0"/>
                <a:ea typeface="ＭＳ Ｐゴシック" charset="0"/>
                <a:cs typeface="ＭＳ Ｐゴシック" charset="0"/>
              </a:rPr>
              <a:t>local search</a:t>
            </a:r>
            <a:endParaRPr lang="en-US" sz="4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90688"/>
            <a:ext cx="8229600" cy="471011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Iterative improvement methods (aka local search) move from potential solution to potential solution until a goal is reached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Hill climbing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Simulated annealing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Local beam search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Genetic algorithms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10000"/>
              </a:lnSpc>
            </a:pPr>
            <a:endParaRPr lang="en-US" sz="3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Hill Climbing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1938"/>
            <a:ext cx="7581900" cy="49588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Extended current path with successor that’s closer to solution than end of current path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goal is to get to the top of a hill, then always take a step that leads you up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Simple hill climbing: take any upward step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Steepest ascent hill climbing: consider all possible steps, take one that goes up most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 memory required</a:t>
            </a:r>
          </a:p>
        </p:txBody>
      </p:sp>
      <p:pic>
        <p:nvPicPr>
          <p:cNvPr id="3" name="Picture 2" descr="Local_maxim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029200"/>
            <a:ext cx="3532332" cy="16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Hill climbing on a surface of states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5791200" y="4868238"/>
            <a:ext cx="3200400" cy="1717675"/>
          </a:xfrm>
        </p:spPr>
        <p:txBody>
          <a:bodyPr>
            <a:normAutofit/>
          </a:bodyPr>
          <a:lstStyle/>
          <a:p>
            <a:pPr marL="9525" indent="-9525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Height defined by an evaluation function that takes a state &amp; returns a number</a:t>
            </a:r>
          </a:p>
        </p:txBody>
      </p:sp>
      <p:pic>
        <p:nvPicPr>
          <p:cNvPr id="22531" name="Picture 4" descr="img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54" y="1674747"/>
            <a:ext cx="5621215" cy="423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8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6DF3-330E-9946-A1BE-CC6530D4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for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11E3-81A9-8946-90A6-71E2CFC7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informed search and many other problems (e.g., neural network training) we want to find a global </a:t>
            </a:r>
            <a:r>
              <a:rPr lang="en-US" b="1" dirty="0"/>
              <a:t>minimum</a:t>
            </a:r>
          </a:p>
          <a:p>
            <a:pPr lvl="1"/>
            <a:r>
              <a:rPr lang="en-US" dirty="0"/>
              <a:t>Search evaluation function: measure of how far the current state is from a goal</a:t>
            </a:r>
          </a:p>
          <a:p>
            <a:r>
              <a:rPr lang="en-US" dirty="0"/>
              <a:t>This is an easy change to make in the algorithm, or we can just negate the evaluation function</a:t>
            </a:r>
          </a:p>
          <a:p>
            <a:r>
              <a:rPr lang="en-US" dirty="0"/>
              <a:t>We still call it hill climbing though</a:t>
            </a:r>
          </a:p>
        </p:txBody>
      </p:sp>
    </p:spTree>
    <p:extLst>
      <p:ext uri="{BB962C8B-B14F-4D97-AF65-F5344CB8AC3E}">
        <p14:creationId xmlns:p14="http://schemas.microsoft.com/office/powerpoint/2010/main" val="5146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19"/>
          <p:cNvGrpSpPr>
            <a:grpSpLocks/>
          </p:cNvGrpSpPr>
          <p:nvPr/>
        </p:nvGrpSpPr>
        <p:grpSpPr bwMode="auto">
          <a:xfrm>
            <a:off x="3581400" y="1025525"/>
            <a:ext cx="5581650" cy="4994275"/>
            <a:chOff x="2466" y="611"/>
            <a:chExt cx="3306" cy="2994"/>
          </a:xfrm>
        </p:grpSpPr>
        <p:grpSp>
          <p:nvGrpSpPr>
            <p:cNvPr id="28676" name="Group 18"/>
            <p:cNvGrpSpPr>
              <a:grpSpLocks/>
            </p:cNvGrpSpPr>
            <p:nvPr/>
          </p:nvGrpSpPr>
          <p:grpSpPr bwMode="auto">
            <a:xfrm>
              <a:off x="2466" y="611"/>
              <a:ext cx="3294" cy="2994"/>
              <a:chOff x="2466" y="611"/>
              <a:chExt cx="3294" cy="2994"/>
            </a:xfrm>
          </p:grpSpPr>
          <p:pic>
            <p:nvPicPr>
              <p:cNvPr id="28683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" y="611"/>
                <a:ext cx="3294" cy="2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84" name="Text Box 5"/>
              <p:cNvSpPr txBox="1">
                <a:spLocks noChangeArrowheads="1"/>
              </p:cNvSpPr>
              <p:nvPr/>
            </p:nvSpPr>
            <p:spPr bwMode="auto">
              <a:xfrm>
                <a:off x="2996" y="3117"/>
                <a:ext cx="24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000"/>
                  <a:t>Image from: http://classes.yale.edu/fractals/CA/GA/Fitness/Fitness.html</a:t>
                </a:r>
              </a:p>
            </p:txBody>
          </p:sp>
        </p:grpSp>
        <p:sp>
          <p:nvSpPr>
            <p:cNvPr id="28677" name="Text Box 10"/>
            <p:cNvSpPr txBox="1">
              <a:spLocks noChangeArrowheads="1"/>
            </p:cNvSpPr>
            <p:nvPr/>
          </p:nvSpPr>
          <p:spPr bwMode="auto">
            <a:xfrm>
              <a:off x="4459" y="630"/>
              <a:ext cx="131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local maximum</a:t>
              </a:r>
            </a:p>
          </p:txBody>
        </p:sp>
        <p:sp>
          <p:nvSpPr>
            <p:cNvPr id="28678" name="Line 11"/>
            <p:cNvSpPr>
              <a:spLocks noChangeShapeType="1"/>
            </p:cNvSpPr>
            <p:nvPr/>
          </p:nvSpPr>
          <p:spPr bwMode="auto">
            <a:xfrm flipH="1">
              <a:off x="4849" y="942"/>
              <a:ext cx="195" cy="5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Text Box 13"/>
            <p:cNvSpPr txBox="1">
              <a:spLocks noChangeArrowheads="1"/>
            </p:cNvSpPr>
            <p:nvPr/>
          </p:nvSpPr>
          <p:spPr bwMode="auto">
            <a:xfrm>
              <a:off x="3163" y="2684"/>
              <a:ext cx="5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ridge</a:t>
              </a:r>
            </a:p>
          </p:txBody>
        </p:sp>
        <p:sp>
          <p:nvSpPr>
            <p:cNvPr id="28680" name="Text Box 14"/>
            <p:cNvSpPr txBox="1">
              <a:spLocks noChangeArrowheads="1"/>
            </p:cNvSpPr>
            <p:nvPr/>
          </p:nvSpPr>
          <p:spPr bwMode="auto">
            <a:xfrm>
              <a:off x="2832" y="1114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plateau</a:t>
              </a:r>
            </a:p>
          </p:txBody>
        </p:sp>
        <p:sp>
          <p:nvSpPr>
            <p:cNvPr id="28681" name="Line 15"/>
            <p:cNvSpPr>
              <a:spLocks noChangeShapeType="1"/>
            </p:cNvSpPr>
            <p:nvPr/>
          </p:nvSpPr>
          <p:spPr bwMode="auto">
            <a:xfrm flipV="1">
              <a:off x="3586" y="2374"/>
              <a:ext cx="260" cy="3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6"/>
            <p:cNvSpPr>
              <a:spLocks noChangeShapeType="1"/>
            </p:cNvSpPr>
            <p:nvPr/>
          </p:nvSpPr>
          <p:spPr bwMode="auto">
            <a:xfrm>
              <a:off x="3287" y="1463"/>
              <a:ext cx="846" cy="5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10668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Exploring the Landscape</a:t>
            </a:r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295400"/>
            <a:ext cx="4267200" cy="5105400"/>
          </a:xfrm>
        </p:spPr>
        <p:txBody>
          <a:bodyPr/>
          <a:lstStyle/>
          <a:p>
            <a:pPr marL="171450" indent="-171450"/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Local Maxima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peaks not </a:t>
            </a:r>
            <a:r>
              <a:rPr lang="en-US" altLang="ja-JP" sz="2800" dirty="0">
                <a:latin typeface="Calibri" charset="0"/>
                <a:ea typeface="ＭＳ Ｐゴシック" charset="0"/>
                <a:cs typeface="ＭＳ Ｐゴシック" charset="0"/>
              </a:rPr>
              <a:t>highest point in space</a:t>
            </a:r>
            <a:endParaRPr lang="en-US" altLang="ja-JP" sz="1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71450" indent="-171450"/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Plateaus: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broad flat region that gives search algorithm no guidance (use random walk)</a:t>
            </a:r>
            <a:endParaRPr lang="en-US" sz="1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71450" indent="-171450"/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Ridges: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flat like plateau, but with drop-offs to sides; steps to North, East, South and West may go down, but step to NW may go up</a:t>
            </a:r>
          </a:p>
          <a:p>
            <a:pPr marL="171450" indent="-171450"/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Drawbacks of hill climbing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315200" cy="495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Problems: local maxima, plateaus, ridges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Possible remedies: </a:t>
            </a:r>
          </a:p>
          <a:p>
            <a:pPr lvl="1"/>
            <a:r>
              <a:rPr lang="en-US" b="1" dirty="0">
                <a:latin typeface="Calibri" charset="0"/>
                <a:ea typeface="ＭＳ Ｐゴシック" charset="0"/>
              </a:rPr>
              <a:t>Random restart:</a:t>
            </a:r>
            <a:r>
              <a:rPr lang="en-US" dirty="0">
                <a:latin typeface="Calibri" charset="0"/>
                <a:ea typeface="ＭＳ Ｐゴシック" charset="0"/>
              </a:rPr>
              <a:t>  keep restarting search from random locations until a goal is found</a:t>
            </a:r>
          </a:p>
          <a:p>
            <a:pPr marL="914400" lvl="2" indent="0"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may require an estimate – </a:t>
            </a:r>
            <a:r>
              <a:rPr lang="en-US" i="1" dirty="0">
                <a:latin typeface="Calibri" charset="0"/>
                <a:ea typeface="ＭＳ Ｐゴシック" charset="0"/>
              </a:rPr>
              <a:t>how low can we go</a:t>
            </a:r>
          </a:p>
          <a:p>
            <a:pPr lvl="1"/>
            <a:r>
              <a:rPr lang="en-US" b="1" dirty="0">
                <a:latin typeface="Calibri" charset="0"/>
                <a:ea typeface="ＭＳ Ｐゴシック" charset="0"/>
              </a:rPr>
              <a:t>Problem reformulation:</a:t>
            </a:r>
            <a:r>
              <a:rPr lang="en-US" dirty="0">
                <a:latin typeface="Calibri" charset="0"/>
                <a:ea typeface="ＭＳ Ｐゴシック" charset="0"/>
              </a:rPr>
              <a:t> reformulate search space to eliminate these problematic features</a:t>
            </a:r>
            <a:endParaRPr lang="en-US" b="1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Some problem spaces are great for hill climbing and others are terrible</a:t>
            </a:r>
          </a:p>
        </p:txBody>
      </p:sp>
    </p:spTree>
    <p:extLst>
      <p:ext uri="{BB962C8B-B14F-4D97-AF65-F5344CB8AC3E}">
        <p14:creationId xmlns:p14="http://schemas.microsoft.com/office/powerpoint/2010/main" val="67262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22"/>
          <p:cNvGrpSpPr>
            <a:grpSpLocks/>
          </p:cNvGrpSpPr>
          <p:nvPr/>
        </p:nvGrpSpPr>
        <p:grpSpPr bwMode="auto">
          <a:xfrm>
            <a:off x="1763713" y="914400"/>
            <a:ext cx="5618162" cy="2857500"/>
            <a:chOff x="1111" y="608"/>
            <a:chExt cx="3539" cy="1800"/>
          </a:xfrm>
        </p:grpSpPr>
        <p:grpSp>
          <p:nvGrpSpPr>
            <p:cNvPr id="35845" name="Group 21"/>
            <p:cNvGrpSpPr>
              <a:grpSpLocks/>
            </p:cNvGrpSpPr>
            <p:nvPr/>
          </p:nvGrpSpPr>
          <p:grpSpPr bwMode="auto">
            <a:xfrm>
              <a:off x="1111" y="608"/>
              <a:ext cx="3539" cy="1800"/>
              <a:chOff x="1111" y="608"/>
              <a:chExt cx="3539" cy="1800"/>
            </a:xfrm>
          </p:grpSpPr>
          <p:pic>
            <p:nvPicPr>
              <p:cNvPr id="3585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4" y="608"/>
                <a:ext cx="2196" cy="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5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lum bright="-22000" contras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111" y="831"/>
                <a:ext cx="1396" cy="1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846" name="Line 9"/>
            <p:cNvSpPr>
              <a:spLocks noChangeShapeType="1"/>
            </p:cNvSpPr>
            <p:nvPr/>
          </p:nvSpPr>
          <p:spPr bwMode="auto">
            <a:xfrm flipH="1" flipV="1">
              <a:off x="3429" y="1370"/>
              <a:ext cx="85" cy="1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Line 10"/>
            <p:cNvSpPr>
              <a:spLocks noChangeShapeType="1"/>
            </p:cNvSpPr>
            <p:nvPr/>
          </p:nvSpPr>
          <p:spPr bwMode="auto">
            <a:xfrm flipH="1">
              <a:off x="3272" y="1375"/>
              <a:ext cx="163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Line 11"/>
            <p:cNvSpPr>
              <a:spLocks noChangeShapeType="1"/>
            </p:cNvSpPr>
            <p:nvPr/>
          </p:nvSpPr>
          <p:spPr bwMode="auto">
            <a:xfrm flipH="1" flipV="1">
              <a:off x="3247" y="1358"/>
              <a:ext cx="30" cy="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12"/>
            <p:cNvSpPr>
              <a:spLocks noChangeShapeType="1"/>
            </p:cNvSpPr>
            <p:nvPr/>
          </p:nvSpPr>
          <p:spPr bwMode="auto">
            <a:xfrm flipH="1">
              <a:off x="3196" y="1357"/>
              <a:ext cx="54" cy="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Oval 13"/>
            <p:cNvSpPr>
              <a:spLocks noChangeArrowheads="1"/>
            </p:cNvSpPr>
            <p:nvPr/>
          </p:nvSpPr>
          <p:spPr bwMode="auto">
            <a:xfrm>
              <a:off x="3496" y="1476"/>
              <a:ext cx="37" cy="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Oval 14"/>
            <p:cNvSpPr>
              <a:spLocks noChangeArrowheads="1"/>
            </p:cNvSpPr>
            <p:nvPr/>
          </p:nvSpPr>
          <p:spPr bwMode="auto">
            <a:xfrm>
              <a:off x="3413" y="1356"/>
              <a:ext cx="37" cy="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Oval 15"/>
            <p:cNvSpPr>
              <a:spLocks noChangeArrowheads="1"/>
            </p:cNvSpPr>
            <p:nvPr/>
          </p:nvSpPr>
          <p:spPr bwMode="auto">
            <a:xfrm>
              <a:off x="3259" y="1368"/>
              <a:ext cx="31" cy="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Oval 16"/>
            <p:cNvSpPr>
              <a:spLocks noChangeArrowheads="1"/>
            </p:cNvSpPr>
            <p:nvPr/>
          </p:nvSpPr>
          <p:spPr bwMode="auto">
            <a:xfrm>
              <a:off x="3232" y="1345"/>
              <a:ext cx="29" cy="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Oval 17"/>
            <p:cNvSpPr>
              <a:spLocks noChangeArrowheads="1"/>
            </p:cNvSpPr>
            <p:nvPr/>
          </p:nvSpPr>
          <p:spPr bwMode="auto">
            <a:xfrm>
              <a:off x="3184" y="1350"/>
              <a:ext cx="23" cy="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772400" cy="1144588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Gradient ascent / descent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0"/>
            <a:ext cx="8382000" cy="2795588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Gradient descent procedure for finding the </a:t>
            </a:r>
            <a:r>
              <a:rPr lang="en-US" sz="2400" i="1" dirty="0" err="1">
                <a:latin typeface="Calibri" charset="0"/>
                <a:ea typeface="ＭＳ Ｐゴシック" charset="0"/>
                <a:cs typeface="ＭＳ Ｐゴシック" charset="0"/>
              </a:rPr>
              <a:t>arg</a:t>
            </a:r>
            <a:r>
              <a:rPr lang="en-US" sz="2400" baseline="-25000" dirty="0" err="1">
                <a:latin typeface="Calibri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f(x)</a:t>
            </a:r>
          </a:p>
          <a:p>
            <a:pPr marL="454025" lvl="1" indent="-222250"/>
            <a:r>
              <a:rPr lang="en-US" sz="2400" dirty="0">
                <a:latin typeface="Calibri" charset="0"/>
                <a:ea typeface="ＭＳ Ｐゴシック" charset="0"/>
              </a:rPr>
              <a:t>choose initial x</a:t>
            </a:r>
            <a:r>
              <a:rPr lang="en-US" sz="1600" baseline="-25000" dirty="0">
                <a:latin typeface="Calibri" charset="0"/>
                <a:ea typeface="ＭＳ Ｐゴシック" charset="0"/>
              </a:rPr>
              <a:t>0</a:t>
            </a:r>
            <a:r>
              <a:rPr lang="en-US" sz="2400" dirty="0">
                <a:latin typeface="Calibri" charset="0"/>
                <a:ea typeface="ＭＳ Ｐゴシック" charset="0"/>
              </a:rPr>
              <a:t> randomly</a:t>
            </a:r>
          </a:p>
          <a:p>
            <a:pPr marL="454025" lvl="1" indent="-222250"/>
            <a:r>
              <a:rPr lang="en-US" sz="2400" dirty="0">
                <a:latin typeface="Calibri" charset="0"/>
                <a:ea typeface="ＭＳ Ｐゴシック" charset="0"/>
              </a:rPr>
              <a:t>repeat</a:t>
            </a:r>
          </a:p>
          <a:p>
            <a:pPr marL="798513" lvl="2" indent="-171450"/>
            <a:r>
              <a:rPr lang="en-US" sz="2000" dirty="0">
                <a:latin typeface="Calibri" charset="0"/>
                <a:ea typeface="ＭＳ Ｐゴシック" charset="0"/>
                <a:cs typeface="Times New Roman" charset="0"/>
              </a:rPr>
              <a:t>x</a:t>
            </a:r>
            <a:r>
              <a:rPr lang="en-US" sz="2000" baseline="-25000" dirty="0">
                <a:latin typeface="Calibri" charset="0"/>
                <a:ea typeface="ＭＳ Ｐゴシック" charset="0"/>
                <a:cs typeface="Times New Roman" charset="0"/>
              </a:rPr>
              <a:t>i+1</a:t>
            </a:r>
            <a:r>
              <a:rPr lang="en-US" sz="2000" dirty="0">
                <a:latin typeface="Calibri" charset="0"/>
                <a:ea typeface="ＭＳ Ｐゴシック" charset="0"/>
                <a:cs typeface="Times New Roman" charset="0"/>
              </a:rPr>
              <a:t> ← x</a:t>
            </a:r>
            <a:r>
              <a:rPr lang="en-US" sz="2000" baseline="-25000" dirty="0">
                <a:latin typeface="Calibri" charset="0"/>
                <a:ea typeface="ＭＳ Ｐゴシック" charset="0"/>
                <a:cs typeface="Times New Roman" charset="0"/>
              </a:rPr>
              <a:t>i</a:t>
            </a:r>
            <a:r>
              <a:rPr lang="en-US" sz="2000" dirty="0">
                <a:latin typeface="Calibri" charset="0"/>
                <a:ea typeface="ＭＳ Ｐゴシック" charset="0"/>
                <a:cs typeface="Times New Roman" charset="0"/>
              </a:rPr>
              <a:t> – </a:t>
            </a:r>
            <a:r>
              <a:rPr lang="el-GR" sz="2000" dirty="0">
                <a:latin typeface="Calibri" charset="0"/>
                <a:ea typeface="ＭＳ Ｐゴシック" charset="0"/>
                <a:cs typeface="Times New Roman" charset="0"/>
              </a:rPr>
              <a:t>η</a:t>
            </a:r>
            <a:r>
              <a:rPr lang="en-US" sz="2000" dirty="0">
                <a:latin typeface="Calibri" charset="0"/>
                <a:ea typeface="ＭＳ Ｐゴシック" charset="0"/>
                <a:cs typeface="Times New Roman" charset="0"/>
              </a:rPr>
              <a:t> </a:t>
            </a:r>
            <a:r>
              <a:rPr lang="en-US" sz="2000" i="1" dirty="0">
                <a:latin typeface="Calibri" charset="0"/>
                <a:ea typeface="ＭＳ Ｐゴシック" charset="0"/>
                <a:cs typeface="Times New Roman" charset="0"/>
              </a:rPr>
              <a:t>f '</a:t>
            </a:r>
            <a:r>
              <a:rPr lang="en-US" sz="2000" dirty="0">
                <a:latin typeface="Calibri" charset="0"/>
                <a:ea typeface="ＭＳ Ｐゴシック" charset="0"/>
                <a:cs typeface="Times New Roman" charset="0"/>
              </a:rPr>
              <a:t>(x</a:t>
            </a:r>
            <a:r>
              <a:rPr lang="en-US" sz="2000" baseline="-25000" dirty="0">
                <a:latin typeface="Calibri" charset="0"/>
                <a:ea typeface="ＭＳ Ｐゴシック" charset="0"/>
                <a:cs typeface="Times New Roman" charset="0"/>
              </a:rPr>
              <a:t>i</a:t>
            </a:r>
            <a:r>
              <a:rPr lang="en-US" sz="2000" dirty="0">
                <a:latin typeface="Calibri" charset="0"/>
                <a:ea typeface="ＭＳ Ｐゴシック" charset="0"/>
                <a:cs typeface="Times New Roman" charset="0"/>
              </a:rPr>
              <a:t>)</a:t>
            </a:r>
          </a:p>
          <a:p>
            <a:pPr marL="454025" lvl="1" indent="-222250"/>
            <a:r>
              <a:rPr lang="en-US" sz="2400" dirty="0">
                <a:latin typeface="Calibri" charset="0"/>
                <a:ea typeface="ＭＳ Ｐゴシック" charset="0"/>
                <a:cs typeface="Times New Roman" charset="0"/>
              </a:rPr>
              <a:t>until the sequence x</a:t>
            </a:r>
            <a:r>
              <a:rPr lang="en-US" sz="2400" baseline="-25000" dirty="0">
                <a:latin typeface="Calibri" charset="0"/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latin typeface="Calibri" charset="0"/>
                <a:ea typeface="ＭＳ Ｐゴシック" charset="0"/>
                <a:cs typeface="Times New Roman" charset="0"/>
              </a:rPr>
              <a:t>, x</a:t>
            </a:r>
            <a:r>
              <a:rPr lang="en-US" sz="2400" baseline="-25000" dirty="0">
                <a:latin typeface="Calibri" charset="0"/>
                <a:ea typeface="ＭＳ Ｐゴシック" charset="0"/>
                <a:cs typeface="Times New Roman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  <a:cs typeface="Times New Roman" charset="0"/>
              </a:rPr>
              <a:t>, …, x</a:t>
            </a:r>
            <a:r>
              <a:rPr lang="en-US" sz="2400" baseline="-25000" dirty="0">
                <a:latin typeface="Calibri" charset="0"/>
                <a:ea typeface="ＭＳ Ｐゴシック" charset="0"/>
                <a:cs typeface="Times New Roman" charset="0"/>
              </a:rPr>
              <a:t>i</a:t>
            </a:r>
            <a:r>
              <a:rPr lang="en-US" sz="2400" dirty="0">
                <a:latin typeface="Calibri" charset="0"/>
                <a:ea typeface="ＭＳ Ｐゴシック" charset="0"/>
                <a:cs typeface="Times New Roman" charset="0"/>
              </a:rPr>
              <a:t>, x</a:t>
            </a:r>
            <a:r>
              <a:rPr lang="en-US" sz="2400" baseline="-25000" dirty="0">
                <a:latin typeface="Calibri" charset="0"/>
                <a:ea typeface="ＭＳ Ｐゴシック" charset="0"/>
                <a:cs typeface="Times New Roman" charset="0"/>
              </a:rPr>
              <a:t>i+1</a:t>
            </a:r>
            <a:r>
              <a:rPr lang="en-US" sz="2400" dirty="0">
                <a:latin typeface="Calibri" charset="0"/>
                <a:ea typeface="ＭＳ Ｐゴシック" charset="0"/>
                <a:cs typeface="Times New Roman" charset="0"/>
              </a:rPr>
              <a:t> converges</a:t>
            </a:r>
          </a:p>
          <a:p>
            <a:pPr marL="231775" indent="-231775"/>
            <a:r>
              <a:rPr lang="en-US" sz="2400" dirty="0">
                <a:latin typeface="Calibri" charset="0"/>
                <a:ea typeface="ＭＳ Ｐゴシック" charset="0"/>
                <a:cs typeface="Times New Roman" charset="0"/>
              </a:rPr>
              <a:t>Step size </a:t>
            </a:r>
            <a:r>
              <a:rPr lang="el-GR" sz="2400" dirty="0">
                <a:latin typeface="Calibri" charset="0"/>
                <a:ea typeface="ＭＳ Ｐゴシック" charset="0"/>
                <a:cs typeface="Times New Roman" charset="0"/>
              </a:rPr>
              <a:t>η</a:t>
            </a:r>
            <a:r>
              <a:rPr lang="en-US" sz="2400" dirty="0">
                <a:latin typeface="Calibri" charset="0"/>
                <a:ea typeface="ＭＳ Ｐゴシック" charset="0"/>
                <a:cs typeface="Times New Roman" charset="0"/>
              </a:rPr>
              <a:t> (eta) is small (perhaps 0.1 or 0.05)</a:t>
            </a:r>
          </a:p>
          <a:p>
            <a:pPr marL="231775" indent="-231775"/>
            <a:r>
              <a:rPr lang="en-US" sz="2400" dirty="0">
                <a:latin typeface="Calibri" charset="0"/>
                <a:ea typeface="ＭＳ Ｐゴシック" charset="0"/>
                <a:cs typeface="Times New Roman" charset="0"/>
              </a:rPr>
              <a:t>Often used in machine learning algorithms</a:t>
            </a:r>
            <a:endParaRPr lang="el-GR" sz="2400" dirty="0">
              <a:latin typeface="Calibri" charset="0"/>
              <a:ea typeface="ＭＳ Ｐゴシック" charset="0"/>
              <a:cs typeface="Times New Roman" charset="0"/>
            </a:endParaRPr>
          </a:p>
          <a:p>
            <a:pPr marL="798513" lvl="2" indent="-171450"/>
            <a:endParaRPr lang="el-GR" sz="2000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2968625" y="3576638"/>
            <a:ext cx="3208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/>
              <a:t>Images from http://en.wikipedia.org/wiki/Gradient_descent</a:t>
            </a:r>
          </a:p>
        </p:txBody>
      </p:sp>
    </p:spTree>
    <p:extLst>
      <p:ext uri="{BB962C8B-B14F-4D97-AF65-F5344CB8AC3E}">
        <p14:creationId xmlns:p14="http://schemas.microsoft.com/office/powerpoint/2010/main" val="38880898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81000"/>
            <a:ext cx="8061325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Gradient methods vs. Newton’</a:t>
            </a:r>
            <a:r>
              <a:rPr lang="en-US" altLang="ja-JP" sz="3600" dirty="0">
                <a:latin typeface="Calibri" charset="0"/>
                <a:ea typeface="ＭＳ Ｐゴシック" charset="0"/>
                <a:cs typeface="ＭＳ Ｐゴシック" charset="0"/>
              </a:rPr>
              <a:t>s method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3768725" cy="5029200"/>
          </a:xfrm>
        </p:spPr>
        <p:txBody>
          <a:bodyPr/>
          <a:lstStyle/>
          <a:p>
            <a:pPr marL="171450" indent="-171450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 reminder of Newton</a:t>
            </a:r>
            <a:r>
              <a:rPr lang="ja-JP" altLang="en-US" sz="2400" dirty="0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  <a:cs typeface="ＭＳ Ｐゴシック" charset="0"/>
              </a:rPr>
              <a:t>s method from Calculus:</a:t>
            </a:r>
          </a:p>
          <a:p>
            <a:pPr marL="571500" lvl="2" indent="-171450">
              <a:buFontTx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Times New Roman" charset="0"/>
              </a:rPr>
              <a:t>x</a:t>
            </a:r>
            <a:r>
              <a:rPr lang="en-US" sz="1800" baseline="-25000" dirty="0">
                <a:latin typeface="Calibri" charset="0"/>
                <a:ea typeface="ＭＳ Ｐゴシック" charset="0"/>
                <a:cs typeface="Times New Roman" charset="0"/>
              </a:rPr>
              <a:t>i+1</a:t>
            </a:r>
            <a:r>
              <a:rPr lang="en-US" sz="1800" dirty="0">
                <a:latin typeface="Calibri" charset="0"/>
                <a:ea typeface="ＭＳ Ｐゴシック" charset="0"/>
                <a:cs typeface="Times New Roman" charset="0"/>
              </a:rPr>
              <a:t> ← x</a:t>
            </a:r>
            <a:r>
              <a:rPr lang="en-US" sz="1800" baseline="-25000" dirty="0">
                <a:latin typeface="Calibri" charset="0"/>
                <a:ea typeface="ＭＳ Ｐゴシック" charset="0"/>
                <a:cs typeface="Times New Roman" charset="0"/>
              </a:rPr>
              <a:t>i</a:t>
            </a:r>
            <a:r>
              <a:rPr lang="en-US" sz="1800" dirty="0">
                <a:latin typeface="Calibri" charset="0"/>
                <a:ea typeface="ＭＳ Ｐゴシック" charset="0"/>
                <a:cs typeface="Times New Roman" charset="0"/>
              </a:rPr>
              <a:t> – </a:t>
            </a:r>
            <a:r>
              <a:rPr lang="el-GR" sz="1800" dirty="0">
                <a:latin typeface="Calibri" charset="0"/>
                <a:ea typeface="ＭＳ Ｐゴシック" charset="0"/>
                <a:cs typeface="Times New Roman" charset="0"/>
              </a:rPr>
              <a:t>η</a:t>
            </a:r>
            <a:r>
              <a:rPr lang="en-US" sz="1800" dirty="0">
                <a:latin typeface="Calibri" charset="0"/>
                <a:ea typeface="ＭＳ Ｐゴシック" charset="0"/>
                <a:cs typeface="Times New Roman" charset="0"/>
              </a:rPr>
              <a:t> </a:t>
            </a:r>
            <a:r>
              <a:rPr lang="en-US" sz="1800" i="1" dirty="0">
                <a:latin typeface="Calibri" charset="0"/>
                <a:ea typeface="ＭＳ Ｐゴシック" charset="0"/>
                <a:cs typeface="Times New Roman" charset="0"/>
              </a:rPr>
              <a:t>f '</a:t>
            </a:r>
            <a:r>
              <a:rPr lang="en-US" sz="1800" dirty="0">
                <a:latin typeface="Calibri" charset="0"/>
                <a:ea typeface="ＭＳ Ｐゴシック" charset="0"/>
                <a:cs typeface="Times New Roman" charset="0"/>
              </a:rPr>
              <a:t>(x</a:t>
            </a:r>
            <a:r>
              <a:rPr lang="en-US" sz="1800" baseline="-25000" dirty="0">
                <a:latin typeface="Calibri" charset="0"/>
                <a:ea typeface="ＭＳ Ｐゴシック" charset="0"/>
                <a:cs typeface="Times New Roman" charset="0"/>
              </a:rPr>
              <a:t>i</a:t>
            </a:r>
            <a:r>
              <a:rPr lang="en-US" sz="1800" dirty="0">
                <a:latin typeface="Calibri" charset="0"/>
                <a:ea typeface="ＭＳ Ｐゴシック" charset="0"/>
                <a:cs typeface="Times New Roman" charset="0"/>
              </a:rPr>
              <a:t>) / </a:t>
            </a:r>
            <a:r>
              <a:rPr lang="en-US" sz="1800" i="1" dirty="0">
                <a:latin typeface="Calibri" charset="0"/>
                <a:ea typeface="ＭＳ Ｐゴシック" charset="0"/>
                <a:cs typeface="Times New Roman" charset="0"/>
              </a:rPr>
              <a:t>f ''</a:t>
            </a:r>
            <a:r>
              <a:rPr lang="en-US" sz="1800" dirty="0">
                <a:latin typeface="Calibri" charset="0"/>
                <a:ea typeface="ＭＳ Ｐゴシック" charset="0"/>
                <a:cs typeface="Times New Roman" charset="0"/>
              </a:rPr>
              <a:t>(x</a:t>
            </a:r>
            <a:r>
              <a:rPr lang="en-US" sz="1800" baseline="-25000" dirty="0">
                <a:latin typeface="Calibri" charset="0"/>
                <a:ea typeface="ＭＳ Ｐゴシック" charset="0"/>
                <a:cs typeface="Times New Roman" charset="0"/>
              </a:rPr>
              <a:t>i</a:t>
            </a:r>
            <a:r>
              <a:rPr lang="en-US" sz="1800" dirty="0">
                <a:latin typeface="Calibri" charset="0"/>
                <a:ea typeface="ＭＳ Ｐゴシック" charset="0"/>
                <a:cs typeface="Times New Roman" charset="0"/>
              </a:rPr>
              <a:t>) </a:t>
            </a:r>
            <a:endParaRPr lang="en-US" sz="1100" dirty="0">
              <a:latin typeface="Calibri" charset="0"/>
              <a:ea typeface="ＭＳ Ｐゴシック" charset="0"/>
            </a:endParaRPr>
          </a:p>
          <a:p>
            <a:pPr marL="171450" indent="-171450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Newton</a:t>
            </a:r>
            <a:r>
              <a:rPr lang="ja-JP" altLang="en-US" sz="2400" dirty="0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  <a:cs typeface="ＭＳ Ｐゴシック" charset="0"/>
              </a:rPr>
              <a:t>s method uses 2</a:t>
            </a:r>
            <a:r>
              <a:rPr lang="en-US" altLang="ja-JP" sz="2400" baseline="30000" dirty="0">
                <a:latin typeface="Calibri" charset="0"/>
                <a:ea typeface="ＭＳ Ｐゴシック" charset="0"/>
                <a:cs typeface="ＭＳ Ｐゴシック" charset="0"/>
              </a:rPr>
              <a:t>nd</a:t>
            </a:r>
            <a:r>
              <a:rPr lang="en-US" altLang="ja-JP" sz="2400" dirty="0">
                <a:latin typeface="Calibri" charset="0"/>
                <a:ea typeface="ＭＳ Ｐゴシック" charset="0"/>
                <a:cs typeface="ＭＳ Ｐゴシック" charset="0"/>
              </a:rPr>
              <a:t> order information (e.g., 2nd derivative) to take a faster route to a minimum</a:t>
            </a:r>
            <a:endParaRPr lang="en-US" altLang="ja-JP" sz="1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71450" indent="-171450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Second-order info. is more expensive to compute, but converges quicker.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965325"/>
            <a:ext cx="3970338" cy="276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4445000" y="4776788"/>
            <a:ext cx="4052888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Contour lines of a function</a:t>
            </a:r>
          </a:p>
          <a:p>
            <a:pPr algn="ctr"/>
            <a:r>
              <a:rPr lang="en-US"/>
              <a:t>Gradient descent (green)</a:t>
            </a:r>
          </a:p>
          <a:p>
            <a:pPr algn="ctr"/>
            <a:r>
              <a:rPr lang="en-US"/>
              <a:t>Newton</a:t>
            </a:r>
            <a:r>
              <a:rPr lang="ja-JP" altLang="en-US"/>
              <a:t>’</a:t>
            </a:r>
            <a:r>
              <a:rPr lang="en-US" altLang="ja-JP"/>
              <a:t>s method (red)</a:t>
            </a:r>
          </a:p>
          <a:p>
            <a:pPr algn="ctr"/>
            <a:r>
              <a:rPr lang="en-US" sz="1000"/>
              <a:t>Image from http://en.wikipedia.org/wiki/Newton's_method_in_optimization</a:t>
            </a:r>
          </a:p>
        </p:txBody>
      </p:sp>
    </p:spTree>
    <p:extLst>
      <p:ext uri="{BB962C8B-B14F-4D97-AF65-F5344CB8AC3E}">
        <p14:creationId xmlns:p14="http://schemas.microsoft.com/office/powerpoint/2010/main" val="9258789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1008</Words>
  <Application>Microsoft Office PowerPoint</Application>
  <PresentationFormat>On-screen Show (4:3)</PresentationFormat>
  <Paragraphs>127</Paragraphs>
  <Slides>19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Python Programming</vt:lpstr>
      <vt:lpstr>local search</vt:lpstr>
      <vt:lpstr>Hill Climbing</vt:lpstr>
      <vt:lpstr>Hill climbing on a surface of states</vt:lpstr>
      <vt:lpstr>Hill climbing for search</vt:lpstr>
      <vt:lpstr>Exploring the Landscape</vt:lpstr>
      <vt:lpstr>Drawbacks of hill climbing</vt:lpstr>
      <vt:lpstr>Gradient ascent / descent</vt:lpstr>
      <vt:lpstr>Gradient methods vs. Newton’s method</vt:lpstr>
      <vt:lpstr>Annealing</vt:lpstr>
      <vt:lpstr>Simulated annealing (SA)</vt:lpstr>
      <vt:lpstr>SA intuitions</vt:lpstr>
      <vt:lpstr>Simulated annealing</vt:lpstr>
      <vt:lpstr>Simulated annealing algorithm </vt:lpstr>
      <vt:lpstr>Local beam search</vt:lpstr>
      <vt:lpstr>Genetic algorithms (GA)</vt:lpstr>
      <vt:lpstr>Genetic algorithms</vt:lpstr>
      <vt:lpstr>GA pseudo-code</vt:lpstr>
      <vt:lpstr>Ant Colony Optimization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5</cp:revision>
  <dcterms:created xsi:type="dcterms:W3CDTF">2019-09-12T17:55:09Z</dcterms:created>
  <dcterms:modified xsi:type="dcterms:W3CDTF">2020-05-14T04:35:41Z</dcterms:modified>
</cp:coreProperties>
</file>