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6" d="100"/>
          <a:sy n="136" d="100"/>
        </p:scale>
        <p:origin x="894" y="-9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9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8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3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1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3.3 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Example: variable with global scope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4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1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95731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44" grpId="0" animBg="1"/>
      <p:bldP spid="51" grpId="0" animBg="1"/>
      <p:bldP spid="51" grpId="1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How Python evaluates names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44842" y="3274059"/>
            <a:ext cx="53750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How does the Python interpreter decide whether to evaluate a name (of a variable, function, etc.) as a local or as a global name?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00960" y="4457343"/>
            <a:ext cx="480203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Whenever the Python interpreter needs to evaluate a name, it searches for the name definition in this order: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First the enclosing function call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Then the global (module) namespace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Finally the namespace of module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73785" y="589016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 bwMode="auto">
          <a:xfrm>
            <a:off x="5834029" y="5490051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46879" y="5490051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 bwMode="auto">
          <a:xfrm>
            <a:off x="4902997" y="6314084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/>
          <p:cNvCxnSpPr>
            <a:endCxn id="42" idx="1"/>
          </p:cNvCxnSpPr>
          <p:nvPr/>
        </p:nvCxnSpPr>
        <p:spPr>
          <a:xfrm>
            <a:off x="6160963" y="6073648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01202" y="6367703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9477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75502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67872" y="4009299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 bwMode="auto">
          <a:xfrm>
            <a:off x="5823990" y="4833332"/>
            <a:ext cx="1496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global namespace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34168" y="285126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7709858" y="2451155"/>
            <a:ext cx="1139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printf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07262" y="2451155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 bwMode="auto">
          <a:xfrm>
            <a:off x="6963380" y="3275188"/>
            <a:ext cx="16850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</a:t>
            </a:r>
            <a:r>
              <a:rPr lang="en-US" sz="14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builtins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709359" y="1739015"/>
            <a:ext cx="615723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cxnSp>
        <p:nvCxnSpPr>
          <p:cNvPr id="59" name="Straight Arrow Connector 58"/>
          <p:cNvCxnSpPr>
            <a:endCxn id="61" idx="1"/>
          </p:cNvCxnSpPr>
          <p:nvPr/>
        </p:nvCxnSpPr>
        <p:spPr>
          <a:xfrm>
            <a:off x="7089738" y="4572005"/>
            <a:ext cx="1240239" cy="522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329977" y="486606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4658" y="440940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 bwMode="auto">
          <a:xfrm>
            <a:off x="6134902" y="400929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8" name="Straight Arrow Connector 67"/>
          <p:cNvCxnSpPr>
            <a:endCxn id="69" idx="1"/>
          </p:cNvCxnSpPr>
          <p:nvPr/>
        </p:nvCxnSpPr>
        <p:spPr>
          <a:xfrm rot="16200000" flipH="1">
            <a:off x="6394826" y="4657387"/>
            <a:ext cx="1091758" cy="920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01202" y="5435164"/>
            <a:ext cx="632966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Straight Arrow Connector 74"/>
          <p:cNvCxnSpPr>
            <a:endCxn id="76" idx="0"/>
          </p:cNvCxnSpPr>
          <p:nvPr/>
        </p:nvCxnSpPr>
        <p:spPr>
          <a:xfrm rot="16200000" flipH="1">
            <a:off x="7866694" y="3368346"/>
            <a:ext cx="980938" cy="282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852986" y="4000145"/>
            <a:ext cx="129101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Connector 83"/>
          <p:cNvCxnSpPr>
            <a:stCxn id="34" idx="0"/>
            <a:endCxn id="47" idx="2"/>
          </p:cNvCxnSpPr>
          <p:nvPr/>
        </p:nvCxnSpPr>
        <p:spPr>
          <a:xfrm rot="5400000" flipH="1" flipV="1">
            <a:off x="6153897" y="4855084"/>
            <a:ext cx="348942" cy="920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7" idx="0"/>
            <a:endCxn id="53" idx="2"/>
          </p:cNvCxnSpPr>
          <p:nvPr/>
        </p:nvCxnSpPr>
        <p:spPr>
          <a:xfrm rot="5400000" flipH="1" flipV="1">
            <a:off x="7145393" y="3226437"/>
            <a:ext cx="426334" cy="1139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4406068" y="3472675"/>
            <a:ext cx="3472734" cy="19956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9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/>
      <p:bldP spid="34" grpId="0" animBg="1"/>
      <p:bldP spid="37" grpId="0"/>
      <p:bldP spid="42" grpId="0" animBg="1"/>
      <p:bldP spid="45" grpId="0" animBg="1"/>
      <p:bldP spid="46" grpId="0"/>
      <p:bldP spid="47" grpId="0" animBg="1"/>
      <p:bldP spid="48" grpId="0"/>
      <p:bldP spid="50" grpId="0" animBg="1"/>
      <p:bldP spid="52" grpId="0"/>
      <p:bldP spid="53" grpId="0" animBg="1"/>
      <p:bldP spid="54" grpId="0"/>
      <p:bldP spid="61" grpId="0" animBg="1"/>
      <p:bldP spid="66" grpId="0" animBg="1"/>
      <p:bldP spid="67" grpId="0"/>
      <p:bldP spid="69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535411" y="0"/>
            <a:ext cx="86085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Modifying a global variable inside a function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5416" y="473882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08904" y="4338716"/>
            <a:ext cx="108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340131" y="5147624"/>
            <a:ext cx="1216806" cy="79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6538" y="4338716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256538" y="5162749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98523" y="6164087"/>
            <a:ext cx="47828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is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/>
          <p:cNvCxnSpPr>
            <a:endCxn id="37" idx="0"/>
          </p:cNvCxnSpPr>
          <p:nvPr/>
        </p:nvCxnSpPr>
        <p:spPr>
          <a:xfrm>
            <a:off x="1550259" y="4937494"/>
            <a:ext cx="2690758" cy="1226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7" grpId="0" animBg="1"/>
      <p:bldP spid="11" grpId="0"/>
      <p:bldP spid="35" grpId="0" animBg="1"/>
      <p:bldP spid="39" grpId="0"/>
      <p:bldP spid="38" grpId="0" animBg="1"/>
      <p:bldP spid="44" grpId="0" animBg="1"/>
      <p:bldP spid="51" grpId="0" animBg="1"/>
      <p:bldP spid="51" grpId="1" animBg="1"/>
      <p:bldP spid="55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smtClean="0">
                <a:latin typeface="Calibri" pitchFamily="34" charset="0"/>
                <a:ea typeface="+mj-ea"/>
                <a:cs typeface="+mj-cs"/>
              </a:rPr>
              <a:t>The purpose of functions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474528"/>
            <a:ext cx="77724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70025"/>
            <a:ext cx="7772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 smtClean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1470025"/>
            <a:ext cx="7772400" cy="400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 smtClean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Code reuse: </a:t>
            </a:r>
            <a:r>
              <a:rPr lang="en-US" dirty="0" smtClean="0">
                <a:solidFill>
                  <a:srgbClr val="294171"/>
                </a:solidFill>
              </a:rPr>
              <a:t>A fragment of code that is used multiple times in a program—or by multiple programs— should be packaged in a function. The program ends up being shorter, with a single function call replacing a code fragment, and clearer, because the name of the function can be more descriptive of the action being performed by the code fragment. Debugging also becomes easier because a bug in the code fragment will need to be fixed only once.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1470025"/>
            <a:ext cx="7772400" cy="5109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Wrapping code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has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several desirable goals: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Modularity: </a:t>
            </a:r>
            <a:r>
              <a:rPr lang="en-US" dirty="0" smtClean="0">
                <a:solidFill>
                  <a:srgbClr val="294171"/>
                </a:solidFill>
              </a:rPr>
              <a:t>The complexity of developing a large program can be dealt with by breaking down the program into smaller, simpler, self-contained pieces. Each smaller piece (e.g., function) can be designed, implemented, tested, and debugged independently.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Code reuse: </a:t>
            </a:r>
            <a:r>
              <a:rPr lang="en-US" dirty="0" smtClean="0">
                <a:solidFill>
                  <a:srgbClr val="294171"/>
                </a:solidFill>
              </a:rPr>
              <a:t>A fragment of code that is used multiple times in a program—or by multiple programs— should be packaged in a function. The program ends up being shorter, with a single function call replacing a code fragment, and clearer, because the name of the function can be more descriptive of the action being performed by the code fragment. Debugging also becomes easier because a bug in the code fragment will need to be fixed only once.</a:t>
            </a:r>
            <a:endParaRPr lang="en-US" kern="0" dirty="0" smtClean="0">
              <a:solidFill>
                <a:srgbClr val="29417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Encapsulation: 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function hides its implementation details from the user of the function;</a:t>
            </a:r>
            <a:r>
              <a:rPr lang="en-US" dirty="0" smtClean="0">
                <a:solidFill>
                  <a:schemeClr val="accent1"/>
                </a:solidFill>
              </a:rPr>
              <a:t> removing the implementation details from the developer’s radar makes her job easier.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584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0" grpId="1"/>
      <p:bldP spid="13" grpId="0"/>
      <p:bldP spid="13" grpId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Encapsulation through local variables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267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format(x,y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18850" y="202590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Before executing function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do not exist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06150" y="5314398"/>
            <a:ext cx="42378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exist only during the execution of function call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double(5)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they are said to be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local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variables of function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0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0" y="2025911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06150" y="4325378"/>
            <a:ext cx="4237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After executing function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variables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still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do not exist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1410358"/>
            <a:ext cx="6131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Encapsulation makes modularity and code reuse possible</a:t>
            </a:r>
          </a:p>
        </p:txBody>
      </p:sp>
    </p:spTree>
    <p:extLst>
      <p:ext uri="{BB962C8B-B14F-4D97-AF65-F5344CB8AC3E}">
        <p14:creationId xmlns:p14="http://schemas.microsoft.com/office/powerpoint/2010/main" val="374379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9" grpId="0" animBg="1"/>
      <p:bldP spid="10" grpId="0"/>
      <p:bldP spid="14" grpId="0"/>
      <p:bldP spid="15" grpId="0" animBg="1"/>
      <p:bldP spid="15" grpId="1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541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format(x,y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06150" y="1810465"/>
            <a:ext cx="404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Even during the execution of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local variables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are invisible outside of the function!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-16183" y="2025908"/>
            <a:ext cx="470287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(20, 50)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52969" y="463344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 bwMode="auto">
          <a:xfrm>
            <a:off x="5652969" y="423333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43" y="60489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rot="5400000">
            <a:off x="4803060" y="5009976"/>
            <a:ext cx="1237025" cy="84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72242" y="4233333"/>
            <a:ext cx="2115909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5272243" y="5057366"/>
            <a:ext cx="21159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double(5)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17730" y="4233333"/>
            <a:ext cx="2299186" cy="2272784"/>
            <a:chOff x="1117730" y="4233333"/>
            <a:chExt cx="2299186" cy="2272784"/>
          </a:xfrm>
        </p:grpSpPr>
        <p:sp>
          <p:nvSpPr>
            <p:cNvPr id="13" name="Rectangle 12"/>
            <p:cNvSpPr/>
            <p:nvPr/>
          </p:nvSpPr>
          <p:spPr>
            <a:xfrm>
              <a:off x="2959716" y="6048917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26608" y="4633443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2226608" y="4233333"/>
              <a:ext cx="3727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 rot="16200000" flipH="1">
              <a:off x="2191482" y="5052083"/>
              <a:ext cx="1216806" cy="7768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117730" y="4233333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117730" y="5057366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8054" y="6048919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2146" y="4633445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602146" y="4233335"/>
              <a:ext cx="3727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1" idx="0"/>
            </p:cNvCxnSpPr>
            <p:nvPr/>
          </p:nvCxnSpPr>
          <p:spPr>
            <a:xfrm rot="16200000" flipH="1">
              <a:off x="1383951" y="5326215"/>
              <a:ext cx="121680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262569" y="464573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6262569" y="4245625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39343" y="60489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rot="5400000">
            <a:off x="5646904" y="5247040"/>
            <a:ext cx="1222914" cy="38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13082" y="3913850"/>
            <a:ext cx="20503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cxnSp>
        <p:nvCxnSpPr>
          <p:cNvPr id="51" name="Straight Arrow Connector 50"/>
          <p:cNvCxnSpPr>
            <a:endCxn id="26" idx="1"/>
          </p:cNvCxnSpPr>
          <p:nvPr/>
        </p:nvCxnSpPr>
        <p:spPr>
          <a:xfrm>
            <a:off x="4543778" y="4769556"/>
            <a:ext cx="728464" cy="29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201720" y="3337762"/>
            <a:ext cx="45011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it possible that the values of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not interfere with each other?</a:t>
            </a:r>
          </a:p>
        </p:txBody>
      </p:sp>
    </p:spTree>
    <p:extLst>
      <p:ext uri="{BB962C8B-B14F-4D97-AF65-F5344CB8AC3E}">
        <p14:creationId xmlns:p14="http://schemas.microsoft.com/office/powerpoint/2010/main" val="423821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16" grpId="0" animBg="1"/>
      <p:bldP spid="12" grpId="0" animBg="1"/>
      <p:bldP spid="12" grpId="1" animBg="1"/>
      <p:bldP spid="12" grpId="2" animBg="1"/>
      <p:bldP spid="19" grpId="0" animBg="1"/>
      <p:bldP spid="21" grpId="0"/>
      <p:bldP spid="23" grpId="0" animBg="1"/>
      <p:bldP spid="26" grpId="0" animBg="1"/>
      <p:bldP spid="28" grpId="0"/>
      <p:bldP spid="39" grpId="0" animBg="1"/>
      <p:bldP spid="40" grpId="0"/>
      <p:bldP spid="41" grpId="0" animBg="1"/>
      <p:bldP spid="47" grpId="0" animBg="1"/>
      <p:bldP spid="47" grpId="1" animBg="1"/>
      <p:bldP spid="49" grpId="0"/>
      <p:bldP spid="34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34650" y="1470025"/>
            <a:ext cx="2404792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65081" y="3628356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65081" y="3628357"/>
            <a:ext cx="1727219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45221" y="3610449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28830" y="4243021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68207" y="4893966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5268208" y="5721179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3128830" y="5960208"/>
            <a:ext cx="1236047" cy="173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45221" y="3610450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64877" y="4266323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04255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04254" y="4893966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165080" y="1467291"/>
            <a:ext cx="45549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65081" y="2482953"/>
            <a:ext cx="466439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 that there are several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active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values of </a:t>
            </a: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one in each namespace;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are all the namespaces managed by Python?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130912" y="6448238"/>
            <a:ext cx="62667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How does Python know which line to return to?</a:t>
            </a:r>
          </a:p>
        </p:txBody>
      </p:sp>
      <p:cxnSp>
        <p:nvCxnSpPr>
          <p:cNvPr id="37" name="Straight Arrow Connector 36"/>
          <p:cNvCxnSpPr>
            <a:stCxn id="32" idx="1"/>
          </p:cNvCxnSpPr>
          <p:nvPr/>
        </p:nvCxnSpPr>
        <p:spPr>
          <a:xfrm rot="10800000">
            <a:off x="3128830" y="6315375"/>
            <a:ext cx="1002082" cy="3329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4897086" y="6188693"/>
            <a:ext cx="444494" cy="297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19200" y="3801616"/>
            <a:ext cx="10260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5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Program stack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521950" y="1519214"/>
            <a:ext cx="2622050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print(1/n)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5.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7.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8.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9.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10.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11.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12.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13.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g(n-1)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14.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54085" y="3623940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54085" y="3623941"/>
            <a:ext cx="189920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4737" y="3670103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84737" y="3670104"/>
            <a:ext cx="1885691" cy="2949365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g(n-1)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f(4)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04393" y="4325977"/>
            <a:ext cx="1885691" cy="2049051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h(n-1)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g(3)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43770" y="4953620"/>
            <a:ext cx="1885691" cy="1239502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print(1/n)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r"/>
            <a:r>
              <a:rPr lang="en-US" sz="14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h(2)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775381" y="2716526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14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775381" y="1992007"/>
          <a:ext cx="12613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endParaRPr lang="en-US" sz="2000" kern="0" dirty="0" smtClean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775381" y="3458206"/>
            <a:ext cx="12256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Program stack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098800" y="2102745"/>
            <a:ext cx="16765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… the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 be executed after g(n-1) returns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70428" y="2733687"/>
            <a:ext cx="604953" cy="1077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0" y="1519214"/>
            <a:ext cx="26775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system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dedicates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chunk of memory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program stack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its job is to remember the values defined in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and …</a:t>
            </a:r>
          </a:p>
        </p:txBody>
      </p:sp>
    </p:spTree>
    <p:extLst>
      <p:ext uri="{BB962C8B-B14F-4D97-AF65-F5344CB8AC3E}">
        <p14:creationId xmlns:p14="http://schemas.microsoft.com/office/powerpoint/2010/main" val="368227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33" grpId="0"/>
      <p:bldP spid="37" grpId="0"/>
      <p:bldP spid="38" grpId="0"/>
      <p:bldP spid="38" grpId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248" y="1653780"/>
            <a:ext cx="69395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Every function call has a namespace associated with it.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T</a:t>
            </a:r>
            <a:r>
              <a:rPr lang="en-US" dirty="0" smtClean="0"/>
              <a:t>his namespace is where names defined during the execution of the function (e.g., local variables) live.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scope </a:t>
            </a:r>
            <a:r>
              <a:rPr lang="en-US" dirty="0" smtClean="0"/>
              <a:t>of these names (i.e., the space where they live) is the namespace of the function.</a:t>
            </a:r>
            <a:endParaRPr lang="en-US" kern="0" dirty="0" smtClean="0"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Outside of its scope, the name does not exist, and any reference to it will result in an error.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Names assigned/defined </a:t>
            </a:r>
            <a:r>
              <a:rPr lang="en-US" dirty="0" smtClean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 smtClean="0"/>
              <a:t>are said to have </a:t>
            </a:r>
            <a:r>
              <a:rPr lang="en-US" dirty="0" smtClean="0">
                <a:solidFill>
                  <a:srgbClr val="FF0000"/>
                </a:solidFill>
              </a:rPr>
              <a:t>global scope</a:t>
            </a:r>
            <a:r>
              <a:rPr lang="en-US" dirty="0" smtClean="0"/>
              <a:t>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Outside of its scope, the name does not exist, and any reference to it will result in an error.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Names assigned/defined </a:t>
            </a:r>
            <a:r>
              <a:rPr lang="en-US" dirty="0" smtClean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 smtClean="0"/>
              <a:t>are said to have </a:t>
            </a:r>
            <a:r>
              <a:rPr lang="en-US" dirty="0" smtClean="0">
                <a:solidFill>
                  <a:srgbClr val="FF0000"/>
                </a:solidFill>
              </a:rPr>
              <a:t>global scope</a:t>
            </a:r>
            <a:r>
              <a:rPr lang="en-US" dirty="0" smtClean="0"/>
              <a:t>. Their scope is the </a:t>
            </a:r>
            <a:r>
              <a:rPr lang="en-US" dirty="0" smtClean="0">
                <a:solidFill>
                  <a:srgbClr val="FF0000"/>
                </a:solidFill>
              </a:rPr>
              <a:t>namespace associated with the shell or the whole module</a:t>
            </a:r>
            <a:r>
              <a:rPr lang="en-US" dirty="0" smtClean="0"/>
              <a:t>. Variables with global scope are referred to as </a:t>
            </a:r>
            <a:r>
              <a:rPr lang="en-US" dirty="0" smtClean="0">
                <a:solidFill>
                  <a:srgbClr val="FF0000"/>
                </a:solidFill>
              </a:rPr>
              <a:t>global variables</a:t>
            </a:r>
            <a:r>
              <a:rPr lang="en-US" dirty="0" smtClean="0"/>
              <a:t>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075485" y="2761660"/>
            <a:ext cx="173583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199573" y="1853718"/>
            <a:ext cx="294442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981270" y="3069437"/>
            <a:ext cx="830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scope.py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7837" y="3212402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rot="16200000" flipH="1">
            <a:off x="2079603" y="2215568"/>
            <a:ext cx="1216806" cy="77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5851" y="1396818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005851" y="2220851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14729" y="182925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2114729" y="142914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248" y="3692059"/>
            <a:ext cx="75315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Outside of its scope, the name does not exist, and any reference to it will result in an error.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Names assigned/defined </a:t>
            </a:r>
            <a:r>
              <a:rPr lang="en-US" dirty="0" smtClean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 smtClean="0"/>
              <a:t>are said to have </a:t>
            </a:r>
            <a:r>
              <a:rPr lang="en-US" dirty="0" smtClean="0">
                <a:solidFill>
                  <a:srgbClr val="FF0000"/>
                </a:solidFill>
              </a:rPr>
              <a:t>global scope</a:t>
            </a:r>
            <a:r>
              <a:rPr lang="en-US" dirty="0" smtClean="0"/>
              <a:t>. Their scope is the </a:t>
            </a:r>
            <a:r>
              <a:rPr lang="en-US" dirty="0" smtClean="0">
                <a:solidFill>
                  <a:srgbClr val="FF0000"/>
                </a:solidFill>
              </a:rPr>
              <a:t>namespace associated with the shell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005851" y="2220851"/>
            <a:ext cx="1210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scope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15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 animBg="1"/>
      <p:bldP spid="8" grpId="0" animBg="1"/>
      <p:bldP spid="9" grpId="0"/>
      <p:bldP spid="14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Example: variable with local scope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 smtClean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47028" y="473882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 bwMode="auto">
          <a:xfrm>
            <a:off x="4907272" y="433871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>
            <a:endCxn id="50" idx="0"/>
          </p:cNvCxnSpPr>
          <p:nvPr/>
        </p:nvCxnSpPr>
        <p:spPr>
          <a:xfrm rot="5400000">
            <a:off x="4106953" y="5071558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53938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9707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44" grpId="0" animBg="1"/>
      <p:bldP spid="46" grpId="0" animBg="1"/>
      <p:bldP spid="47" grpId="0"/>
      <p:bldP spid="50" grpId="0" animBg="1"/>
      <p:bldP spid="51" grpId="0" animBg="1"/>
      <p:bldP spid="51" grpId="1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3192</Words>
  <Application>Microsoft Office PowerPoint</Application>
  <PresentationFormat>On-screen Show (4:3)</PresentationFormat>
  <Paragraphs>728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Gemmell, Jonathan</cp:lastModifiedBy>
  <cp:revision>7</cp:revision>
  <dcterms:created xsi:type="dcterms:W3CDTF">2019-09-12T17:55:09Z</dcterms:created>
  <dcterms:modified xsi:type="dcterms:W3CDTF">2019-10-01T16:42:50Z</dcterms:modified>
</cp:coreProperties>
</file>