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14"/>
  </p:notes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CF52C-E6F2-4D7C-A950-0E0E94993791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7257DD-418F-4D14-9E4D-BD786E4A5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17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326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39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98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35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07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65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60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04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66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49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08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6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04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8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33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2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48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31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94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88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88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22451-2A3D-4569-B1D5-CF86CCFB6182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03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5.2 Examples</a:t>
            </a:r>
          </a:p>
        </p:txBody>
      </p:sp>
    </p:spTree>
    <p:extLst>
      <p:ext uri="{BB962C8B-B14F-4D97-AF65-F5344CB8AC3E}">
        <p14:creationId xmlns:p14="http://schemas.microsoft.com/office/powerpoint/2010/main" val="512269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 bwMode="auto">
          <a:xfrm>
            <a:off x="2438720" y="1814047"/>
            <a:ext cx="7196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rPr>
              <a:t>rear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4111893" y="1814047"/>
            <a:ext cx="7196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rPr>
              <a:t>rear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407229" y="2214157"/>
            <a:ext cx="1428441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'Sandy'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704668" y="2214157"/>
            <a:ext cx="1453664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'Annie'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>
                <a:latin typeface="Calibri" pitchFamily="34" charset="0"/>
              </a:rPr>
              <a:t>Container class: class </a:t>
            </a:r>
            <a:r>
              <a:rPr lang="en-US" sz="3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endParaRPr lang="en-US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62449" y="3889699"/>
            <a:ext cx="3946562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Queue()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562449" y="3889699"/>
            <a:ext cx="3946562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Queue()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appts.enqueue('John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562449" y="3889698"/>
            <a:ext cx="3946562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Queue()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appts.enqueue('John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appts.enqueue('Annie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562449" y="3889700"/>
            <a:ext cx="3946562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Queue()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appts.enqueue('John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appts.enqueue('Annie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appts.enqueue('Sandy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562449" y="3889701"/>
            <a:ext cx="3946562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Queue()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appts.enqueue('John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appts.enqueue('Annie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appts.enqueue('Sandy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appts.dequeue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'John'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562449" y="3889701"/>
            <a:ext cx="3946562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Queue()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appts.enqueue('John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appts.enqueue('Annie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appts.enqueue('Sandy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appts.dequeue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'John'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appts.dequeue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'Annie'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562449" y="3889698"/>
            <a:ext cx="3946562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Queue()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appts.enqueue('John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appts.enqueue('Annie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appts.enqueue('Sandy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appts.dequeue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'John'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appts.dequeue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'Annie'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appts.dequeue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'Sandy'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562449" y="3878358"/>
            <a:ext cx="3946562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Queue()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appts.enqueue('John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appts.enqueue('Annie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appts.enqueue('Sandy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appts.dequeue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'John'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appts.dequeue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'Annie'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appts.dequeue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'Sandy'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appts.isEmpty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396887" y="2271247"/>
            <a:ext cx="9542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appts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704668" y="2227231"/>
            <a:ext cx="1198279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'John'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1704668" y="2684431"/>
            <a:ext cx="7082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front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2183335" y="1814047"/>
            <a:ext cx="7196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rPr>
              <a:t>rear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225441" y="2214157"/>
            <a:ext cx="1453664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'Annie'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069171" y="2214157"/>
            <a:ext cx="1428441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'Sandy'</a:t>
            </a:r>
          </a:p>
        </p:txBody>
      </p:sp>
      <p:sp>
        <p:nvSpPr>
          <p:cNvPr id="25" name="TextBox 24"/>
          <p:cNvSpPr txBox="1"/>
          <p:nvPr/>
        </p:nvSpPr>
        <p:spPr bwMode="auto">
          <a:xfrm>
            <a:off x="3959493" y="1814047"/>
            <a:ext cx="7196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rPr>
              <a:t>rear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5778000" y="1814047"/>
            <a:ext cx="7196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rPr>
              <a:t>rear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6250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29" grpId="0"/>
      <p:bldP spid="29" grpId="1"/>
      <p:bldP spid="28" grpId="0" animBg="1"/>
      <p:bldP spid="28" grpId="1" animBg="1"/>
      <p:bldP spid="27" grpId="0" animBg="1"/>
      <p:bldP spid="27" grpId="1" animBg="1"/>
      <p:bldP spid="27" grpId="2" animBg="1"/>
      <p:bldP spid="8" grpId="0" animBg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4" grpId="0" animBg="1"/>
      <p:bldP spid="14" grpId="1" animBg="1"/>
      <p:bldP spid="15" grpId="0" animBg="1"/>
      <p:bldP spid="15" grpId="1" animBg="1"/>
      <p:bldP spid="17" grpId="0" animBg="1"/>
      <p:bldP spid="19" grpId="0" animBg="1"/>
      <p:bldP spid="19" grpId="1" animBg="1"/>
      <p:bldP spid="19" grpId="2" animBg="1"/>
      <p:bldP spid="20" grpId="0"/>
      <p:bldP spid="20" grpId="1"/>
      <p:bldP spid="21" grpId="0"/>
      <p:bldP spid="21" grpId="1"/>
      <p:bldP spid="22" grpId="0" animBg="1"/>
      <p:bldP spid="22" grpId="1" animBg="1"/>
      <p:bldP spid="23" grpId="0" animBg="1"/>
      <p:bldP spid="23" grpId="1" animBg="1"/>
      <p:bldP spid="25" grpId="0"/>
      <p:bldP spid="25" grpId="1"/>
      <p:bldP spid="26" grpId="0"/>
      <p:bldP spid="2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Container class: class </a:t>
            </a:r>
            <a:r>
              <a:rPr lang="en-US" sz="3600" b="1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Queue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709358" y="2025908"/>
            <a:ext cx="7273747" cy="39703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Queue: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'a classic queue class'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init__(self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'instantiates an empty 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self.q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'returns True if queue is empty, False otherwise'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len(self.q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== 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(self, item):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'insert item at rear of queue'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self.q.append(item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dequeue(self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'remove and return item at front of queue'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self.q.pop(0)</a:t>
            </a:r>
          </a:p>
        </p:txBody>
      </p:sp>
    </p:spTree>
    <p:extLst>
      <p:ext uri="{BB962C8B-B14F-4D97-AF65-F5344CB8AC3E}">
        <p14:creationId xmlns:p14="http://schemas.microsoft.com/office/powerpoint/2010/main" val="2679125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Our classes are not user-friendly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204565" y="5694239"/>
            <a:ext cx="4304446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deck = Deck()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deck.shuffle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deck.dealCard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main__.Card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object at 0x10278ab90&gt;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204565" y="1316136"/>
            <a:ext cx="4304446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Point(3,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main__.Point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object at 0x10278a690&gt;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204563" y="4137694"/>
            <a:ext cx="5193102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Queue()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len(appts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"&lt;pyshell#40&gt;",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len(appts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object of type 'Queue' has no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204563" y="2181495"/>
            <a:ext cx="4864255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Point(3,4)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Point(1,2)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"&lt;pyshell#44&gt;",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unsupported operand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type(s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for +: 'Point' and 'Point'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5814721" y="1316136"/>
            <a:ext cx="2325736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Point(3,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Point(3, 4)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5814721" y="2181495"/>
            <a:ext cx="2325736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Point(3,4)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Point(1,2)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Point(4, 6)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5817991" y="4091527"/>
            <a:ext cx="2322466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Queue()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len(appts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5814721" y="5694239"/>
            <a:ext cx="2325736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deck = Deck()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deck.shuffle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deck.dealCard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Card('2', '♠’)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5814721" y="3397212"/>
            <a:ext cx="265416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What would we prefer?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5678752" y="3289491"/>
            <a:ext cx="300660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(</a:t>
            </a:r>
            <a:r>
              <a:rPr lang="en-US" sz="2000" kern="0" noProof="0" dirty="0" err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x</a:t>
            </a:r>
            <a:r>
              <a:rPr lang="en-US" sz="2000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and </a:t>
            </a:r>
            <a:r>
              <a:rPr lang="en-US" sz="2000" kern="0" noProof="0" dirty="0" err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y</a:t>
            </a:r>
            <a:r>
              <a:rPr lang="en-US" sz="2000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coordinates are added, respectively)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1744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9" grpId="0"/>
      <p:bldP spid="19" grpId="1"/>
      <p:bldP spid="16" grpId="0"/>
      <p:bldP spid="1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 bwMode="auto">
          <a:xfrm>
            <a:off x="184553" y="1392860"/>
            <a:ext cx="5293508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Develop class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en-US" sz="2000" dirty="0">
                <a:solidFill>
                  <a:schemeClr val="accent1"/>
                </a:solidFill>
              </a:rPr>
              <a:t> that supports methods:</a:t>
            </a: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setSpecies(species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setLanguage(language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speak()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5478061" y="1470025"/>
            <a:ext cx="3477977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snoopy = Animal()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snoopy.setpecies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('dog')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snoopy.setLanguage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('bark')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snoopy.speak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 am a dog and I bark.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220269" y="3186366"/>
            <a:ext cx="7218533" cy="33239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Animal: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'represents an animal'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setSpecies(self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species):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'sets the animal species'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self.spec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species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setLanguage(self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language):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'sets the animal language'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self.lang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language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speak(self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'prints a sentence by the animal'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am a {} and I {}.'.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format(self.spec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self.lang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023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 bwMode="auto">
          <a:xfrm>
            <a:off x="185195" y="3008309"/>
            <a:ext cx="2870522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a.setx(3)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a.sety(4)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(3, 4)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Overloaded constructor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 bwMode="auto">
          <a:xfrm>
            <a:off x="184552" y="3162197"/>
            <a:ext cx="287116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It would be better if we could do it in one step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185194" y="4534285"/>
            <a:ext cx="2870521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Point(3,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(3, 4)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3262159" y="1622425"/>
            <a:ext cx="5894541" cy="4185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'class that represents a point in the plane’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setx(self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sety(self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coordinates of the point as a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'change the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coordinates by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3262159" y="1622425"/>
            <a:ext cx="5894541" cy="52629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'class that represents a point in the plane’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def __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init__(self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'initialize coordinates to 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setx(self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sety(self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coordinates of the point as a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'change the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coordinates by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185195" y="1806871"/>
            <a:ext cx="302292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It takes 3 steps to create a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2000" dirty="0">
                <a:solidFill>
                  <a:schemeClr val="accent1"/>
                </a:solidFill>
              </a:rPr>
              <a:t> object at specific </a:t>
            </a:r>
            <a:r>
              <a:rPr lang="en-US" sz="2000" dirty="0" err="1">
                <a:solidFill>
                  <a:schemeClr val="accent1"/>
                </a:solidFill>
              </a:rPr>
              <a:t>x</a:t>
            </a:r>
            <a:r>
              <a:rPr lang="en-US" sz="2000" dirty="0">
                <a:solidFill>
                  <a:schemeClr val="accent1"/>
                </a:solidFill>
              </a:rPr>
              <a:t> and </a:t>
            </a:r>
            <a:r>
              <a:rPr lang="en-US" sz="2000" dirty="0" err="1">
                <a:solidFill>
                  <a:schemeClr val="accent1"/>
                </a:solidFill>
              </a:rPr>
              <a:t>y</a:t>
            </a:r>
            <a:r>
              <a:rPr lang="en-US" sz="2000" dirty="0">
                <a:solidFill>
                  <a:schemeClr val="accent1"/>
                </a:solidFill>
              </a:rPr>
              <a:t> coordinates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4203341" y="1131471"/>
            <a:ext cx="47083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called by Python each time a</a:t>
            </a:r>
            <a:r>
              <a:rPr kumimoji="0" lang="en-US" sz="16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16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Point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object is created 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5400000">
            <a:off x="4460024" y="1602555"/>
            <a:ext cx="854721" cy="5896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851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81" grpId="0"/>
      <p:bldP spid="26" grpId="0" animBg="1"/>
      <p:bldP spid="27" grpId="0" animBg="1"/>
      <p:bldP spid="9" grpId="0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Default constructor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3262159" y="1595022"/>
            <a:ext cx="5894541" cy="52629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'class that represents a point in the plane’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def __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init__(self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'initialize coordinates to 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setx(self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sety(self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coordinates of the point as a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'change the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coordinates by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185195" y="1748910"/>
            <a:ext cx="307696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Problem: Now we can’t create an uninitialized point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185194" y="3453087"/>
            <a:ext cx="6391796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"&lt;pyshell#0&gt;",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__init__() takes exactly 3 arguments (1 given)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185195" y="5098204"/>
            <a:ext cx="2055069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int(3)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185194" y="2596911"/>
            <a:ext cx="302292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Built-in types support </a:t>
            </a:r>
            <a:r>
              <a:rPr lang="en-US" sz="2000" dirty="0">
                <a:solidFill>
                  <a:srgbClr val="FF0000"/>
                </a:solidFill>
              </a:rPr>
              <a:t>default constructors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3262159" y="1595022"/>
            <a:ext cx="5894541" cy="52629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'class that represents a point in the plane’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def __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init__(self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'initialize coordinates to 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setx(self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sety(self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coordinates of the point as a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'change the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coordinates by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185194" y="5098204"/>
            <a:ext cx="2055070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(0, 0)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185194" y="3453087"/>
            <a:ext cx="302292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Want to augment class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2000" dirty="0">
                <a:solidFill>
                  <a:schemeClr val="accent1"/>
                </a:solidFill>
              </a:rPr>
              <a:t> so it supports a default constructor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4247788" y="894849"/>
            <a:ext cx="378821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xcoord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set to 0 if the argument is missing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439517" y="1233404"/>
            <a:ext cx="1301863" cy="10310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 bwMode="auto">
          <a:xfrm>
            <a:off x="4972481" y="1233403"/>
            <a:ext cx="378821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err="1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y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coord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set to 0 if the argument is missing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115314" y="1564242"/>
            <a:ext cx="1637178" cy="7001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06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6" grpId="0" animBg="1"/>
      <p:bldP spid="26" grpId="1" animBg="1"/>
      <p:bldP spid="13" grpId="0" animBg="1"/>
      <p:bldP spid="13" grpId="1" animBg="1"/>
      <p:bldP spid="13" grpId="2" animBg="1"/>
      <p:bldP spid="14" grpId="0"/>
      <p:bldP spid="15" grpId="0" animBg="1"/>
      <p:bldP spid="17" grpId="0" animBg="1"/>
      <p:bldP spid="18" grpId="0"/>
      <p:bldP spid="19" grpId="0"/>
      <p:bldP spid="19" grpId="1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 bwMode="auto">
          <a:xfrm>
            <a:off x="184553" y="1470025"/>
            <a:ext cx="850080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Modify the class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en-US" sz="2000" dirty="0">
                <a:solidFill>
                  <a:schemeClr val="accent1"/>
                </a:solidFill>
              </a:rPr>
              <a:t> we developed in the previous section so it supports a two, one, or no input argument constructor</a:t>
            </a:r>
            <a:endParaRPr lang="en-US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3558880" y="2540210"/>
            <a:ext cx="5126477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snoopy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Animal('dog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'bark')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snoopy.speak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 am a dog and I bark.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tweety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Animal('canary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tweety.speak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 am a canary and I make sounds.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animal = Animal()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animal.speak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 am a animal and I make sounds.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220269" y="2863200"/>
            <a:ext cx="7275231" cy="39703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Animal: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'represents an animal'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init__(self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species='animal', language='make sounds'):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self.species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species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self.language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language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setSpecies(self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species):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'sets the animal species'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self.spec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species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setLanguage(self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language):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'sets the animal language'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self.lang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language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speak(self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'prints a sentence by the animal'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am a {} and I {}.'.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format(self.spec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self.lang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15833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Example: class </a:t>
            </a:r>
            <a:r>
              <a:rPr lang="en-US" sz="3600" b="1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Card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 bwMode="auto">
          <a:xfrm>
            <a:off x="709358" y="1701033"/>
            <a:ext cx="79759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Goal: develop a  class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Card</a:t>
            </a:r>
            <a:r>
              <a:rPr lang="en-US" sz="2000" dirty="0">
                <a:solidFill>
                  <a:schemeClr val="accent1"/>
                </a:solidFill>
              </a:rPr>
              <a:t> class to represent playing cards.</a:t>
            </a:r>
            <a:endParaRPr lang="en-US" sz="20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438355" y="3042340"/>
            <a:ext cx="3508987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card = Card('3', '\u2660')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card.getRank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'3'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card.getSuit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'♠'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709358" y="2101143"/>
            <a:ext cx="843365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The class Card should support methods: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Card(rank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suit)</a:t>
            </a:r>
            <a:r>
              <a:rPr lang="en-US" dirty="0">
                <a:solidFill>
                  <a:schemeClr val="accent1"/>
                </a:solidFill>
              </a:rPr>
              <a:t>: Constructor that initializes the rank and suit of the card 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getRank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solidFill>
                  <a:schemeClr val="accent1"/>
                </a:solidFill>
              </a:rPr>
              <a:t>: Returns the card’s rank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getSuit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solidFill>
                  <a:schemeClr val="accent1"/>
                </a:solidFill>
              </a:rPr>
              <a:t>: Returns the card’s suit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481080" y="3534013"/>
            <a:ext cx="4667115" cy="33239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Card: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'represents a playing card'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init__(self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rank, suit):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'initialize rank and suit of card'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self.rank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rank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self.suit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suit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getRank(self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rank'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self.rank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getSuit(self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suit'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self.suit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5626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>
                <a:latin typeface="Calibri" pitchFamily="34" charset="0"/>
              </a:rPr>
              <a:t>Container class: class </a:t>
            </a:r>
            <a:r>
              <a:rPr lang="en-US" sz="3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Deck</a:t>
            </a:r>
            <a:endParaRPr lang="en-US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 bwMode="auto">
          <a:xfrm>
            <a:off x="709358" y="1701033"/>
            <a:ext cx="82379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Goal: develop a class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Deck</a:t>
            </a:r>
            <a:r>
              <a:rPr lang="en-US" sz="2000" dirty="0">
                <a:solidFill>
                  <a:schemeClr val="accent1"/>
                </a:solidFill>
              </a:rPr>
              <a:t> to represent a standard deck of 52 playing cards.</a:t>
            </a:r>
            <a:endParaRPr lang="en-US" sz="20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8" y="3969079"/>
            <a:ext cx="3946562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deck = Deck()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deck.shuffle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card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deck.dealCard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card.getRank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card.getSuit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('2', '♠')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card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deck.dealCard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card.getRank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card.getSuit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('Q', '♣')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card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deck.dealCard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card.getRank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card.getSuit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('4', '♢')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709358" y="2101143"/>
            <a:ext cx="843365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The class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Deck</a:t>
            </a:r>
            <a:r>
              <a:rPr lang="en-US" sz="2000" dirty="0">
                <a:solidFill>
                  <a:schemeClr val="accent1"/>
                </a:solidFill>
              </a:rPr>
              <a:t> should support methods: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Deck()</a:t>
            </a:r>
            <a:r>
              <a:rPr lang="en-US" dirty="0">
                <a:solidFill>
                  <a:schemeClr val="accent1"/>
                </a:solidFill>
              </a:rPr>
              <a:t>: Initializes the deck to contain a standard deck of 52 playing cards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shuffle()</a:t>
            </a:r>
            <a:r>
              <a:rPr lang="en-US" dirty="0">
                <a:solidFill>
                  <a:schemeClr val="accent1"/>
                </a:solidFill>
              </a:rPr>
              <a:t>: Shuffles the deck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dealCard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solidFill>
                  <a:schemeClr val="accent1"/>
                </a:solidFill>
              </a:rPr>
              <a:t>: 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Pops and returns the card at the top of the deck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0278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Container class: class </a:t>
            </a:r>
            <a:r>
              <a:rPr lang="en-US" sz="3600" b="1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Deck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709358" y="1164135"/>
            <a:ext cx="7273747" cy="56938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Deck: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'represents a deck of 52 cards'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ranks and suits are Deck class variables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ranks = {'2','3','4','5','6','7','8','9','10','J','Q','K','A'}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suits is a set of 4 Unicode symbols representing the 4 suits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suits = {'\u2660', '\u2661', '\u2662', '\u2663'}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init__(self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'initialize deck of 52 cards'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self.deck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[]          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deck is initially empty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suit in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Deck.suits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suits and ranks are Deck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for rank in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Deck.ranks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class variables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# add Card with given rank and suit to deck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self.deck.append(Card(rank,suit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dealCard(self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'deal (pop and return) card from the top of the deck'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self.deck.pop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shuffle(self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'shuffle the deck'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shuffle(self.deck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46682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>
                <a:latin typeface="Calibri" pitchFamily="34" charset="0"/>
              </a:rPr>
              <a:t>Container class: class </a:t>
            </a:r>
            <a:r>
              <a:rPr lang="en-US" sz="3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endParaRPr lang="en-US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 bwMode="auto">
          <a:xfrm>
            <a:off x="709358" y="1547145"/>
            <a:ext cx="823798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Goal: develop a class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sz="2000" dirty="0">
                <a:solidFill>
                  <a:schemeClr val="accent1"/>
                </a:solidFill>
              </a:rPr>
              <a:t> , an ordered collection of objects that restricts insertions to the rear of the queue and removal from the front of the queue</a:t>
            </a:r>
            <a:endParaRPr lang="en-US" sz="20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8" y="4037119"/>
            <a:ext cx="3946562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Queue()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appts.enqueue('John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appts.enqueue('Annie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appts.enqueue('Sandy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appts.dequeue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'John'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appts.dequeue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'Annie'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appts.dequeue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'Sandy'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appts.isEmpty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723045" y="2353252"/>
            <a:ext cx="843365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The class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should support methods: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Queue()</a:t>
            </a:r>
            <a:r>
              <a:rPr lang="en-US" dirty="0">
                <a:solidFill>
                  <a:schemeClr val="accent1"/>
                </a:solidFill>
              </a:rPr>
              <a:t>: Constructor that initializes the queue to an empty queue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solidFill>
                  <a:schemeClr val="accent1"/>
                </a:solidFill>
              </a:rPr>
              <a:t>: Add item to the end of the queue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solidFill>
                  <a:schemeClr val="accent1"/>
                </a:solidFill>
              </a:rPr>
              <a:t>: Remove and return the element at the front of the queue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solidFill>
                  <a:schemeClr val="accent1"/>
                </a:solidFill>
              </a:rPr>
              <a:t>: </a:t>
            </a:r>
            <a:r>
              <a:rPr lang="en-US" dirty="0">
                <a:solidFill>
                  <a:srgbClr val="294171"/>
                </a:solidFill>
              </a:rPr>
              <a:t>Returns True if the queue is empty, False otherwise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29417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0440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2388</Words>
  <Application>Microsoft Office PowerPoint</Application>
  <PresentationFormat>On-screen Show (4:3)</PresentationFormat>
  <Paragraphs>438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Python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Gemmell, Jonathan</dc:creator>
  <cp:lastModifiedBy>jgemmell</cp:lastModifiedBy>
  <cp:revision>6</cp:revision>
  <dcterms:created xsi:type="dcterms:W3CDTF">2019-09-12T17:55:09Z</dcterms:created>
  <dcterms:modified xsi:type="dcterms:W3CDTF">2020-04-23T06:14:59Z</dcterms:modified>
</cp:coreProperties>
</file>