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1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0B576-5F11-4C64-B942-69ABF9B22A98}" type="datetimeFigureOut">
              <a:rPr lang="en-US" smtClean="0"/>
              <a:t>5/13/2020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21C6AE-3423-4557-AC31-035876B3E8A5}" type="slidenum">
              <a:rPr lang="en-US" smtClean="0"/>
              <a:t>‹#›</a:t>
            </a:fld>
            <a:endParaRPr lang="en-US"/>
          </a:p>
        </p:txBody>
      </p:sp>
    </p:spTree>
    <p:extLst>
      <p:ext uri="{BB962C8B-B14F-4D97-AF65-F5344CB8AC3E}">
        <p14:creationId xmlns:p14="http://schemas.microsoft.com/office/powerpoint/2010/main" val="197739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2B22451-2A3D-4569-B1D5-CF86CCFB6182}"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3239128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B22451-2A3D-4569-B1D5-CF86CCFB6182}"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1157875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B22451-2A3D-4569-B1D5-CF86CCFB6182}"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3927382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B22451-2A3D-4569-B1D5-CF86CCFB6182}"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728667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B22451-2A3D-4569-B1D5-CF86CCFB6182}"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192074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B22451-2A3D-4569-B1D5-CF86CCFB6182}"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2946415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B22451-2A3D-4569-B1D5-CF86CCFB6182}" type="datetimeFigureOut">
              <a:rPr lang="en-US" smtClean="0"/>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107567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B22451-2A3D-4569-B1D5-CF86CCFB6182}" type="datetimeFigureOut">
              <a:rPr lang="en-US" smtClean="0"/>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2225588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22451-2A3D-4569-B1D5-CF86CCFB6182}" type="datetimeFigureOut">
              <a:rPr lang="en-US" smtClean="0"/>
              <a:t>5/13/2020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241351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2B22451-2A3D-4569-B1D5-CF86CCFB6182}"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3826105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2B22451-2A3D-4569-B1D5-CF86CCFB6182}"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15894-3B28-4399-9E5C-782C0316EBD9}" type="slidenum">
              <a:rPr lang="en-US" smtClean="0"/>
              <a:t>‹#›</a:t>
            </a:fld>
            <a:endParaRPr lang="en-US"/>
          </a:p>
        </p:txBody>
      </p:sp>
    </p:spTree>
    <p:extLst>
      <p:ext uri="{BB962C8B-B14F-4D97-AF65-F5344CB8AC3E}">
        <p14:creationId xmlns:p14="http://schemas.microsoft.com/office/powerpoint/2010/main" val="4105119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2B22451-2A3D-4569-B1D5-CF86CCFB6182}" type="datetimeFigureOut">
              <a:rPr lang="en-US" smtClean="0"/>
              <a:t>5/13/2020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915894-3B28-4399-9E5C-782C0316EBD9}" type="slidenum">
              <a:rPr lang="en-US" smtClean="0"/>
              <a:t>‹#›</a:t>
            </a:fld>
            <a:endParaRPr lang="en-US"/>
          </a:p>
        </p:txBody>
      </p:sp>
    </p:spTree>
    <p:extLst>
      <p:ext uri="{BB962C8B-B14F-4D97-AF65-F5344CB8AC3E}">
        <p14:creationId xmlns:p14="http://schemas.microsoft.com/office/powerpoint/2010/main" val="3881238113"/>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python.org/3/library/random.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Programming</a:t>
            </a:r>
          </a:p>
        </p:txBody>
      </p:sp>
      <p:sp>
        <p:nvSpPr>
          <p:cNvPr id="3" name="Subtitle 2"/>
          <p:cNvSpPr>
            <a:spLocks noGrp="1"/>
          </p:cNvSpPr>
          <p:nvPr>
            <p:ph type="subTitle" idx="1"/>
          </p:nvPr>
        </p:nvSpPr>
        <p:spPr/>
        <p:txBody>
          <a:bodyPr/>
          <a:lstStyle/>
          <a:p>
            <a:r>
              <a:rPr lang="en-US"/>
              <a:t>7.1 Randomness</a:t>
            </a:r>
            <a:endParaRPr lang="en-US" dirty="0"/>
          </a:p>
          <a:p>
            <a:endParaRPr lang="en-US" dirty="0"/>
          </a:p>
        </p:txBody>
      </p:sp>
    </p:spTree>
    <p:extLst>
      <p:ext uri="{BB962C8B-B14F-4D97-AF65-F5344CB8AC3E}">
        <p14:creationId xmlns:p14="http://schemas.microsoft.com/office/powerpoint/2010/main" val="2211092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integers	</a:t>
            </a:r>
          </a:p>
        </p:txBody>
      </p:sp>
      <p:sp>
        <p:nvSpPr>
          <p:cNvPr id="3" name="Content Placeholder 2"/>
          <p:cNvSpPr>
            <a:spLocks noGrp="1"/>
          </p:cNvSpPr>
          <p:nvPr>
            <p:ph idx="1"/>
          </p:nvPr>
        </p:nvSpPr>
        <p:spPr/>
        <p:txBody>
          <a:bodyPr/>
          <a:lstStyle/>
          <a:p>
            <a:pPr marL="0" indent="0">
              <a:buNone/>
            </a:pPr>
            <a:r>
              <a:rPr lang="en-US" dirty="0"/>
              <a:t>We could multiply, add and type-cast to get a random integer from the random function.  But there are functions in the library to do it for us.</a:t>
            </a:r>
          </a:p>
          <a:p>
            <a:r>
              <a:rPr lang="en-US" dirty="0"/>
              <a:t>The </a:t>
            </a:r>
            <a:r>
              <a:rPr lang="en-US" dirty="0">
                <a:latin typeface="Courier New" panose="02070309020205020404" pitchFamily="49" charset="0"/>
                <a:cs typeface="Courier New" panose="02070309020205020404" pitchFamily="49" charset="0"/>
              </a:rPr>
              <a:t>randrange</a:t>
            </a:r>
            <a:r>
              <a:rPr lang="en-US" dirty="0"/>
              <a:t> function</a:t>
            </a:r>
          </a:p>
          <a:p>
            <a:r>
              <a:rPr lang="en-US" dirty="0"/>
              <a:t>Takes one to three arguments and returns an integer:</a:t>
            </a:r>
          </a:p>
          <a:p>
            <a:pPr lvl="1"/>
            <a:r>
              <a:rPr lang="en-US" dirty="0">
                <a:latin typeface="Courier New" panose="02070309020205020404" pitchFamily="49" charset="0"/>
                <a:cs typeface="Courier New" panose="02070309020205020404" pitchFamily="49" charset="0"/>
              </a:rPr>
              <a:t>randrange(stop):  </a:t>
            </a:r>
            <a:endParaRPr lang="en-US" dirty="0"/>
          </a:p>
          <a:p>
            <a:pPr marL="342900" lvl="1" indent="0">
              <a:buNone/>
            </a:pPr>
            <a:r>
              <a:rPr lang="en-US" dirty="0"/>
              <a:t>	between zero (inclusive) and </a:t>
            </a:r>
            <a:r>
              <a:rPr lang="en-US" dirty="0">
                <a:latin typeface="Courier New" panose="02070309020205020404" pitchFamily="49" charset="0"/>
                <a:cs typeface="Courier New" panose="02070309020205020404" pitchFamily="49" charset="0"/>
              </a:rPr>
              <a:t>stop</a:t>
            </a:r>
            <a:r>
              <a:rPr lang="en-US" dirty="0"/>
              <a:t> (</a:t>
            </a:r>
            <a:r>
              <a:rPr lang="en-US" i="1" dirty="0"/>
              <a:t>exclusive</a:t>
            </a:r>
            <a:r>
              <a:rPr lang="en-US" dirty="0"/>
              <a:t>! Not including </a:t>
            </a:r>
            <a:r>
              <a:rPr lang="en-US" dirty="0">
                <a:latin typeface="Courier New" panose="02070309020205020404" pitchFamily="49" charset="0"/>
                <a:cs typeface="Courier New" panose="02070309020205020404" pitchFamily="49" charset="0"/>
              </a:rPr>
              <a:t>stop</a:t>
            </a:r>
            <a:r>
              <a:rPr lang="en-US" dirty="0"/>
              <a:t>)</a:t>
            </a:r>
          </a:p>
          <a:p>
            <a:pPr lvl="1"/>
            <a:r>
              <a:rPr lang="en-US" dirty="0">
                <a:latin typeface="Courier New" panose="02070309020205020404" pitchFamily="49" charset="0"/>
                <a:cs typeface="Courier New" panose="02070309020205020404" pitchFamily="49" charset="0"/>
              </a:rPr>
              <a:t>randrange(start, stop):  </a:t>
            </a:r>
            <a:r>
              <a:rPr lang="en-US" dirty="0"/>
              <a:t>[start, stop)</a:t>
            </a:r>
          </a:p>
          <a:p>
            <a:pPr marL="342900" lvl="1" indent="0">
              <a:buNone/>
            </a:pPr>
            <a:r>
              <a:rPr lang="en-US" dirty="0"/>
              <a:t>	between </a:t>
            </a:r>
            <a:r>
              <a:rPr lang="en-US" dirty="0">
                <a:latin typeface="Courier New" panose="02070309020205020404" pitchFamily="49" charset="0"/>
                <a:cs typeface="Courier New" panose="02070309020205020404" pitchFamily="49" charset="0"/>
              </a:rPr>
              <a:t>start</a:t>
            </a:r>
            <a:r>
              <a:rPr lang="en-US" dirty="0"/>
              <a:t> (inclusive) and </a:t>
            </a:r>
            <a:r>
              <a:rPr lang="en-US" dirty="0">
                <a:latin typeface="Courier New" panose="02070309020205020404" pitchFamily="49" charset="0"/>
                <a:cs typeface="Courier New" panose="02070309020205020404" pitchFamily="49" charset="0"/>
              </a:rPr>
              <a:t>stop</a:t>
            </a:r>
            <a:r>
              <a:rPr lang="en-US" dirty="0"/>
              <a:t> (exclusive)</a:t>
            </a:r>
          </a:p>
          <a:p>
            <a:pPr lvl="1"/>
            <a:r>
              <a:rPr lang="en-US" dirty="0">
                <a:latin typeface="Courier New" panose="02070309020205020404" pitchFamily="49" charset="0"/>
                <a:cs typeface="Courier New" panose="02070309020205020404" pitchFamily="49" charset="0"/>
              </a:rPr>
              <a:t>randrange(start, stop, step):  </a:t>
            </a:r>
          </a:p>
          <a:p>
            <a:pPr marL="685800" lvl="2" indent="0">
              <a:buNone/>
            </a:pPr>
            <a:r>
              <a:rPr lang="en-US" dirty="0"/>
              <a:t>Likewise, but only gives </a:t>
            </a:r>
            <a:r>
              <a:rPr lang="en-US" dirty="0">
                <a:latin typeface="Courier New" panose="02070309020205020404" pitchFamily="49" charset="0"/>
                <a:cs typeface="Courier New" panose="02070309020205020404" pitchFamily="49" charset="0"/>
              </a:rPr>
              <a:t>start</a:t>
            </a:r>
            <a:r>
              <a:rPr lang="en-US" dirty="0"/>
              <a:t> plus a multiple of </a:t>
            </a:r>
            <a:r>
              <a:rPr lang="en-US" dirty="0">
                <a:latin typeface="Courier New" panose="02070309020205020404" pitchFamily="49" charset="0"/>
                <a:cs typeface="Courier New" panose="02070309020205020404" pitchFamily="49" charset="0"/>
              </a:rPr>
              <a:t>step</a:t>
            </a:r>
          </a:p>
        </p:txBody>
      </p:sp>
    </p:spTree>
    <p:extLst>
      <p:ext uri="{BB962C8B-B14F-4D97-AF65-F5344CB8AC3E}">
        <p14:creationId xmlns:p14="http://schemas.microsoft.com/office/powerpoint/2010/main" val="66578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integers</a:t>
            </a:r>
          </a:p>
        </p:txBody>
      </p:sp>
      <p:sp>
        <p:nvSpPr>
          <p:cNvPr id="3" name="Content Placeholder 2"/>
          <p:cNvSpPr>
            <a:spLocks noGrp="1"/>
          </p:cNvSpPr>
          <p:nvPr>
            <p:ph idx="1"/>
          </p:nvPr>
        </p:nvSpPr>
        <p:spPr/>
        <p:txBody>
          <a:bodyPr/>
          <a:lstStyle/>
          <a:p>
            <a:r>
              <a:rPr lang="en-US" dirty="0"/>
              <a:t>“Give me a random multiple of 10 between 0 and 100 inclusive.”</a:t>
            </a:r>
          </a:p>
          <a:p>
            <a:pPr lvl="1"/>
            <a:r>
              <a:rPr lang="en-US" dirty="0">
                <a:latin typeface="Courier New" panose="02070309020205020404" pitchFamily="49" charset="0"/>
                <a:cs typeface="Courier New" panose="02070309020205020404" pitchFamily="49" charset="0"/>
              </a:rPr>
              <a:t>score = randrange(0, 101, 10)</a:t>
            </a:r>
          </a:p>
          <a:p>
            <a:pPr lvl="1"/>
            <a:r>
              <a:rPr lang="en-US" dirty="0"/>
              <a:t>What if we had written 100 instead?   100 is not included in the possible results</a:t>
            </a:r>
          </a:p>
          <a:p>
            <a:r>
              <a:rPr lang="en-US" dirty="0"/>
              <a:t>Also: </a:t>
            </a:r>
            <a:r>
              <a:rPr lang="en-US" dirty="0" err="1">
                <a:latin typeface="Courier New" panose="02070309020205020404" pitchFamily="49" charset="0"/>
                <a:cs typeface="Courier New" panose="02070309020205020404" pitchFamily="49" charset="0"/>
              </a:rPr>
              <a:t>randint</a:t>
            </a:r>
            <a:r>
              <a:rPr lang="en-US" dirty="0">
                <a:latin typeface="Courier New" panose="02070309020205020404" pitchFamily="49" charset="0"/>
                <a:cs typeface="Courier New" panose="02070309020205020404" pitchFamily="49" charset="0"/>
              </a:rPr>
              <a:t> (a, b)</a:t>
            </a:r>
            <a:r>
              <a:rPr lang="en-US" dirty="0"/>
              <a:t>: </a:t>
            </a:r>
          </a:p>
          <a:p>
            <a:pPr lvl="1"/>
            <a:r>
              <a:rPr lang="en-US" dirty="0"/>
              <a:t>Inclusive on both ends! The same as </a:t>
            </a:r>
            <a:r>
              <a:rPr lang="en-US" dirty="0">
                <a:latin typeface="Courier New" panose="02070309020205020404" pitchFamily="49" charset="0"/>
                <a:cs typeface="Courier New" panose="02070309020205020404" pitchFamily="49" charset="0"/>
              </a:rPr>
              <a:t>randrange (a, b+1)</a:t>
            </a:r>
          </a:p>
          <a:p>
            <a:pPr lvl="1"/>
            <a:r>
              <a:rPr lang="en-US" dirty="0">
                <a:cs typeface="Courier New" panose="02070309020205020404" pitchFamily="49" charset="0"/>
              </a:rPr>
              <a:t>Always</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has two arguments, no more, no less</a:t>
            </a:r>
          </a:p>
          <a:p>
            <a:pPr lvl="1"/>
            <a:r>
              <a:rPr lang="en-US" dirty="0">
                <a:cs typeface="Courier New" panose="02070309020205020404" pitchFamily="49" charset="0"/>
              </a:rPr>
              <a:t>Returns numbers in a range starting at </a:t>
            </a:r>
            <a:r>
              <a:rPr lang="en-US" dirty="0">
                <a:latin typeface="Courier New" panose="02070309020205020404" pitchFamily="49" charset="0"/>
                <a:cs typeface="Courier New" panose="02070309020205020404" pitchFamily="49" charset="0"/>
              </a:rPr>
              <a:t>a</a:t>
            </a:r>
            <a:r>
              <a:rPr lang="en-US" dirty="0">
                <a:cs typeface="Courier New" panose="02070309020205020404" pitchFamily="49" charset="0"/>
              </a:rPr>
              <a:t>, up to and including </a:t>
            </a:r>
            <a:r>
              <a:rPr lang="en-US" dirty="0">
                <a:latin typeface="Courier New" panose="02070309020205020404" pitchFamily="49" charset="0"/>
                <a:cs typeface="Courier New" panose="02070309020205020404" pitchFamily="49" charset="0"/>
              </a:rPr>
              <a:t>b</a:t>
            </a:r>
          </a:p>
        </p:txBody>
      </p:sp>
    </p:spTree>
    <p:extLst>
      <p:ext uri="{BB962C8B-B14F-4D97-AF65-F5344CB8AC3E}">
        <p14:creationId xmlns:p14="http://schemas.microsoft.com/office/powerpoint/2010/main" val="322779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choice</a:t>
            </a:r>
          </a:p>
        </p:txBody>
      </p:sp>
      <p:sp>
        <p:nvSpPr>
          <p:cNvPr id="3" name="Content Placeholder 2"/>
          <p:cNvSpPr>
            <a:spLocks noGrp="1"/>
          </p:cNvSpPr>
          <p:nvPr>
            <p:ph idx="1"/>
          </p:nvPr>
        </p:nvSpPr>
        <p:spPr/>
        <p:txBody>
          <a:bodyPr/>
          <a:lstStyle/>
          <a:p>
            <a:pPr marL="0" indent="0">
              <a:buNone/>
            </a:pPr>
            <a:r>
              <a:rPr lang="en-US" dirty="0"/>
              <a:t>Python can also choose randomly from a list of alternatives:</a:t>
            </a:r>
          </a:p>
          <a:p>
            <a:pPr marL="0" indent="0">
              <a:buNone/>
            </a:pPr>
            <a:r>
              <a:rPr lang="en-US" dirty="0"/>
              <a:t>	</a:t>
            </a:r>
            <a:r>
              <a:rPr lang="en-US" sz="1800" dirty="0">
                <a:latin typeface="Courier New" panose="02070309020205020404" pitchFamily="49" charset="0"/>
                <a:cs typeface="Courier New" panose="02070309020205020404" pitchFamily="49" charset="0"/>
              </a:rPr>
              <a:t>sacrifice = choice([“time”, “money”, “quality”])</a:t>
            </a:r>
          </a:p>
          <a:p>
            <a:pPr lvl="1"/>
            <a:r>
              <a:rPr lang="en-US" dirty="0"/>
              <a:t>Must give a </a:t>
            </a:r>
            <a:r>
              <a:rPr lang="en-US" b="1" dirty="0"/>
              <a:t>list</a:t>
            </a:r>
            <a:r>
              <a:rPr lang="en-US" dirty="0"/>
              <a:t> of choices, in square brackets.</a:t>
            </a:r>
          </a:p>
          <a:p>
            <a:r>
              <a:rPr lang="en-US" dirty="0"/>
              <a:t>Can give a string as an argument instead: </a:t>
            </a:r>
            <a:r>
              <a:rPr lang="en-US" sz="1800" dirty="0">
                <a:latin typeface="Courier New" panose="02070309020205020404" pitchFamily="49" charset="0"/>
                <a:cs typeface="Courier New" panose="02070309020205020404" pitchFamily="49" charset="0"/>
              </a:rPr>
              <a:t>answer=choice(“ABCD”)</a:t>
            </a:r>
          </a:p>
          <a:p>
            <a:pPr marL="342900" lvl="1" indent="0">
              <a:buNone/>
            </a:pPr>
            <a:r>
              <a:rPr lang="en-US" sz="1500" dirty="0">
                <a:cs typeface="Courier New" panose="02070309020205020404" pitchFamily="49" charset="0"/>
              </a:rPr>
              <a:t>Returns a random letter from the string</a:t>
            </a:r>
          </a:p>
          <a:p>
            <a:pPr marL="342900" lvl="1" indent="0">
              <a:buNone/>
            </a:pPr>
            <a:r>
              <a:rPr lang="en-US" sz="1500" dirty="0">
                <a:cs typeface="Courier New" panose="02070309020205020404" pitchFamily="49" charset="0"/>
              </a:rPr>
              <a:t>Could get the same result with </a:t>
            </a:r>
            <a:r>
              <a:rPr lang="en-US" sz="1500" dirty="0">
                <a:latin typeface="Courier New" panose="02070309020205020404" pitchFamily="49" charset="0"/>
                <a:cs typeface="Courier New" panose="02070309020205020404" pitchFamily="49" charset="0"/>
              </a:rPr>
              <a:t>answer = “ABCD”[randrange(4)]</a:t>
            </a:r>
          </a:p>
        </p:txBody>
      </p:sp>
    </p:spTree>
    <p:extLst>
      <p:ext uri="{BB962C8B-B14F-4D97-AF65-F5344CB8AC3E}">
        <p14:creationId xmlns:p14="http://schemas.microsoft.com/office/powerpoint/2010/main" val="119641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Seeding the RNG</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Sometimes it’s useful to be able to repeat the program exactly, with the same sequence of random numbers. Why?</a:t>
            </a:r>
          </a:p>
          <a:p>
            <a:r>
              <a:rPr lang="en-US" dirty="0"/>
              <a:t>Reproducible simulations</a:t>
            </a:r>
          </a:p>
          <a:p>
            <a:r>
              <a:rPr lang="en-US" dirty="0"/>
              <a:t>Cryptography: client and server might need the same numbers</a:t>
            </a:r>
          </a:p>
          <a:p>
            <a:r>
              <a:rPr lang="en-US" dirty="0"/>
              <a:t>Testing programs (and games)</a:t>
            </a:r>
          </a:p>
          <a:p>
            <a:r>
              <a:rPr lang="en-US" dirty="0"/>
              <a:t>We can specify the </a:t>
            </a:r>
            <a:r>
              <a:rPr lang="en-US" b="1" dirty="0"/>
              <a:t>seed</a:t>
            </a:r>
            <a:r>
              <a:rPr lang="en-US" dirty="0"/>
              <a:t> for the RNG</a:t>
            </a:r>
          </a:p>
          <a:p>
            <a:pPr lvl="1"/>
            <a:r>
              <a:rPr lang="en-US" dirty="0">
                <a:latin typeface="Courier New" panose="02070309020205020404" pitchFamily="49" charset="0"/>
                <a:cs typeface="Courier New" panose="02070309020205020404" pitchFamily="49" charset="0"/>
              </a:rPr>
              <a:t>seed(42) </a:t>
            </a:r>
            <a:r>
              <a:rPr lang="en-US" dirty="0"/>
              <a:t>do it ONCE at the beginning of the program</a:t>
            </a:r>
          </a:p>
          <a:p>
            <a:pPr lvl="1"/>
            <a:r>
              <a:rPr lang="en-US" dirty="0"/>
              <a:t>Now the sequence of numbers will be the same each time the program runs</a:t>
            </a:r>
          </a:p>
          <a:p>
            <a:pPr lvl="1"/>
            <a:r>
              <a:rPr lang="en-US" dirty="0">
                <a:latin typeface="Courier New" panose="02070309020205020404" pitchFamily="49" charset="0"/>
                <a:cs typeface="Courier New" panose="02070309020205020404" pitchFamily="49" charset="0"/>
              </a:rPr>
              <a:t>seed(43) </a:t>
            </a:r>
            <a:r>
              <a:rPr lang="en-US" dirty="0"/>
              <a:t>gives a completely different random number sequence</a:t>
            </a:r>
          </a:p>
          <a:p>
            <a:pPr lvl="2"/>
            <a:r>
              <a:rPr lang="en-US" dirty="0"/>
              <a:t>Not necessarily larger numbers (size of seed does not correlate with size of numbers)</a:t>
            </a:r>
          </a:p>
          <a:p>
            <a:r>
              <a:rPr lang="en-US" dirty="0"/>
              <a:t>What if you never set a seed?</a:t>
            </a:r>
          </a:p>
          <a:p>
            <a:pPr lvl="1"/>
            <a:r>
              <a:rPr lang="en-US" dirty="0"/>
              <a:t>Python picks one for you, based on the system time</a:t>
            </a:r>
          </a:p>
          <a:p>
            <a:pPr lvl="1"/>
            <a:r>
              <a:rPr lang="en-US" dirty="0"/>
              <a:t>On some OSes it can use OS randomness instead</a:t>
            </a:r>
          </a:p>
          <a:p>
            <a:r>
              <a:rPr lang="en-US" dirty="0"/>
              <a:t>Only set the seed ONCE per program!</a:t>
            </a:r>
          </a:p>
        </p:txBody>
      </p:sp>
    </p:spTree>
    <p:extLst>
      <p:ext uri="{BB962C8B-B14F-4D97-AF65-F5344CB8AC3E}">
        <p14:creationId xmlns:p14="http://schemas.microsoft.com/office/powerpoint/2010/main" val="219563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numbers</a:t>
            </a:r>
          </a:p>
        </p:txBody>
      </p:sp>
      <p:sp>
        <p:nvSpPr>
          <p:cNvPr id="3" name="Content Placeholder 2"/>
          <p:cNvSpPr>
            <a:spLocks noGrp="1"/>
          </p:cNvSpPr>
          <p:nvPr>
            <p:ph idx="1"/>
          </p:nvPr>
        </p:nvSpPr>
        <p:spPr/>
        <p:txBody>
          <a:bodyPr/>
          <a:lstStyle/>
          <a:p>
            <a:r>
              <a:rPr lang="en-US" dirty="0"/>
              <a:t>We’ve seen some modules or libraries in Python:</a:t>
            </a:r>
          </a:p>
          <a:p>
            <a:pPr lvl="1"/>
            <a:r>
              <a:rPr lang="en-US" dirty="0">
                <a:latin typeface="Courier New" panose="02070309020205020404" pitchFamily="49" charset="0"/>
                <a:cs typeface="Courier New" panose="02070309020205020404" pitchFamily="49" charset="0"/>
              </a:rPr>
              <a:t>math</a:t>
            </a:r>
          </a:p>
          <a:p>
            <a:pPr lvl="1"/>
            <a:r>
              <a:rPr lang="en-US" dirty="0">
                <a:latin typeface="Courier New" panose="02070309020205020404" pitchFamily="49" charset="0"/>
                <a:cs typeface="Courier New" panose="02070309020205020404" pitchFamily="49" charset="0"/>
              </a:rPr>
              <a:t>statistics</a:t>
            </a:r>
          </a:p>
          <a:p>
            <a:pPr lvl="1"/>
            <a:r>
              <a:rPr lang="en-US" dirty="0"/>
              <a:t>A library is a collection of pre-written </a:t>
            </a:r>
            <a:r>
              <a:rPr lang="en-US"/>
              <a:t>code intended </a:t>
            </a:r>
            <a:r>
              <a:rPr lang="en-US" dirty="0"/>
              <a:t>to be re-used.</a:t>
            </a:r>
          </a:p>
          <a:p>
            <a:pPr lvl="1"/>
            <a:r>
              <a:rPr lang="en-US" dirty="0"/>
              <a:t>Python comes with a couple </a:t>
            </a:r>
            <a:r>
              <a:rPr lang="en-US" i="1" dirty="0"/>
              <a:t>hundred</a:t>
            </a:r>
            <a:r>
              <a:rPr lang="en-US" dirty="0"/>
              <a:t> modules</a:t>
            </a:r>
          </a:p>
          <a:p>
            <a:pPr lvl="1"/>
            <a:r>
              <a:rPr lang="en-US" dirty="0"/>
              <a:t>And there are thousands more third-party modules</a:t>
            </a:r>
          </a:p>
          <a:p>
            <a:pPr lvl="1"/>
            <a:r>
              <a:rPr lang="en-US" dirty="0"/>
              <a:t>Let’s look at another built-in module:  </a:t>
            </a:r>
            <a:r>
              <a:rPr lang="en-US" dirty="0">
                <a:latin typeface="Courier New" panose="02070309020205020404" pitchFamily="49" charset="0"/>
                <a:cs typeface="Courier New" panose="02070309020205020404" pitchFamily="49" charset="0"/>
              </a:rPr>
              <a:t>random</a:t>
            </a:r>
          </a:p>
        </p:txBody>
      </p:sp>
    </p:spTree>
    <p:extLst>
      <p:ext uri="{BB962C8B-B14F-4D97-AF65-F5344CB8AC3E}">
        <p14:creationId xmlns:p14="http://schemas.microsoft.com/office/powerpoint/2010/main" val="3846751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Randomness</a:t>
            </a:r>
          </a:p>
        </p:txBody>
      </p:sp>
      <p:sp>
        <p:nvSpPr>
          <p:cNvPr id="3" name="Content Placeholder 2"/>
          <p:cNvSpPr>
            <a:spLocks noGrp="1"/>
          </p:cNvSpPr>
          <p:nvPr>
            <p:ph idx="1"/>
          </p:nvPr>
        </p:nvSpPr>
        <p:spPr/>
        <p:txBody>
          <a:bodyPr>
            <a:normAutofit/>
          </a:bodyPr>
          <a:lstStyle/>
          <a:p>
            <a:pPr marL="0" indent="0">
              <a:buNone/>
            </a:pPr>
            <a:r>
              <a:rPr lang="en-US" dirty="0"/>
              <a:t>The random module provides functions for generating </a:t>
            </a:r>
            <a:r>
              <a:rPr lang="en-US" b="1" dirty="0"/>
              <a:t>random numbers</a:t>
            </a:r>
            <a:endParaRPr lang="en-US" dirty="0"/>
          </a:p>
          <a:p>
            <a:pPr lvl="1"/>
            <a:r>
              <a:rPr lang="en-US" dirty="0"/>
              <a:t>Computers are </a:t>
            </a:r>
            <a:r>
              <a:rPr lang="en-US" b="1" dirty="0"/>
              <a:t>deterministic</a:t>
            </a:r>
            <a:r>
              <a:rPr lang="en-US" dirty="0"/>
              <a:t>:</a:t>
            </a:r>
          </a:p>
          <a:p>
            <a:pPr lvl="2"/>
            <a:r>
              <a:rPr lang="en-US" dirty="0"/>
              <a:t>The same instructions given the same data (input) yields the same results every time</a:t>
            </a:r>
          </a:p>
          <a:p>
            <a:pPr lvl="2"/>
            <a:r>
              <a:rPr lang="en-US" dirty="0"/>
              <a:t>Usually this is what we want!</a:t>
            </a:r>
          </a:p>
          <a:p>
            <a:pPr lvl="2"/>
            <a:r>
              <a:rPr lang="en-US" dirty="0"/>
              <a:t>When would we want a program to do different things every time it’s run?</a:t>
            </a:r>
          </a:p>
          <a:p>
            <a:pPr lvl="3"/>
            <a:r>
              <a:rPr lang="en-US" dirty="0"/>
              <a:t>Games</a:t>
            </a:r>
          </a:p>
          <a:p>
            <a:pPr lvl="3"/>
            <a:r>
              <a:rPr lang="en-US" dirty="0"/>
              <a:t>Simulations of the real world:  traffic, weather, galaxies colliding, …</a:t>
            </a:r>
          </a:p>
          <a:p>
            <a:pPr lvl="3"/>
            <a:r>
              <a:rPr lang="en-US" dirty="0"/>
              <a:t>Cryptography</a:t>
            </a:r>
          </a:p>
          <a:p>
            <a:pPr lvl="1"/>
            <a:r>
              <a:rPr lang="en-US" dirty="0"/>
              <a:t>For these kinds of problems we want </a:t>
            </a:r>
            <a:r>
              <a:rPr lang="en-US" b="1" dirty="0"/>
              <a:t>random numbers</a:t>
            </a:r>
            <a:endParaRPr lang="en-US" dirty="0"/>
          </a:p>
          <a:p>
            <a:pPr lvl="2"/>
            <a:r>
              <a:rPr lang="en-US" dirty="0"/>
              <a:t>But how can we get real randomness in a deterministic machine?</a:t>
            </a:r>
          </a:p>
          <a:p>
            <a:pPr lvl="2"/>
            <a:r>
              <a:rPr lang="en-US" dirty="0"/>
              <a:t>There are ways (hooking up a radiation source and look for decays, etc. … ) but it’s not needed most of the time</a:t>
            </a:r>
          </a:p>
          <a:p>
            <a:pPr lvl="2"/>
            <a:r>
              <a:rPr lang="en-US" b="1" dirty="0"/>
              <a:t>Pseudorandom </a:t>
            </a:r>
            <a:r>
              <a:rPr lang="en-US" dirty="0"/>
              <a:t>numbers are usually good enough for our purposes</a:t>
            </a:r>
            <a:endParaRPr lang="en-US" b="1" dirty="0"/>
          </a:p>
        </p:txBody>
      </p:sp>
    </p:spTree>
    <p:extLst>
      <p:ext uri="{BB962C8B-B14F-4D97-AF65-F5344CB8AC3E}">
        <p14:creationId xmlns:p14="http://schemas.microsoft.com/office/powerpoint/2010/main" val="316144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Randomness</a:t>
            </a:r>
          </a:p>
        </p:txBody>
      </p:sp>
      <p:sp>
        <p:nvSpPr>
          <p:cNvPr id="3" name="Content Placeholder 2"/>
          <p:cNvSpPr>
            <a:spLocks noGrp="1"/>
          </p:cNvSpPr>
          <p:nvPr>
            <p:ph idx="1"/>
          </p:nvPr>
        </p:nvSpPr>
        <p:spPr/>
        <p:txBody>
          <a:bodyPr>
            <a:normAutofit/>
          </a:bodyPr>
          <a:lstStyle/>
          <a:p>
            <a:pPr marL="0" indent="0">
              <a:buNone/>
            </a:pPr>
            <a:r>
              <a:rPr lang="en-US" dirty="0"/>
              <a:t>What does “random” mean?  </a:t>
            </a:r>
          </a:p>
          <a:p>
            <a:pPr lvl="1"/>
            <a:r>
              <a:rPr lang="en-US" dirty="0"/>
              <a:t>An even distribution of results</a:t>
            </a:r>
          </a:p>
          <a:p>
            <a:pPr lvl="2"/>
            <a:r>
              <a:rPr lang="en-US" dirty="0"/>
              <a:t>If we’re rolling a die, we expect 1 about 1/6</a:t>
            </a:r>
            <a:r>
              <a:rPr lang="en-US" baseline="30000" dirty="0"/>
              <a:t>th</a:t>
            </a:r>
            <a:r>
              <a:rPr lang="en-US" dirty="0"/>
              <a:t> of the time</a:t>
            </a:r>
          </a:p>
          <a:p>
            <a:pPr lvl="2"/>
            <a:r>
              <a:rPr lang="en-US" dirty="0"/>
              <a:t>And 2 about 1/6</a:t>
            </a:r>
            <a:r>
              <a:rPr lang="en-US" baseline="30000" dirty="0"/>
              <a:t>th</a:t>
            </a:r>
            <a:r>
              <a:rPr lang="en-US" dirty="0"/>
              <a:t> of the time, 3 about 1/6</a:t>
            </a:r>
            <a:r>
              <a:rPr lang="en-US" baseline="30000" dirty="0"/>
              <a:t>th</a:t>
            </a:r>
            <a:r>
              <a:rPr lang="en-US" dirty="0"/>
              <a:t> …</a:t>
            </a:r>
          </a:p>
          <a:p>
            <a:pPr lvl="2"/>
            <a:r>
              <a:rPr lang="en-US" b="1" dirty="0"/>
              <a:t>Uniform distribution</a:t>
            </a:r>
            <a:r>
              <a:rPr lang="en-US" dirty="0"/>
              <a:t>: each possibility is equally likely</a:t>
            </a:r>
          </a:p>
          <a:p>
            <a:pPr lvl="2"/>
            <a:r>
              <a:rPr lang="en-US" dirty="0"/>
              <a:t>This does NOT mean exactly uniform results!</a:t>
            </a:r>
          </a:p>
          <a:p>
            <a:pPr lvl="3"/>
            <a:r>
              <a:rPr lang="en-US" dirty="0"/>
              <a:t>If you roll a die six times,  you might get some number twice</a:t>
            </a:r>
          </a:p>
          <a:p>
            <a:pPr lvl="2"/>
            <a:r>
              <a:rPr lang="en-US" dirty="0"/>
              <a:t>What it means is that </a:t>
            </a:r>
            <a:r>
              <a:rPr lang="en-US" b="1" dirty="0"/>
              <a:t>over a large number of tests</a:t>
            </a:r>
            <a:r>
              <a:rPr lang="en-US" dirty="0"/>
              <a:t>, the distribution gets closer to 1/6</a:t>
            </a:r>
            <a:r>
              <a:rPr lang="en-US" baseline="30000" dirty="0"/>
              <a:t>th</a:t>
            </a:r>
            <a:r>
              <a:rPr lang="en-US" dirty="0"/>
              <a:t> each</a:t>
            </a:r>
          </a:p>
          <a:p>
            <a:pPr lvl="1"/>
            <a:r>
              <a:rPr lang="en-US" dirty="0"/>
              <a:t>An even distribution isn’t enough to be “random”</a:t>
            </a:r>
          </a:p>
          <a:p>
            <a:pPr lvl="2"/>
            <a:r>
              <a:rPr lang="en-US" dirty="0"/>
              <a:t>What if the die always rolled 1,2,3,4,5,6, 1,2,3,4,5,6,… in that order?</a:t>
            </a:r>
          </a:p>
          <a:p>
            <a:pPr lvl="2"/>
            <a:r>
              <a:rPr lang="en-US" dirty="0"/>
              <a:t>Random numbers should be </a:t>
            </a:r>
            <a:r>
              <a:rPr lang="en-US" b="1" dirty="0"/>
              <a:t>unpredictable</a:t>
            </a:r>
            <a:endParaRPr lang="en-US" dirty="0"/>
          </a:p>
          <a:p>
            <a:pPr lvl="2"/>
            <a:r>
              <a:rPr lang="en-US" dirty="0"/>
              <a:t>Specifically seeing several numbers in the series should not let us guess the next one</a:t>
            </a:r>
          </a:p>
          <a:p>
            <a:pPr marL="685800" lvl="2" indent="0">
              <a:buNone/>
            </a:pPr>
            <a:endParaRPr lang="en-US" dirty="0"/>
          </a:p>
        </p:txBody>
      </p:sp>
    </p:spTree>
    <p:extLst>
      <p:ext uri="{BB962C8B-B14F-4D97-AF65-F5344CB8AC3E}">
        <p14:creationId xmlns:p14="http://schemas.microsoft.com/office/powerpoint/2010/main" val="21390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Pseudorandom numbers</a:t>
            </a:r>
          </a:p>
        </p:txBody>
      </p:sp>
      <p:sp>
        <p:nvSpPr>
          <p:cNvPr id="3" name="Content Placeholder 2"/>
          <p:cNvSpPr>
            <a:spLocks noGrp="1"/>
          </p:cNvSpPr>
          <p:nvPr>
            <p:ph idx="1"/>
          </p:nvPr>
        </p:nvSpPr>
        <p:spPr/>
        <p:txBody>
          <a:bodyPr>
            <a:normAutofit/>
          </a:bodyPr>
          <a:lstStyle/>
          <a:p>
            <a:pPr marL="0" indent="0">
              <a:buNone/>
            </a:pPr>
            <a:r>
              <a:rPr lang="en-US" b="1" dirty="0"/>
              <a:t>Pseudorandom</a:t>
            </a:r>
            <a:r>
              <a:rPr lang="en-US" dirty="0"/>
              <a:t> numbers use a deterministic algorithm (a </a:t>
            </a:r>
            <a:r>
              <a:rPr lang="en-US" b="1" dirty="0"/>
              <a:t>random number generator, </a:t>
            </a:r>
            <a:r>
              <a:rPr lang="en-US" dirty="0"/>
              <a:t>RNG) to generate numbers that appear to be random:</a:t>
            </a:r>
          </a:p>
          <a:p>
            <a:pPr lvl="1"/>
            <a:r>
              <a:rPr lang="en-US" dirty="0"/>
              <a:t>Approximately uniform</a:t>
            </a:r>
          </a:p>
          <a:p>
            <a:pPr lvl="1"/>
            <a:r>
              <a:rPr lang="en-US" dirty="0"/>
              <a:t>Hard to predict (but theoretically not impossible)</a:t>
            </a:r>
          </a:p>
          <a:p>
            <a:pPr lvl="2"/>
            <a:r>
              <a:rPr lang="en-US" dirty="0"/>
              <a:t>ALL RNGs will repeat eventually, a good one does not for a very long time</a:t>
            </a:r>
          </a:p>
          <a:p>
            <a:pPr lvl="1"/>
            <a:r>
              <a:rPr lang="en-US" dirty="0"/>
              <a:t>A lot of research has gone (and goes) into RNGs</a:t>
            </a:r>
          </a:p>
          <a:p>
            <a:pPr lvl="2"/>
            <a:r>
              <a:rPr lang="en-US" dirty="0"/>
              <a:t>Linear congruential, alternating shift generator, </a:t>
            </a:r>
            <a:r>
              <a:rPr lang="en-US" dirty="0" err="1"/>
              <a:t>Mersenne</a:t>
            </a:r>
            <a:r>
              <a:rPr lang="en-US" dirty="0"/>
              <a:t> twister, …</a:t>
            </a:r>
          </a:p>
          <a:p>
            <a:pPr lvl="2"/>
            <a:r>
              <a:rPr lang="en-US" i="1" dirty="0"/>
              <a:t>The Art of Computer Programming</a:t>
            </a:r>
            <a:r>
              <a:rPr lang="en-US" dirty="0"/>
              <a:t> spends half a book on RNGs.</a:t>
            </a:r>
          </a:p>
          <a:p>
            <a:pPr lvl="2"/>
            <a:r>
              <a:rPr lang="en-US" dirty="0"/>
              <a:t>Why so much research?  They are very important for security!</a:t>
            </a:r>
          </a:p>
          <a:p>
            <a:pPr lvl="3"/>
            <a:r>
              <a:rPr lang="en-US" dirty="0"/>
              <a:t>Cryptograph uses random numbers for </a:t>
            </a:r>
            <a:r>
              <a:rPr lang="en-US" b="1" dirty="0"/>
              <a:t>session keys </a:t>
            </a:r>
            <a:r>
              <a:rPr lang="en-US" dirty="0"/>
              <a:t>(like automatically generated one-time passwords)</a:t>
            </a:r>
          </a:p>
          <a:p>
            <a:pPr lvl="3"/>
            <a:r>
              <a:rPr lang="en-US" dirty="0"/>
              <a:t>If someone could predict the output of the RNG, they could predict the key and break in!</a:t>
            </a:r>
          </a:p>
        </p:txBody>
      </p:sp>
    </p:spTree>
    <p:extLst>
      <p:ext uri="{BB962C8B-B14F-4D97-AF65-F5344CB8AC3E}">
        <p14:creationId xmlns:p14="http://schemas.microsoft.com/office/powerpoint/2010/main" val="16421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Randomness involves information </a:t>
            </a:r>
          </a:p>
        </p:txBody>
      </p:sp>
      <p:sp>
        <p:nvSpPr>
          <p:cNvPr id="3" name="Content Placeholder 2"/>
          <p:cNvSpPr>
            <a:spLocks noGrp="1"/>
          </p:cNvSpPr>
          <p:nvPr>
            <p:ph idx="1"/>
          </p:nvPr>
        </p:nvSpPr>
        <p:spPr/>
        <p:txBody>
          <a:bodyPr>
            <a:normAutofit fontScale="92500" lnSpcReduction="10000"/>
          </a:bodyPr>
          <a:lstStyle/>
          <a:p>
            <a:r>
              <a:rPr lang="en-US" dirty="0"/>
              <a:t>Randomness involves information or the lack of it</a:t>
            </a:r>
          </a:p>
          <a:p>
            <a:r>
              <a:rPr lang="en-US" dirty="0"/>
              <a:t>Imagine you are standing at the top of a 50-story building.</a:t>
            </a:r>
          </a:p>
          <a:p>
            <a:r>
              <a:rPr lang="en-US" dirty="0"/>
              <a:t>If someone asked you to predict what the traffic at ground-level would be, “when will the next car come around the corner?” you would be in a good position to make a prediction because you can see the streets for a long way</a:t>
            </a:r>
          </a:p>
          <a:p>
            <a:r>
              <a:rPr lang="en-US" dirty="0"/>
              <a:t>If you were standing at ground level next to the same building, you have much less information and you could not make a very good prediction about the traffic</a:t>
            </a:r>
          </a:p>
          <a:p>
            <a:r>
              <a:rPr lang="en-US" dirty="0"/>
              <a:t>With </a:t>
            </a:r>
            <a:r>
              <a:rPr lang="en-US" b="1" dirty="0"/>
              <a:t>more</a:t>
            </a:r>
            <a:r>
              <a:rPr lang="en-US" dirty="0"/>
              <a:t> information, things are </a:t>
            </a:r>
            <a:r>
              <a:rPr lang="en-US" b="1" dirty="0"/>
              <a:t>less</a:t>
            </a:r>
            <a:r>
              <a:rPr lang="en-US" dirty="0"/>
              <a:t> random; with </a:t>
            </a:r>
            <a:r>
              <a:rPr lang="en-US" b="1" dirty="0"/>
              <a:t>less</a:t>
            </a:r>
            <a:r>
              <a:rPr lang="en-US" dirty="0"/>
              <a:t> information, things seem </a:t>
            </a:r>
            <a:r>
              <a:rPr lang="en-US" b="1" dirty="0"/>
              <a:t>more</a:t>
            </a:r>
            <a:r>
              <a:rPr lang="en-US" dirty="0"/>
              <a:t> random</a:t>
            </a:r>
          </a:p>
          <a:p>
            <a:r>
              <a:rPr lang="en-US" dirty="0"/>
              <a:t>That’s why the RNG numbers are called </a:t>
            </a:r>
            <a:r>
              <a:rPr lang="en-US" b="1" dirty="0"/>
              <a:t>pseudo</a:t>
            </a:r>
            <a:r>
              <a:rPr lang="en-US" dirty="0"/>
              <a:t>. With enough information, i.e. the RNG algorithm used and the </a:t>
            </a:r>
            <a:r>
              <a:rPr lang="en-US" b="1" dirty="0"/>
              <a:t>seed</a:t>
            </a:r>
            <a:r>
              <a:rPr lang="en-US" dirty="0"/>
              <a:t>, you could calculate the numbers just like the computer does.  The numbers ARE predictable in that sense. Since we don’t usually have that info (or want to do that), the numbers seem random to us!</a:t>
            </a:r>
          </a:p>
        </p:txBody>
      </p:sp>
    </p:spTree>
    <p:extLst>
      <p:ext uri="{BB962C8B-B14F-4D97-AF65-F5344CB8AC3E}">
        <p14:creationId xmlns:p14="http://schemas.microsoft.com/office/powerpoint/2010/main" val="21347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good RNG</a:t>
            </a:r>
          </a:p>
        </p:txBody>
      </p:sp>
      <p:sp>
        <p:nvSpPr>
          <p:cNvPr id="3" name="Content Placeholder 2"/>
          <p:cNvSpPr>
            <a:spLocks noGrp="1"/>
          </p:cNvSpPr>
          <p:nvPr>
            <p:ph idx="1"/>
          </p:nvPr>
        </p:nvSpPr>
        <p:spPr/>
        <p:txBody>
          <a:bodyPr/>
          <a:lstStyle/>
          <a:p>
            <a:r>
              <a:rPr lang="en-US" dirty="0"/>
              <a:t>What makes a “good” random number generator?</a:t>
            </a:r>
          </a:p>
          <a:p>
            <a:pPr lvl="1"/>
            <a:r>
              <a:rPr lang="en-US" dirty="0"/>
              <a:t>The same features we mentioned earlier – uniform distribution, being unpredictable</a:t>
            </a:r>
          </a:p>
          <a:p>
            <a:pPr lvl="1"/>
            <a:r>
              <a:rPr lang="en-US" dirty="0"/>
              <a:t>It must be quick to calculate – a typical game would use millions of them</a:t>
            </a:r>
          </a:p>
          <a:p>
            <a:pPr lvl="2"/>
            <a:r>
              <a:rPr lang="en-US" dirty="0"/>
              <a:t>Most of them use integer arithmetic because it’s faster than floating point</a:t>
            </a:r>
          </a:p>
          <a:p>
            <a:pPr lvl="1"/>
            <a:r>
              <a:rPr lang="en-US" dirty="0"/>
              <a:t>It must have a long cycle before it repeats</a:t>
            </a:r>
          </a:p>
          <a:p>
            <a:pPr lvl="2"/>
            <a:r>
              <a:rPr lang="en-US" dirty="0"/>
              <a:t>EVERY RNG will eventually repeat if run long enough, but if the cycle is a few million numbers, it will seem “unpredictable” for most humans</a:t>
            </a:r>
          </a:p>
          <a:p>
            <a:pPr lvl="3"/>
            <a:r>
              <a:rPr lang="en-US" dirty="0"/>
              <a:t>Why will it repeat?  Imagine you had a “perfect” RNG which would generate every possible number the computer could represent (in no predictable order).  That’s a finite number of numbers.  What if you asked for </a:t>
            </a:r>
            <a:r>
              <a:rPr lang="en-US" b="1" dirty="0"/>
              <a:t>another</a:t>
            </a:r>
            <a:r>
              <a:rPr lang="en-US" dirty="0"/>
              <a:t> random number after it had done that?  It HAS to give you a number it has already given before!  It has no others to give.</a:t>
            </a:r>
          </a:p>
          <a:p>
            <a:pPr lvl="1"/>
            <a:endParaRPr lang="en-US" dirty="0"/>
          </a:p>
        </p:txBody>
      </p:sp>
    </p:spTree>
    <p:extLst>
      <p:ext uri="{BB962C8B-B14F-4D97-AF65-F5344CB8AC3E}">
        <p14:creationId xmlns:p14="http://schemas.microsoft.com/office/powerpoint/2010/main" val="136819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Python’s random number library</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Python’s random number generator is in the random library</a:t>
            </a:r>
          </a:p>
          <a:p>
            <a:r>
              <a:rPr lang="en-US" dirty="0">
                <a:latin typeface="Courier New" panose="02070309020205020404" pitchFamily="49" charset="0"/>
                <a:cs typeface="Courier New" panose="02070309020205020404" pitchFamily="49" charset="0"/>
              </a:rPr>
              <a:t>import random </a:t>
            </a:r>
            <a:r>
              <a:rPr lang="en-US" dirty="0">
                <a:cs typeface="Courier New" panose="02070309020205020404" pitchFamily="49" charset="0"/>
              </a:rPr>
              <a:t>or</a:t>
            </a:r>
            <a:r>
              <a:rPr lang="en-US" dirty="0">
                <a:latin typeface="Courier New" panose="02070309020205020404" pitchFamily="49" charset="0"/>
                <a:cs typeface="Courier New" panose="02070309020205020404" pitchFamily="49" charset="0"/>
              </a:rPr>
              <a:t> from random import *</a:t>
            </a:r>
          </a:p>
          <a:p>
            <a:r>
              <a:rPr lang="en-US" dirty="0"/>
              <a:t>There are several functions in the library.</a:t>
            </a:r>
          </a:p>
          <a:p>
            <a:pPr lvl="1"/>
            <a:r>
              <a:rPr lang="en-US" dirty="0">
                <a:hlinkClick r:id="rId2"/>
              </a:rPr>
              <a:t>https://docs.python.org/3/library/random.html</a:t>
            </a:r>
            <a:endParaRPr lang="en-US" dirty="0"/>
          </a:p>
          <a:p>
            <a:pPr lvl="1"/>
            <a:r>
              <a:rPr lang="en-US" dirty="0"/>
              <a:t>Note the big </a:t>
            </a:r>
            <a:r>
              <a:rPr lang="en-US" dirty="0">
                <a:solidFill>
                  <a:srgbClr val="FF0000"/>
                </a:solidFill>
              </a:rPr>
              <a:t>red</a:t>
            </a:r>
            <a:r>
              <a:rPr lang="en-US" dirty="0"/>
              <a:t> warning!  This RNG should not be used for critical applications like banking!</a:t>
            </a:r>
          </a:p>
          <a:p>
            <a:r>
              <a:rPr lang="en-US" dirty="0"/>
              <a:t>The simplest function is random</a:t>
            </a:r>
          </a:p>
          <a:p>
            <a:pPr marL="342900" lvl="1" indent="0">
              <a:buNone/>
            </a:pPr>
            <a:r>
              <a:rPr lang="en-US" dirty="0">
                <a:latin typeface="Courier New" panose="02070309020205020404" pitchFamily="49" charset="0"/>
                <a:cs typeface="Courier New" panose="02070309020205020404" pitchFamily="49" charset="0"/>
              </a:rPr>
              <a:t>chance = random()</a:t>
            </a:r>
          </a:p>
          <a:p>
            <a:pPr lvl="1"/>
            <a:r>
              <a:rPr lang="en-US" dirty="0"/>
              <a:t>Gives a random floating point number in the range [0.0, 1.0)</a:t>
            </a:r>
          </a:p>
          <a:p>
            <a:pPr lvl="2"/>
            <a:r>
              <a:rPr lang="en-US" dirty="0"/>
              <a:t>Notation: including 0.0, not including 1.0</a:t>
            </a:r>
          </a:p>
          <a:p>
            <a:pPr lvl="1"/>
            <a:r>
              <a:rPr lang="en-US" dirty="0"/>
              <a:t>Useful for probabilities, 1 means “will happen”, 0 means “will not happen”</a:t>
            </a:r>
          </a:p>
          <a:p>
            <a:pPr marL="342900" lvl="1" indent="0">
              <a:buNone/>
            </a:pPr>
            <a:r>
              <a:rPr lang="en-US" dirty="0">
                <a:latin typeface="Courier New" panose="02070309020205020404" pitchFamily="49" charset="0"/>
                <a:cs typeface="Courier New" panose="02070309020205020404" pitchFamily="49" charset="0"/>
              </a:rPr>
              <a:t>if random() &lt; 0.7:  # 70% chance to be True</a:t>
            </a:r>
          </a:p>
          <a:p>
            <a:r>
              <a:rPr lang="en-US" dirty="0"/>
              <a:t>What if we want a random float in another range?</a:t>
            </a:r>
          </a:p>
          <a:p>
            <a:pPr lvl="1"/>
            <a:r>
              <a:rPr lang="en-US" dirty="0"/>
              <a:t>You could multiply and add</a:t>
            </a:r>
          </a:p>
          <a:p>
            <a:pPr marL="342900" lvl="1" indent="0">
              <a:buNone/>
            </a:pPr>
            <a:r>
              <a:rPr lang="en-US" dirty="0"/>
              <a:t>	</a:t>
            </a:r>
            <a:r>
              <a:rPr lang="en-US" dirty="0">
                <a:latin typeface="Courier New" panose="02070309020205020404" pitchFamily="49" charset="0"/>
                <a:cs typeface="Courier New" panose="02070309020205020404" pitchFamily="49" charset="0"/>
              </a:rPr>
              <a:t>score = 90.0 * random() + 10.0</a:t>
            </a:r>
          </a:p>
          <a:p>
            <a:pPr marL="342900" lvl="1" indent="0">
              <a:buNone/>
            </a:pPr>
            <a:r>
              <a:rPr lang="en-US" dirty="0"/>
              <a:t>	the range of this variable is [10.0, 100.0)</a:t>
            </a:r>
          </a:p>
        </p:txBody>
      </p:sp>
    </p:spTree>
    <p:extLst>
      <p:ext uri="{BB962C8B-B14F-4D97-AF65-F5344CB8AC3E}">
        <p14:creationId xmlns:p14="http://schemas.microsoft.com/office/powerpoint/2010/main" val="18463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random()</a:t>
            </a:r>
          </a:p>
        </p:txBody>
      </p:sp>
      <p:sp>
        <p:nvSpPr>
          <p:cNvPr id="3" name="Content Placeholder 2"/>
          <p:cNvSpPr>
            <a:spLocks noGrp="1"/>
          </p:cNvSpPr>
          <p:nvPr>
            <p:ph idx="1"/>
          </p:nvPr>
        </p:nvSpPr>
        <p:spPr/>
        <p:txBody>
          <a:bodyPr>
            <a:normAutofit/>
          </a:bodyPr>
          <a:lstStyle/>
          <a:p>
            <a:r>
              <a:rPr lang="en-US" dirty="0"/>
              <a:t>We want the program to print out a greeting</a:t>
            </a:r>
          </a:p>
          <a:p>
            <a:r>
              <a:rPr lang="en-US" dirty="0"/>
              <a:t>30% of the time it should be “hi!”</a:t>
            </a:r>
          </a:p>
          <a:p>
            <a:r>
              <a:rPr lang="en-US" dirty="0"/>
              <a:t>20% of the time it should be “hello”</a:t>
            </a:r>
          </a:p>
          <a:p>
            <a:r>
              <a:rPr lang="en-US" dirty="0"/>
              <a:t>And 50% of the time it should be “How are you?”</a:t>
            </a:r>
          </a:p>
          <a:p>
            <a:pPr marL="0" indent="0">
              <a:buNone/>
            </a:pPr>
            <a:r>
              <a:rPr lang="en-US"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rnd</a:t>
            </a:r>
            <a:r>
              <a:rPr lang="en-US" sz="1600" dirty="0">
                <a:latin typeface="Courier New" panose="02070309020205020404" pitchFamily="49" charset="0"/>
                <a:cs typeface="Courier New" panose="02070309020205020404" pitchFamily="49" charset="0"/>
              </a:rPr>
              <a:t>  = random()  # gives a float number between 0 and 1</a:t>
            </a: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rnd</a:t>
            </a:r>
            <a:r>
              <a:rPr lang="en-US" sz="1600" dirty="0">
                <a:latin typeface="Courier New" panose="02070309020205020404" pitchFamily="49" charset="0"/>
                <a:cs typeface="Courier New" panose="02070309020205020404" pitchFamily="49" charset="0"/>
              </a:rPr>
              <a:t> &lt;= 0.3:</a:t>
            </a:r>
          </a:p>
          <a:p>
            <a:pPr marL="0" indent="0">
              <a:buNone/>
            </a:pPr>
            <a:r>
              <a:rPr lang="en-US" sz="1600" dirty="0">
                <a:latin typeface="Courier New" panose="02070309020205020404" pitchFamily="49" charset="0"/>
                <a:cs typeface="Courier New" panose="02070309020205020404" pitchFamily="49" charset="0"/>
              </a:rPr>
              <a:t>	    print(“hi!”)</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rnd</a:t>
            </a:r>
            <a:r>
              <a:rPr lang="en-US" sz="1600" dirty="0">
                <a:latin typeface="Courier New" panose="02070309020205020404" pitchFamily="49" charset="0"/>
                <a:cs typeface="Courier New" panose="02070309020205020404" pitchFamily="49" charset="0"/>
              </a:rPr>
              <a:t> &lt;= 0.5:    #between 0.3 and 0.5, a space of 0.2 </a:t>
            </a:r>
          </a:p>
          <a:p>
            <a:pPr marL="0" indent="0">
              <a:buNone/>
            </a:pPr>
            <a:r>
              <a:rPr lang="en-US" sz="1600" dirty="0">
                <a:latin typeface="Courier New" panose="02070309020205020404" pitchFamily="49" charset="0"/>
                <a:cs typeface="Courier New" panose="02070309020205020404" pitchFamily="49" charset="0"/>
              </a:rPr>
              <a:t>	    print(“hello”)</a:t>
            </a:r>
          </a:p>
          <a:p>
            <a:pPr marL="0" indent="0">
              <a:buNone/>
            </a:pPr>
            <a:r>
              <a:rPr lang="en-US" sz="1600" dirty="0">
                <a:latin typeface="Courier New" panose="02070309020205020404" pitchFamily="49" charset="0"/>
                <a:cs typeface="Courier New" panose="02070309020205020404" pitchFamily="49" charset="0"/>
              </a:rPr>
              <a:t>      else:</a:t>
            </a:r>
          </a:p>
          <a:p>
            <a:pPr marL="0" indent="0">
              <a:buNone/>
            </a:pPr>
            <a:r>
              <a:rPr lang="en-US" sz="1600" dirty="0">
                <a:latin typeface="Courier New" panose="02070309020205020404" pitchFamily="49" charset="0"/>
                <a:cs typeface="Courier New" panose="02070309020205020404" pitchFamily="49" charset="0"/>
              </a:rPr>
              <a:t>    	    print(“How are you?”)</a:t>
            </a:r>
          </a:p>
        </p:txBody>
      </p:sp>
    </p:spTree>
    <p:extLst>
      <p:ext uri="{BB962C8B-B14F-4D97-AF65-F5344CB8AC3E}">
        <p14:creationId xmlns:p14="http://schemas.microsoft.com/office/powerpoint/2010/main" val="264133773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TotalTime>
  <Words>1261</Words>
  <Application>Microsoft Office PowerPoint</Application>
  <PresentationFormat>On-screen Show (4:3)</PresentationFormat>
  <Paragraphs>129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1_Office Theme</vt:lpstr>
      <vt:lpstr>Python Programming</vt:lpstr>
      <vt:lpstr>Random numbers</vt:lpstr>
      <vt:lpstr>Randomness</vt:lpstr>
      <vt:lpstr>Randomness</vt:lpstr>
      <vt:lpstr>Pseudorandom numbers</vt:lpstr>
      <vt:lpstr>Randomness involves information </vt:lpstr>
      <vt:lpstr>A good RNG</vt:lpstr>
      <vt:lpstr>Using Python’s random number library</vt:lpstr>
      <vt:lpstr>Using random()</vt:lpstr>
      <vt:lpstr>Random integers </vt:lpstr>
      <vt:lpstr>Random integers</vt:lpstr>
      <vt:lpstr>Random choice</vt:lpstr>
      <vt:lpstr>Seeding the RNG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Gemmell, Jonathan</dc:creator>
  <cp:lastModifiedBy>Gemmell, Jonathan</cp:lastModifiedBy>
  <cp:revision>7</cp:revision>
  <dcterms:created xsi:type="dcterms:W3CDTF">2019-09-12T17:55:09Z</dcterms:created>
  <dcterms:modified xsi:type="dcterms:W3CDTF">2020-05-14T02:56:24Z</dcterms:modified>
</cp:coreProperties>
</file>