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D3A84-7D04-47F6-9EC1-44C3EF62A0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D94BD-8EA2-4CAF-BAFE-117BB52B4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1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9.1 </a:t>
            </a:r>
            <a:r>
              <a:rPr lang="en-US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260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a couple of built-in </a:t>
            </a:r>
            <a:r>
              <a:rPr lang="en-US" dirty="0" err="1" smtClean="0"/>
              <a:t>NumPy</a:t>
            </a:r>
            <a:r>
              <a:rPr lang="en-US" dirty="0" smtClean="0"/>
              <a:t> functions which will create arrays from scratch.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zeros(shape</a:t>
            </a:r>
            <a:r>
              <a:rPr lang="en-US" dirty="0"/>
              <a:t>) </a:t>
            </a:r>
            <a:r>
              <a:rPr lang="en-US" dirty="0" smtClean="0"/>
              <a:t>-- creates </a:t>
            </a:r>
            <a:r>
              <a:rPr lang="en-US" dirty="0"/>
              <a:t>an array filled with 0 values with the specified shape. The default </a:t>
            </a:r>
            <a:r>
              <a:rPr lang="en-US" dirty="0" err="1"/>
              <a:t>dtype</a:t>
            </a:r>
            <a:r>
              <a:rPr lang="en-US" dirty="0"/>
              <a:t> is float64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ones(shape</a:t>
            </a:r>
            <a:r>
              <a:rPr lang="en-US" dirty="0"/>
              <a:t>) </a:t>
            </a:r>
            <a:r>
              <a:rPr lang="en-US" dirty="0" smtClean="0"/>
              <a:t>-- creates </a:t>
            </a:r>
            <a:r>
              <a:rPr lang="en-US" dirty="0"/>
              <a:t>an array filled with 1 values.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arange</a:t>
            </a:r>
            <a:r>
              <a:rPr lang="en-US" dirty="0"/>
              <a:t>() </a:t>
            </a:r>
            <a:r>
              <a:rPr lang="en-US" dirty="0" smtClean="0"/>
              <a:t>-- creates </a:t>
            </a:r>
            <a:r>
              <a:rPr lang="en-US" dirty="0"/>
              <a:t>arrays with regularly incrementing values.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2727" y="3322267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>
                <a:latin typeface="Courier New" panose="02070309020205020404" pitchFamily="49" charset="0"/>
              </a:rPr>
              <a:t>&gt;&gt;&gt; np.zeros((2, 3)) </a:t>
            </a:r>
            <a:r>
              <a:rPr lang="pt-BR" sz="1350" dirty="0">
                <a:latin typeface="Courier New" panose="02070309020205020404" pitchFamily="49" charset="0"/>
              </a:rPr>
              <a:t/>
            </a:r>
            <a:br>
              <a:rPr lang="pt-BR" sz="1350" dirty="0">
                <a:latin typeface="Courier New" panose="02070309020205020404" pitchFamily="49" charset="0"/>
              </a:rPr>
            </a:br>
            <a:r>
              <a:rPr lang="pt-BR" sz="1350" dirty="0">
                <a:latin typeface="Courier New" panose="02070309020205020404" pitchFamily="49" charset="0"/>
              </a:rPr>
              <a:t>array</a:t>
            </a:r>
            <a:r>
              <a:rPr lang="pt-BR" sz="1350" dirty="0">
                <a:latin typeface="Courier New" panose="02070309020205020404" pitchFamily="49" charset="0"/>
              </a:rPr>
              <a:t>([[ 0., 0., 0.], [ 0., 0., 0.]]) </a:t>
            </a:r>
            <a:endParaRPr lang="pt-BR" sz="1350" dirty="0"/>
          </a:p>
        </p:txBody>
      </p:sp>
      <p:sp>
        <p:nvSpPr>
          <p:cNvPr id="6" name="Rectangle 5"/>
          <p:cNvSpPr/>
          <p:nvPr/>
        </p:nvSpPr>
        <p:spPr>
          <a:xfrm>
            <a:off x="1136562" y="4541950"/>
            <a:ext cx="670667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(10)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([0, 1, 2, 3, 4, 5, 6, 7, 8, 9])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(2, 10, </a:t>
            </a:r>
            <a:r>
              <a:rPr lang="en-US" sz="1350" dirty="0" err="1">
                <a:latin typeface="Courier New" panose="02070309020205020404" pitchFamily="49" charset="0"/>
              </a:rPr>
              <a:t>dtype</a:t>
            </a:r>
            <a:r>
              <a:rPr lang="en-US" sz="1350" dirty="0">
                <a:latin typeface="Courier New" panose="02070309020205020404" pitchFamily="49" charset="0"/>
              </a:rPr>
              <a:t>=</a:t>
            </a:r>
            <a:r>
              <a:rPr lang="en-US" sz="1350" dirty="0" err="1">
                <a:latin typeface="Courier New" panose="02070309020205020404" pitchFamily="49" charset="0"/>
              </a:rPr>
              <a:t>np.float</a:t>
            </a:r>
            <a:r>
              <a:rPr lang="en-US" sz="1350" dirty="0">
                <a:latin typeface="Courier New" panose="02070309020205020404" pitchFamily="49" charset="0"/>
              </a:rPr>
              <a:t>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([ 2., 3., 4., 5., 6., 7., 8., 9.])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(2, 3, 0.1)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([ 2. , 2.1, 2.2, 2.3, 2.4, 2.5, 2.6, 2.7, 2.8, 2.9])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5968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linspace</a:t>
            </a:r>
            <a:r>
              <a:rPr lang="en-US" dirty="0"/>
              <a:t>() </a:t>
            </a:r>
            <a:r>
              <a:rPr lang="en-US" dirty="0" smtClean="0"/>
              <a:t>-- creates </a:t>
            </a:r>
            <a:r>
              <a:rPr lang="en-US" dirty="0"/>
              <a:t>arrays with a specified number of elements, and spaced equally between the specified beginning and end values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random.random</a:t>
            </a:r>
            <a:r>
              <a:rPr lang="en-US" dirty="0" smtClean="0"/>
              <a:t>(shape) – creates arrays with random floats over the interval [0,1).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6212" y="2635141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np.linspace</a:t>
            </a:r>
            <a:r>
              <a:rPr lang="en-US" sz="1350" dirty="0">
                <a:latin typeface="Courier New" panose="02070309020205020404" pitchFamily="49" charset="0"/>
              </a:rPr>
              <a:t>(1., 4., 6)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([ 1. , 1.6, 2.2, 2.8, 3.4, 4. ]) 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837128" y="4460320"/>
            <a:ext cx="525158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np.random.random</a:t>
            </a:r>
            <a:r>
              <a:rPr lang="en-US" sz="1350" dirty="0">
                <a:latin typeface="Courier New" panose="02070309020205020404" pitchFamily="49" charset="0"/>
              </a:rPr>
              <a:t>((2,3))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([[ 0.75688597, 0.41759916, 0.35007419],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[ </a:t>
            </a:r>
            <a:r>
              <a:rPr lang="en-US" sz="1350" dirty="0">
                <a:latin typeface="Courier New" panose="02070309020205020404" pitchFamily="49" charset="0"/>
              </a:rPr>
              <a:t>0.77164187, 0.05869089, 0.98792864]])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866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571750"/>
            <a:ext cx="2959077" cy="3017520"/>
          </a:xfrm>
        </p:spPr>
        <p:txBody>
          <a:bodyPr/>
          <a:lstStyle/>
          <a:p>
            <a:r>
              <a:rPr lang="en-US" dirty="0" smtClean="0"/>
              <a:t>Printing an array can be done with the print statement.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7214" y="1592176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import </a:t>
            </a:r>
            <a:r>
              <a:rPr lang="en-US" sz="1350" dirty="0" err="1">
                <a:latin typeface="Courier New" panose="02070309020205020404" pitchFamily="49" charset="0"/>
              </a:rPr>
              <a:t>numpy</a:t>
            </a:r>
            <a:r>
              <a:rPr lang="en-US" sz="1350" dirty="0">
                <a:latin typeface="Courier New" panose="02070309020205020404" pitchFamily="49" charset="0"/>
              </a:rPr>
              <a:t> as np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(3)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print </a:t>
            </a:r>
            <a:r>
              <a:rPr lang="en-US" sz="1350" dirty="0">
                <a:latin typeface="Courier New" panose="02070309020205020404" pitchFamily="49" charset="0"/>
              </a:rPr>
              <a:t>(a)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</a:t>
            </a:r>
            <a:r>
              <a:rPr lang="en-US" sz="1350" dirty="0">
                <a:latin typeface="Courier New" panose="02070309020205020404" pitchFamily="49" charset="0"/>
              </a:rPr>
              <a:t>0 1 2]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([0, 1, 2])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b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(9).reshape(3,3)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print </a:t>
            </a:r>
            <a:r>
              <a:rPr lang="en-US" sz="1350" dirty="0">
                <a:latin typeface="Courier New" panose="02070309020205020404" pitchFamily="49" charset="0"/>
              </a:rPr>
              <a:t>(b)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[[</a:t>
            </a:r>
            <a:r>
              <a:rPr lang="en-US" sz="1350" dirty="0">
                <a:latin typeface="Courier New" panose="02070309020205020404" pitchFamily="49" charset="0"/>
              </a:rPr>
              <a:t>0 1 2]  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</a:t>
            </a:r>
            <a:r>
              <a:rPr lang="en-US" sz="1350" dirty="0">
                <a:latin typeface="Courier New" panose="02070309020205020404" pitchFamily="49" charset="0"/>
              </a:rPr>
              <a:t>3 4 5]  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</a:t>
            </a:r>
            <a:r>
              <a:rPr lang="en-US" sz="1350" dirty="0">
                <a:latin typeface="Courier New" panose="02070309020205020404" pitchFamily="49" charset="0"/>
              </a:rPr>
              <a:t>6 7 8]]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c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(8).reshape(2,2,2)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print </a:t>
            </a:r>
            <a:r>
              <a:rPr lang="en-US" sz="1350" dirty="0">
                <a:latin typeface="Courier New" panose="02070309020205020404" pitchFamily="49" charset="0"/>
              </a:rPr>
              <a:t>(c)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[[[</a:t>
            </a:r>
            <a:r>
              <a:rPr lang="en-US" sz="1350" dirty="0">
                <a:latin typeface="Courier New" panose="02070309020205020404" pitchFamily="49" charset="0"/>
              </a:rPr>
              <a:t>0 1]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[</a:t>
            </a:r>
            <a:r>
              <a:rPr lang="en-US" sz="1350" dirty="0">
                <a:latin typeface="Courier New" panose="02070309020205020404" pitchFamily="49" charset="0"/>
              </a:rPr>
              <a:t>2 3]]  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[[</a:t>
            </a:r>
            <a:r>
              <a:rPr lang="en-US" sz="1350" dirty="0">
                <a:latin typeface="Courier New" panose="02070309020205020404" pitchFamily="49" charset="0"/>
              </a:rPr>
              <a:t>4 5]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[</a:t>
            </a:r>
            <a:r>
              <a:rPr lang="en-US" sz="1350" dirty="0">
                <a:latin typeface="Courier New" panose="02070309020205020404" pitchFamily="49" charset="0"/>
              </a:rPr>
              <a:t>6 7]]]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013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Single-dimension indexing is accomplished as usual.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Multi-dimensional arrays support multi-dimensional indexing.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440" y="2250079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x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(10)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x[2]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2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x[-2]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8 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1400440" y="3959251"/>
            <a:ext cx="552019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x.shape</a:t>
            </a:r>
            <a:r>
              <a:rPr lang="en-US" sz="1350" dirty="0">
                <a:latin typeface="Courier New" panose="02070309020205020404" pitchFamily="49" charset="0"/>
              </a:rPr>
              <a:t> = (2,5) </a:t>
            </a:r>
            <a:r>
              <a:rPr lang="en-US" sz="1350" i="1" dirty="0">
                <a:latin typeface="Courier New" panose="02070309020205020404" pitchFamily="49" charset="0"/>
              </a:rPr>
              <a:t># now x is 2-dimensional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x[1,3]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8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x[1,-1]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9 </a:t>
            </a:r>
            <a:endParaRPr lang="en-US" sz="1350" dirty="0"/>
          </a:p>
        </p:txBody>
      </p:sp>
      <p:sp>
        <p:nvSpPr>
          <p:cNvPr id="6" name="Double Bracket 5"/>
          <p:cNvSpPr/>
          <p:nvPr/>
        </p:nvSpPr>
        <p:spPr>
          <a:xfrm>
            <a:off x="5059719" y="2724157"/>
            <a:ext cx="2184176" cy="3477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50" dirty="0"/>
              <a:t>0  1  2  3  4  5  6  7  8  9</a:t>
            </a:r>
            <a:endParaRPr lang="en-US" sz="1350" dirty="0"/>
          </a:p>
        </p:txBody>
      </p:sp>
      <p:sp>
        <p:nvSpPr>
          <p:cNvPr id="7" name="Double Bracket 6"/>
          <p:cNvSpPr/>
          <p:nvPr/>
        </p:nvSpPr>
        <p:spPr>
          <a:xfrm>
            <a:off x="6068784" y="4665876"/>
            <a:ext cx="1177603" cy="57853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50" dirty="0"/>
              <a:t>0  1  2  3  4</a:t>
            </a:r>
          </a:p>
          <a:p>
            <a:pPr algn="ctr"/>
            <a:r>
              <a:rPr lang="en-US" sz="1350" dirty="0"/>
              <a:t>5  6  7  8  9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770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fewer dimensions to index will result in a subarray.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means that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j] == x[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dirty="0" smtClean="0"/>
              <a:t>but the second method is less efficient.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1703" y="2366901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x[0]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([0, 1, 2, 3, 4])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444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is possible just as it is for typical Python sequences.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2012" y="2445850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x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(10)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x[2:5]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([2, 3, 4])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x[:-7]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([0, 1, 2])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x[1:7:2]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([1, 3, 5])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y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(35).reshape(5,7)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y[1:5:2,::3]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([[ 7, 10, 13], [21, 24, 27]])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249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798" y="1690689"/>
            <a:ext cx="4014913" cy="3073154"/>
          </a:xfrm>
        </p:spPr>
        <p:txBody>
          <a:bodyPr/>
          <a:lstStyle/>
          <a:p>
            <a:r>
              <a:rPr lang="en-US" dirty="0" smtClean="0"/>
              <a:t>Basic operations apply element-wise. The result is a new array with the resultant elements.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Operations like *= and += will modify the existing array.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991" y="2571750"/>
            <a:ext cx="64882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a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(5)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b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(5)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a+b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([0, 2, 4, 6, 8])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a-b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([0, 0, 0, 0, 0])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a**2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([ 0,  1,  4,  9, 16])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a&gt;3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([False, False, False, False,  True], </a:t>
            </a:r>
            <a:r>
              <a:rPr lang="en-US" sz="1350" dirty="0" err="1">
                <a:latin typeface="Courier New" panose="02070309020205020404" pitchFamily="49" charset="0"/>
              </a:rPr>
              <a:t>dtype</a:t>
            </a:r>
            <a:r>
              <a:rPr lang="en-US" sz="1350" dirty="0">
                <a:latin typeface="Courier New" panose="02070309020205020404" pitchFamily="49" charset="0"/>
              </a:rPr>
              <a:t>=bool)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10*</a:t>
            </a:r>
            <a:r>
              <a:rPr lang="en-US" sz="1350" dirty="0" err="1">
                <a:latin typeface="Courier New" panose="02070309020205020404" pitchFamily="49" charset="0"/>
              </a:rPr>
              <a:t>np.sin</a:t>
            </a:r>
            <a:r>
              <a:rPr lang="en-US" sz="1350" dirty="0">
                <a:latin typeface="Courier New" panose="02070309020205020404" pitchFamily="49" charset="0"/>
              </a:rPr>
              <a:t>(a) </a:t>
            </a: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([ 0., 8.41470985, 9.09297427, 1.41120008, -7.56802495])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a*b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([ 0,  1,  4,  9, 16])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03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571750"/>
            <a:ext cx="3072384" cy="3017520"/>
          </a:xfrm>
        </p:spPr>
        <p:txBody>
          <a:bodyPr/>
          <a:lstStyle/>
          <a:p>
            <a:r>
              <a:rPr lang="en-US" dirty="0" smtClean="0"/>
              <a:t>Since multiplication is done element-wise, you need to specifically perform a dot product to perform matrix multiplication.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838" y="1932645"/>
            <a:ext cx="4572000" cy="36240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 = </a:t>
            </a:r>
            <a:r>
              <a:rPr lang="en-US" sz="1350" dirty="0" err="1">
                <a:latin typeface="Courier New" panose="02070309020205020404" pitchFamily="49" charset="0"/>
              </a:rPr>
              <a:t>np.zeros</a:t>
            </a:r>
            <a:r>
              <a:rPr lang="en-US" sz="1350" dirty="0">
                <a:latin typeface="Courier New" panose="02070309020205020404" pitchFamily="49" charset="0"/>
              </a:rPr>
              <a:t>(4).reshape(2,2)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([[ 0.,  0</a:t>
            </a:r>
            <a:r>
              <a:rPr lang="en-US" sz="1350" dirty="0">
                <a:latin typeface="Courier New" panose="02070309020205020404" pitchFamily="49" charset="0"/>
              </a:rPr>
              <a:t>.],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       [ 0.,  0.]])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a[0,0] = 1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a[1,1] = 1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b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(4).reshape(2,2)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b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([[0, 1],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       [2, 3]])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a*b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([[ 0.,  0.],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       [ 0.,  3.]])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np.dot(</a:t>
            </a:r>
            <a:r>
              <a:rPr lang="en-US" sz="1350" dirty="0" err="1">
                <a:latin typeface="Courier New" panose="02070309020205020404" pitchFamily="49" charset="0"/>
              </a:rPr>
              <a:t>a,b</a:t>
            </a:r>
            <a:r>
              <a:rPr lang="en-US" sz="1350" dirty="0">
                <a:latin typeface="Courier New" panose="02070309020205020404" pitchFamily="49" charset="0"/>
              </a:rPr>
              <a:t>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([[ 0.,  1.],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       [ 2.,  3.]])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592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also some built-in</a:t>
            </a:r>
            <a:br>
              <a:rPr lang="en-US" dirty="0" smtClean="0"/>
            </a:br>
            <a:r>
              <a:rPr lang="en-US" dirty="0" smtClean="0"/>
              <a:t>methods of </a:t>
            </a:r>
            <a:r>
              <a:rPr lang="en-US" dirty="0" err="1" smtClean="0"/>
              <a:t>ndarray</a:t>
            </a:r>
            <a:r>
              <a:rPr lang="en-US" dirty="0" smtClean="0"/>
              <a:t> objects.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Universal functions which </a:t>
            </a:r>
            <a:br>
              <a:rPr lang="en-US" dirty="0" smtClean="0"/>
            </a:br>
            <a:r>
              <a:rPr lang="en-US" dirty="0" smtClean="0"/>
              <a:t>may also be applied </a:t>
            </a:r>
            <a:br>
              <a:rPr lang="en-US" dirty="0" smtClean="0"/>
            </a:br>
            <a:r>
              <a:rPr lang="en-US" dirty="0" smtClean="0"/>
              <a:t>include </a:t>
            </a:r>
            <a:r>
              <a:rPr lang="en-US" dirty="0" err="1" smtClean="0"/>
              <a:t>exp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r>
              <a:rPr lang="en-US" dirty="0" smtClean="0"/>
              <a:t>, add, sin, </a:t>
            </a:r>
            <a:br>
              <a:rPr lang="en-US" dirty="0" smtClean="0"/>
            </a:br>
            <a:r>
              <a:rPr lang="en-US" dirty="0" err="1" smtClean="0"/>
              <a:t>cos</a:t>
            </a:r>
            <a:r>
              <a:rPr lang="en-US" dirty="0" smtClean="0"/>
              <a:t>, etc…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0412" y="3123587"/>
            <a:ext cx="5283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a = </a:t>
            </a:r>
            <a:r>
              <a:rPr lang="en-US" sz="1350" dirty="0" err="1">
                <a:latin typeface="Courier New" panose="02070309020205020404" pitchFamily="49" charset="0"/>
              </a:rPr>
              <a:t>np.random.random</a:t>
            </a:r>
            <a:r>
              <a:rPr lang="en-US" sz="1350" dirty="0">
                <a:latin typeface="Courier New" panose="02070309020205020404" pitchFamily="49" charset="0"/>
              </a:rPr>
              <a:t>((2,3))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([[ 0.68166391, 0.98943098, 0.69361582],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[ </a:t>
            </a:r>
            <a:r>
              <a:rPr lang="en-US" sz="1350" dirty="0">
                <a:latin typeface="Courier New" panose="02070309020205020404" pitchFamily="49" charset="0"/>
              </a:rPr>
              <a:t>0.78888081, 0.62197125, 0.40517936]])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a.sum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4.1807421388722164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a.min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0.4051793610379143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a.max</a:t>
            </a:r>
            <a:r>
              <a:rPr lang="en-US" sz="1350" dirty="0">
                <a:latin typeface="Courier New" panose="02070309020205020404" pitchFamily="49" charset="0"/>
              </a:rPr>
              <a:t>(axis=0)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([ 0.78888081, 0.98943098, 0.69361582])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a.min</a:t>
            </a:r>
            <a:r>
              <a:rPr lang="en-US" sz="1350" dirty="0">
                <a:latin typeface="Courier New" panose="02070309020205020404" pitchFamily="49" charset="0"/>
              </a:rPr>
              <a:t>(axis=1)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([ 0.68166391, 0.40517936])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14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571750"/>
            <a:ext cx="2744393" cy="30175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array shape can be manipulated by a number of methods.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esize(size) will modify an array in place.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eshape(size) will return a copy of the array with a new shape.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4091" y="2105042"/>
            <a:ext cx="544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&gt;&gt;&gt; a = </a:t>
            </a:r>
            <a:r>
              <a:rPr lang="en-US" sz="1200" dirty="0" err="1">
                <a:latin typeface="Courier New" panose="02070309020205020404" pitchFamily="49" charset="0"/>
              </a:rPr>
              <a:t>np.floor</a:t>
            </a:r>
            <a:r>
              <a:rPr lang="en-US" sz="1200" dirty="0">
                <a:latin typeface="Courier New" panose="02070309020205020404" pitchFamily="49" charset="0"/>
              </a:rPr>
              <a:t>(10*</a:t>
            </a:r>
            <a:r>
              <a:rPr lang="en-US" sz="1200" dirty="0" err="1">
                <a:latin typeface="Courier New" panose="02070309020205020404" pitchFamily="49" charset="0"/>
              </a:rPr>
              <a:t>np.random.random</a:t>
            </a:r>
            <a:r>
              <a:rPr lang="en-US" sz="1200" dirty="0">
                <a:latin typeface="Courier New" panose="02070309020205020404" pitchFamily="49" charset="0"/>
              </a:rPr>
              <a:t>((3,4)))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>
                <a:latin typeface="Courier New" panose="02070309020205020404" pitchFamily="49" charset="0"/>
              </a:rPr>
              <a:t>print </a:t>
            </a:r>
            <a:r>
              <a:rPr lang="en-US" sz="1200" dirty="0">
                <a:latin typeface="Courier New" panose="02070309020205020404" pitchFamily="49" charset="0"/>
              </a:rPr>
              <a:t>(a)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[[ </a:t>
            </a:r>
            <a:r>
              <a:rPr lang="en-US" sz="1200" dirty="0">
                <a:latin typeface="Courier New" panose="02070309020205020404" pitchFamily="49" charset="0"/>
              </a:rPr>
              <a:t>9. 8. 7. 9.]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[ </a:t>
            </a:r>
            <a:r>
              <a:rPr lang="en-US" sz="1200" dirty="0">
                <a:latin typeface="Courier New" panose="02070309020205020404" pitchFamily="49" charset="0"/>
              </a:rPr>
              <a:t>7. 5. 9. 7.]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[ </a:t>
            </a:r>
            <a:r>
              <a:rPr lang="en-US" sz="1200" dirty="0">
                <a:latin typeface="Courier New" panose="02070309020205020404" pitchFamily="49" charset="0"/>
              </a:rPr>
              <a:t>8. 2. 7. 5.]]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</a:rPr>
              <a:t>a.shape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</a:rPr>
              <a:t>3, 4)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</a:rPr>
              <a:t>a.ravel</a:t>
            </a:r>
            <a:r>
              <a:rPr lang="en-US" sz="1200" dirty="0">
                <a:latin typeface="Courier New" panose="02070309020205020404" pitchFamily="49" charset="0"/>
              </a:rPr>
              <a:t>()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dirty="0">
                <a:latin typeface="Courier New" panose="02070309020205020404" pitchFamily="49" charset="0"/>
              </a:rPr>
              <a:t>([ 9., 8., 7., 9., 7., 5., 9., 7., 8., 2., 7., 5.]) &gt;&gt;&gt; </a:t>
            </a:r>
            <a:r>
              <a:rPr lang="en-US" sz="1200" dirty="0" err="1">
                <a:latin typeface="Courier New" panose="02070309020205020404" pitchFamily="49" charset="0"/>
              </a:rPr>
              <a:t>a.shape</a:t>
            </a:r>
            <a:r>
              <a:rPr lang="en-US" sz="1200" dirty="0">
                <a:latin typeface="Courier New" panose="02070309020205020404" pitchFamily="49" charset="0"/>
              </a:rPr>
              <a:t> = (6,2)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>
                <a:latin typeface="Courier New" panose="02070309020205020404" pitchFamily="49" charset="0"/>
              </a:rPr>
              <a:t>print </a:t>
            </a:r>
            <a:r>
              <a:rPr lang="en-US" sz="1200" dirty="0">
                <a:latin typeface="Courier New" panose="02070309020205020404" pitchFamily="49" charset="0"/>
              </a:rPr>
              <a:t>(a)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[[ </a:t>
            </a:r>
            <a:r>
              <a:rPr lang="en-US" sz="1200" dirty="0">
                <a:latin typeface="Courier New" panose="02070309020205020404" pitchFamily="49" charset="0"/>
              </a:rPr>
              <a:t>9. 8.]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[ </a:t>
            </a:r>
            <a:r>
              <a:rPr lang="en-US" sz="1200" dirty="0">
                <a:latin typeface="Courier New" panose="02070309020205020404" pitchFamily="49" charset="0"/>
              </a:rPr>
              <a:t>7. 9.]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[ </a:t>
            </a:r>
            <a:r>
              <a:rPr lang="en-US" sz="1200" dirty="0">
                <a:latin typeface="Courier New" panose="02070309020205020404" pitchFamily="49" charset="0"/>
              </a:rPr>
              <a:t>7. 5.]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[ </a:t>
            </a:r>
            <a:r>
              <a:rPr lang="en-US" sz="1200" dirty="0">
                <a:latin typeface="Courier New" panose="02070309020205020404" pitchFamily="49" charset="0"/>
              </a:rPr>
              <a:t>9. 7.]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[ </a:t>
            </a:r>
            <a:r>
              <a:rPr lang="en-US" sz="1200" dirty="0">
                <a:latin typeface="Courier New" panose="02070309020205020404" pitchFamily="49" charset="0"/>
              </a:rPr>
              <a:t>8. 2.]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[ </a:t>
            </a:r>
            <a:r>
              <a:rPr lang="en-US" sz="1200" dirty="0">
                <a:latin typeface="Courier New" panose="02070309020205020404" pitchFamily="49" charset="0"/>
              </a:rPr>
              <a:t>7. 5.]]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</a:rPr>
              <a:t>a.transpose</a:t>
            </a:r>
            <a:r>
              <a:rPr lang="en-US" sz="1200" dirty="0">
                <a:latin typeface="Courier New" panose="02070309020205020404" pitchFamily="49" charset="0"/>
              </a:rPr>
              <a:t>()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dirty="0">
                <a:latin typeface="Courier New" panose="02070309020205020404" pitchFamily="49" charset="0"/>
              </a:rPr>
              <a:t>([[ 9., 7., 7., 9., 8., 7.],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   [ </a:t>
            </a:r>
            <a:r>
              <a:rPr lang="en-US" sz="1200" dirty="0">
                <a:latin typeface="Courier New" panose="02070309020205020404" pitchFamily="49" charset="0"/>
              </a:rPr>
              <a:t>8., 9., 5., 7., 2., 5.]])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62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and scientific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you might expect, there are a number of third-party packages available for numerical and scientific computing that extend Python’s basic math module. </a:t>
            </a:r>
          </a:p>
          <a:p>
            <a:r>
              <a:rPr lang="en-US" dirty="0" smtClean="0"/>
              <a:t>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 – numerical and scientific function libraries.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Numba</a:t>
            </a:r>
            <a:r>
              <a:rPr lang="en-US" dirty="0" smtClean="0"/>
              <a:t> – Python compiler that supports JIT compilation.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ALGLIB – numerical analysis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Pandas – high-performance data structures and data analysis tools.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PyGSL</a:t>
            </a:r>
            <a:r>
              <a:rPr lang="en-US" dirty="0" smtClean="0"/>
              <a:t> – Python interface for GNU Scientific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ScientificPython</a:t>
            </a:r>
            <a:r>
              <a:rPr lang="en-US" dirty="0" smtClean="0"/>
              <a:t> – collection of scientific computing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reasons for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dirty="0" err="1" smtClean="0"/>
              <a:t>NumPy</a:t>
            </a:r>
            <a:r>
              <a:rPr lang="en-US" dirty="0" smtClean="0"/>
              <a:t> package is its linear</a:t>
            </a:r>
            <a:br>
              <a:rPr lang="en-US" dirty="0" smtClean="0"/>
            </a:br>
            <a:r>
              <a:rPr lang="en-US" dirty="0" smtClean="0"/>
              <a:t>algebra module.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9588" y="286188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from </a:t>
            </a:r>
            <a:r>
              <a:rPr lang="en-US" sz="1350" dirty="0" err="1">
                <a:latin typeface="Courier New" panose="02070309020205020404" pitchFamily="49" charset="0"/>
              </a:rPr>
              <a:t>numpy</a:t>
            </a:r>
            <a:r>
              <a:rPr lang="en-US" sz="1350" dirty="0">
                <a:latin typeface="Courier New" panose="02070309020205020404" pitchFamily="49" charset="0"/>
              </a:rPr>
              <a:t> import *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from </a:t>
            </a:r>
            <a:r>
              <a:rPr lang="en-US" sz="1350" dirty="0" err="1">
                <a:latin typeface="Courier New" panose="02070309020205020404" pitchFamily="49" charset="0"/>
              </a:rPr>
              <a:t>numpy.linalg</a:t>
            </a:r>
            <a:r>
              <a:rPr lang="en-US" sz="1350" dirty="0">
                <a:latin typeface="Courier New" panose="02070309020205020404" pitchFamily="49" charset="0"/>
              </a:rPr>
              <a:t> import *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 = array([[1.0, 2.0], [3.0, 4.0]])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print </a:t>
            </a:r>
            <a:r>
              <a:rPr lang="en-US" sz="1350" dirty="0">
                <a:latin typeface="Courier New" panose="02070309020205020404" pitchFamily="49" charset="0"/>
              </a:rPr>
              <a:t>(a)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[[ </a:t>
            </a:r>
            <a:r>
              <a:rPr lang="en-US" sz="1350" dirty="0">
                <a:latin typeface="Courier New" panose="02070309020205020404" pitchFamily="49" charset="0"/>
              </a:rPr>
              <a:t>1. 2.]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 </a:t>
            </a:r>
            <a:r>
              <a:rPr lang="en-US" sz="1350" dirty="0">
                <a:latin typeface="Courier New" panose="02070309020205020404" pitchFamily="49" charset="0"/>
              </a:rPr>
              <a:t>3. 4.]]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a.transpose</a:t>
            </a:r>
            <a:r>
              <a:rPr lang="en-US" sz="1350" dirty="0">
                <a:latin typeface="Courier New" panose="02070309020205020404" pitchFamily="49" charset="0"/>
              </a:rPr>
              <a:t>()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([[ 1., 3.],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[ </a:t>
            </a:r>
            <a:r>
              <a:rPr lang="en-US" sz="1350" dirty="0">
                <a:latin typeface="Courier New" panose="02070309020205020404" pitchFamily="49" charset="0"/>
              </a:rPr>
              <a:t>2., 4.]])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inv</a:t>
            </a:r>
            <a:r>
              <a:rPr lang="en-US" sz="1350" dirty="0">
                <a:latin typeface="Courier New" panose="02070309020205020404" pitchFamily="49" charset="0"/>
              </a:rPr>
              <a:t>(a) </a:t>
            </a:r>
            <a:r>
              <a:rPr lang="en-US" sz="1350" i="1" dirty="0">
                <a:latin typeface="Courier New" panose="02070309020205020404" pitchFamily="49" charset="0"/>
              </a:rPr>
              <a:t># inverse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([[-2. , 1. ],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      [ </a:t>
            </a:r>
            <a:r>
              <a:rPr lang="en-US" sz="1350" dirty="0">
                <a:latin typeface="Courier New" panose="02070309020205020404" pitchFamily="49" charset="0"/>
              </a:rPr>
              <a:t>1.5, -0.5]])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911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3738" y="2039667"/>
            <a:ext cx="5941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&gt;&gt;&gt; u = eye(2) </a:t>
            </a:r>
            <a:r>
              <a:rPr lang="en-US" sz="1200" i="1" dirty="0">
                <a:latin typeface="Courier New" panose="02070309020205020404" pitchFamily="49" charset="0"/>
              </a:rPr>
              <a:t># unit 2x2 matrix; "eye" represents "I"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>
                <a:latin typeface="Courier New" panose="02070309020205020404" pitchFamily="49" charset="0"/>
              </a:rPr>
              <a:t>u 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dirty="0">
                <a:latin typeface="Courier New" panose="02070309020205020404" pitchFamily="49" charset="0"/>
              </a:rPr>
              <a:t>([[ 1., 0.],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   [ </a:t>
            </a:r>
            <a:r>
              <a:rPr lang="en-US" sz="1200" dirty="0">
                <a:latin typeface="Courier New" panose="02070309020205020404" pitchFamily="49" charset="0"/>
              </a:rPr>
              <a:t>0., 1.]]) 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>
                <a:latin typeface="Courier New" panose="02070309020205020404" pitchFamily="49" charset="0"/>
              </a:rPr>
              <a:t>j = array([[0.0, -1.0], [1.0, 0.0]])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dot(j</a:t>
            </a:r>
            <a:r>
              <a:rPr lang="en-US" sz="1200" dirty="0">
                <a:latin typeface="Courier New" panose="02070309020205020404" pitchFamily="49" charset="0"/>
              </a:rPr>
              <a:t>, j) </a:t>
            </a:r>
            <a:r>
              <a:rPr lang="en-US" sz="1200" i="1" dirty="0">
                <a:latin typeface="Courier New" panose="02070309020205020404" pitchFamily="49" charset="0"/>
              </a:rPr>
              <a:t># matrix product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dirty="0">
                <a:latin typeface="Courier New" panose="02070309020205020404" pitchFamily="49" charset="0"/>
              </a:rPr>
              <a:t>([[-1., 0.],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   [ </a:t>
            </a:r>
            <a:r>
              <a:rPr lang="en-US" sz="1200" dirty="0">
                <a:latin typeface="Courier New" panose="02070309020205020404" pitchFamily="49" charset="0"/>
              </a:rPr>
              <a:t>0., -1.]])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>
                <a:latin typeface="Courier New" panose="02070309020205020404" pitchFamily="49" charset="0"/>
              </a:rPr>
              <a:t>trace(u) </a:t>
            </a:r>
            <a:r>
              <a:rPr lang="en-US" sz="1200" i="1" dirty="0">
                <a:latin typeface="Courier New" panose="02070309020205020404" pitchFamily="49" charset="0"/>
              </a:rPr>
              <a:t># trace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2.0 </a:t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>
                <a:latin typeface="Courier New" panose="02070309020205020404" pitchFamily="49" charset="0"/>
              </a:rPr>
              <a:t>y = array([[5.], [7.]])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>
                <a:latin typeface="Courier New" panose="02070309020205020404" pitchFamily="49" charset="0"/>
              </a:rPr>
              <a:t>solve(a, y) </a:t>
            </a:r>
            <a:r>
              <a:rPr lang="en-US" sz="1200" i="1" dirty="0">
                <a:latin typeface="Courier New" panose="02070309020205020404" pitchFamily="49" charset="0"/>
              </a:rPr>
              <a:t># solve linear matrix equation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dirty="0">
                <a:latin typeface="Courier New" panose="02070309020205020404" pitchFamily="49" charset="0"/>
              </a:rPr>
              <a:t>([[-3.],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   [ </a:t>
            </a:r>
            <a:r>
              <a:rPr lang="en-US" sz="1200" dirty="0">
                <a:latin typeface="Courier New" panose="02070309020205020404" pitchFamily="49" charset="0"/>
              </a:rPr>
              <a:t>4.]])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</a:rPr>
              <a:t>eig</a:t>
            </a:r>
            <a:r>
              <a:rPr lang="en-US" sz="1200" dirty="0">
                <a:latin typeface="Courier New" panose="02070309020205020404" pitchFamily="49" charset="0"/>
              </a:rPr>
              <a:t>(j) </a:t>
            </a:r>
            <a:r>
              <a:rPr lang="en-US" sz="1200" i="1" dirty="0">
                <a:latin typeface="Courier New" panose="02070309020205020404" pitchFamily="49" charset="0"/>
              </a:rPr>
              <a:t># get eigenvalues/eigenvectors of matrix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</a:rPr>
              <a:t>array([ 0.+1.j, 0.-1.j]),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array</a:t>
            </a:r>
            <a:r>
              <a:rPr lang="en-US" sz="1200" dirty="0">
                <a:latin typeface="Courier New" panose="02070309020205020404" pitchFamily="49" charset="0"/>
              </a:rPr>
              <a:t>([[ 0.70710678+0.j, 0.70710678+0.j], </a:t>
            </a:r>
            <a:r>
              <a:rPr lang="en-US" sz="1200" dirty="0">
                <a:latin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        [ </a:t>
            </a:r>
            <a:r>
              <a:rPr lang="en-US" sz="1200" dirty="0">
                <a:latin typeface="Courier New" panose="02070309020205020404" pitchFamily="49" charset="0"/>
              </a:rPr>
              <a:t>0.00000000-0.70710678j, 0.00000000+0.70710678j]]))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35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63" y="1954531"/>
            <a:ext cx="3897630" cy="3618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is also a matrix class which </a:t>
            </a:r>
            <a:br>
              <a:rPr lang="en-US" dirty="0" smtClean="0"/>
            </a:br>
            <a:r>
              <a:rPr lang="en-US" dirty="0" smtClean="0"/>
              <a:t>inherits from the </a:t>
            </a:r>
            <a:r>
              <a:rPr lang="en-US" dirty="0" err="1" smtClean="0"/>
              <a:t>ndarray</a:t>
            </a:r>
            <a:r>
              <a:rPr lang="en-US" dirty="0" smtClean="0"/>
              <a:t> class.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some slight differences but matrices are very similar to general arrays.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NumPy’s</a:t>
            </a:r>
            <a:r>
              <a:rPr lang="en-US" dirty="0" smtClean="0"/>
              <a:t> own words, the question of whether to use arrays or matrices comes</a:t>
            </a:r>
            <a:br>
              <a:rPr lang="en-US" dirty="0" smtClean="0"/>
            </a:br>
            <a:r>
              <a:rPr lang="en-US" dirty="0" smtClean="0"/>
              <a:t>down to the short answer of “use arrays”.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40503" y="1556352"/>
            <a:ext cx="4572000" cy="40395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A = matrix('1.0 2.0; 3.0 4.0')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A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[[ </a:t>
            </a:r>
            <a:r>
              <a:rPr lang="en-US" sz="1350" dirty="0">
                <a:latin typeface="Courier New" panose="02070309020205020404" pitchFamily="49" charset="0"/>
              </a:rPr>
              <a:t>1. 2.]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 </a:t>
            </a:r>
            <a:r>
              <a:rPr lang="en-US" sz="1350" dirty="0">
                <a:latin typeface="Courier New" panose="02070309020205020404" pitchFamily="49" charset="0"/>
              </a:rPr>
              <a:t>3. 4.]]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type(A)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&lt;</a:t>
            </a:r>
            <a:r>
              <a:rPr lang="en-US" sz="1350" dirty="0">
                <a:latin typeface="Courier New" panose="02070309020205020404" pitchFamily="49" charset="0"/>
              </a:rPr>
              <a:t>class '</a:t>
            </a:r>
            <a:r>
              <a:rPr lang="en-US" sz="1350" dirty="0" err="1">
                <a:latin typeface="Courier New" panose="02070309020205020404" pitchFamily="49" charset="0"/>
              </a:rPr>
              <a:t>numpy.matrixlib.defmatrix.matrix</a:t>
            </a:r>
            <a:r>
              <a:rPr lang="en-US" sz="1350" dirty="0">
                <a:latin typeface="Courier New" panose="02070309020205020404" pitchFamily="49" charset="0"/>
              </a:rPr>
              <a:t>'&gt; &gt;&gt;&gt; A.T </a:t>
            </a:r>
            <a:r>
              <a:rPr lang="en-US" sz="1350" i="1" dirty="0">
                <a:latin typeface="Courier New" panose="02070309020205020404" pitchFamily="49" charset="0"/>
              </a:rPr>
              <a:t># transpose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[[ </a:t>
            </a:r>
            <a:r>
              <a:rPr lang="en-US" sz="1350" dirty="0">
                <a:latin typeface="Courier New" panose="02070309020205020404" pitchFamily="49" charset="0"/>
              </a:rPr>
              <a:t>1. 3.]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 </a:t>
            </a:r>
            <a:r>
              <a:rPr lang="en-US" sz="1350" dirty="0">
                <a:latin typeface="Courier New" panose="02070309020205020404" pitchFamily="49" charset="0"/>
              </a:rPr>
              <a:t>2. 4.]]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 = matrix('5.0 7.0')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Y = X.T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print </a:t>
            </a:r>
            <a:r>
              <a:rPr lang="en-US" sz="1350" dirty="0">
                <a:latin typeface="Courier New" panose="02070309020205020404" pitchFamily="49" charset="0"/>
              </a:rPr>
              <a:t>(A*Y) </a:t>
            </a:r>
            <a:r>
              <a:rPr lang="en-US" sz="1350" i="1" dirty="0">
                <a:latin typeface="Courier New" panose="02070309020205020404" pitchFamily="49" charset="0"/>
              </a:rPr>
              <a:t># matrix multiplication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[[</a:t>
            </a:r>
            <a:r>
              <a:rPr lang="en-US" sz="1350" dirty="0">
                <a:latin typeface="Courier New" panose="02070309020205020404" pitchFamily="49" charset="0"/>
              </a:rPr>
              <a:t>19.]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</a:t>
            </a:r>
            <a:r>
              <a:rPr lang="en-US" sz="1350" dirty="0">
                <a:latin typeface="Courier New" panose="02070309020205020404" pitchFamily="49" charset="0"/>
              </a:rPr>
              <a:t>43.]]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print </a:t>
            </a:r>
            <a:r>
              <a:rPr lang="en-US" sz="1350" dirty="0">
                <a:latin typeface="Courier New" panose="02070309020205020404" pitchFamily="49" charset="0"/>
              </a:rPr>
              <a:t>(A.I) </a:t>
            </a:r>
            <a:r>
              <a:rPr lang="en-US" sz="1350" i="1" dirty="0">
                <a:latin typeface="Courier New" panose="02070309020205020404" pitchFamily="49" charset="0"/>
              </a:rPr>
              <a:t># inverse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[[-</a:t>
            </a:r>
            <a:r>
              <a:rPr lang="en-US" sz="1350" dirty="0">
                <a:latin typeface="Courier New" panose="02070309020205020404" pitchFamily="49" charset="0"/>
              </a:rPr>
              <a:t>2. 1. 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 [ </a:t>
            </a:r>
            <a:r>
              <a:rPr lang="en-US" sz="1350" dirty="0">
                <a:latin typeface="Courier New" panose="02070309020205020404" pitchFamily="49" charset="0"/>
              </a:rPr>
              <a:t>1.5 -0.5]]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solve(A, Y) </a:t>
            </a:r>
            <a:r>
              <a:rPr lang="en-US" sz="1350" i="1" dirty="0">
                <a:latin typeface="Courier New" panose="02070309020205020404" pitchFamily="49" charset="0"/>
              </a:rPr>
              <a:t># solving linear equation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matrix</a:t>
            </a:r>
            <a:r>
              <a:rPr lang="en-US" sz="1350" dirty="0">
                <a:latin typeface="Courier New" panose="02070309020205020404" pitchFamily="49" charset="0"/>
              </a:rPr>
              <a:t>([[-3.], [ 4.]])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610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far, the most commonly used packages are those in the </a:t>
            </a:r>
            <a:r>
              <a:rPr lang="en-US" dirty="0" err="1" smtClean="0"/>
              <a:t>SciPy</a:t>
            </a:r>
            <a:r>
              <a:rPr lang="en-US" dirty="0" smtClean="0"/>
              <a:t> stack: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SciPy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– plotting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– interactive computing.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Pandas – data analysis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SymPy</a:t>
            </a:r>
            <a:r>
              <a:rPr lang="en-US" dirty="0" smtClean="0"/>
              <a:t> – symbolic computation library.</a:t>
            </a:r>
          </a:p>
        </p:txBody>
      </p:sp>
    </p:spTree>
    <p:extLst>
      <p:ext uri="{BB962C8B-B14F-4D97-AF65-F5344CB8AC3E}">
        <p14:creationId xmlns:p14="http://schemas.microsoft.com/office/powerpoint/2010/main" val="30961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contains: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powerful N-dimensional array </a:t>
            </a:r>
            <a:r>
              <a:rPr lang="en-US" dirty="0" smtClean="0"/>
              <a:t>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</a:t>
            </a:r>
            <a:r>
              <a:rPr lang="en-US" dirty="0" smtClean="0"/>
              <a:t>ophisticated </a:t>
            </a:r>
            <a:r>
              <a:rPr lang="en-US" dirty="0"/>
              <a:t>(</a:t>
            </a:r>
            <a:r>
              <a:rPr lang="en-US" dirty="0" smtClean="0"/>
              <a:t>broadcasting/universal)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dirty="0" smtClean="0"/>
              <a:t>ools </a:t>
            </a:r>
            <a:r>
              <a:rPr lang="en-US" dirty="0"/>
              <a:t>for integrating C/C++ and Fortran </a:t>
            </a:r>
            <a:r>
              <a:rPr lang="en-US" dirty="0" smtClean="0"/>
              <a:t>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</a:t>
            </a:r>
            <a:r>
              <a:rPr lang="en-US" dirty="0" smtClean="0"/>
              <a:t>seful </a:t>
            </a:r>
            <a:r>
              <a:rPr lang="en-US" dirty="0"/>
              <a:t>linear algebra, Fourier transform, and random number </a:t>
            </a:r>
            <a:r>
              <a:rPr lang="en-US" dirty="0" smtClean="0"/>
              <a:t>capabilities.</a:t>
            </a:r>
            <a:endParaRPr lang="en-US" dirty="0"/>
          </a:p>
          <a:p>
            <a:r>
              <a:rPr lang="en-US" dirty="0"/>
              <a:t>Besides its obvious scientific uses, </a:t>
            </a:r>
            <a:r>
              <a:rPr lang="en-US" dirty="0" err="1"/>
              <a:t>NumPy</a:t>
            </a:r>
            <a:r>
              <a:rPr lang="en-US" dirty="0"/>
              <a:t> can also be used as an efficient multi-dimensional container of generic data. </a:t>
            </a:r>
          </a:p>
        </p:txBody>
      </p:sp>
    </p:spTree>
    <p:extLst>
      <p:ext uri="{BB962C8B-B14F-4D97-AF65-F5344CB8AC3E}">
        <p14:creationId xmlns:p14="http://schemas.microsoft.com/office/powerpoint/2010/main" val="27723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</a:t>
            </a:r>
            <a:r>
              <a:rPr lang="en-US" dirty="0" err="1" smtClean="0"/>
              <a:t>NumPy</a:t>
            </a:r>
            <a:r>
              <a:rPr lang="en-US" dirty="0" smtClean="0"/>
              <a:t> is the </a:t>
            </a:r>
            <a:r>
              <a:rPr lang="en-US" i="1" dirty="0" err="1" smtClean="0"/>
              <a:t>ndarray</a:t>
            </a:r>
            <a:r>
              <a:rPr lang="en-US" dirty="0" smtClean="0"/>
              <a:t> object, an </a:t>
            </a:r>
            <a:r>
              <a:rPr lang="en-US" i="1" dirty="0" smtClean="0"/>
              <a:t>n</a:t>
            </a:r>
            <a:r>
              <a:rPr lang="en-US" dirty="0" smtClean="0"/>
              <a:t>-dimensional array </a:t>
            </a:r>
            <a:r>
              <a:rPr lang="en-US" dirty="0"/>
              <a:t>of homogeneous data types, with many operations being performed in compiled code for performance. There are several important differences between </a:t>
            </a:r>
            <a:r>
              <a:rPr lang="en-US" dirty="0" err="1"/>
              <a:t>NumPy</a:t>
            </a:r>
            <a:r>
              <a:rPr lang="en-US" dirty="0"/>
              <a:t> arrays and the standard Python sequences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arrays have a fixed size. Modifying the size means creating a new array.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arrays must be of the same data type, but this can include Python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More efficient mathematical operations than built-in sequence types.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290055" cy="32599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To begin, </a:t>
            </a:r>
            <a:r>
              <a:rPr lang="en-US" dirty="0" err="1" smtClean="0"/>
              <a:t>NumPy</a:t>
            </a:r>
            <a:r>
              <a:rPr lang="en-US" dirty="0" smtClean="0"/>
              <a:t> supports a wider variety of data types than are built-in to the Python language by default. They are defined by the </a:t>
            </a:r>
            <a:r>
              <a:rPr lang="en-US" dirty="0" err="1" smtClean="0"/>
              <a:t>numpy.dtype</a:t>
            </a:r>
            <a:r>
              <a:rPr lang="en-US" dirty="0" smtClean="0"/>
              <a:t> class and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intc</a:t>
            </a:r>
            <a:r>
              <a:rPr lang="en-US" dirty="0" smtClean="0"/>
              <a:t> (same as a C integer) and </a:t>
            </a:r>
            <a:r>
              <a:rPr lang="en-US" dirty="0" err="1" smtClean="0"/>
              <a:t>intp</a:t>
            </a:r>
            <a:r>
              <a:rPr lang="en-US" dirty="0" smtClean="0"/>
              <a:t> (used for indexing)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int8, int16, int32, int64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uint8, uint16, uint32, uint64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float16, float32, float64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complex64, complex128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_, </a:t>
            </a:r>
            <a:r>
              <a:rPr lang="en-US" dirty="0" err="1" smtClean="0"/>
              <a:t>int</a:t>
            </a:r>
            <a:r>
              <a:rPr lang="en-US" dirty="0" smtClean="0"/>
              <a:t>_, float_, complex_ are shorthand for defaults.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These can be used as functions to cast literals or sequence types, as well as arguments to </a:t>
            </a:r>
            <a:r>
              <a:rPr lang="en-US" dirty="0" err="1" smtClean="0"/>
              <a:t>numpy</a:t>
            </a:r>
            <a:r>
              <a:rPr lang="en-US" dirty="0" smtClean="0"/>
              <a:t> functions that accept the </a:t>
            </a:r>
            <a:r>
              <a:rPr lang="en-US" dirty="0" err="1" smtClean="0"/>
              <a:t>dtype</a:t>
            </a:r>
            <a:r>
              <a:rPr lang="en-US" dirty="0" smtClean="0"/>
              <a:t> keyword argument.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626" y="275271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import </a:t>
            </a:r>
            <a:r>
              <a:rPr lang="en-US" sz="1350" dirty="0" err="1">
                <a:latin typeface="Courier New" panose="02070309020205020404" pitchFamily="49" charset="0"/>
              </a:rPr>
              <a:t>numpy</a:t>
            </a:r>
            <a:r>
              <a:rPr lang="en-US" sz="1350" dirty="0">
                <a:latin typeface="Courier New" panose="02070309020205020404" pitchFamily="49" charset="0"/>
              </a:rPr>
              <a:t> as np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 = np.float32(1.0)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1.0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y = np.int_([1,2,4])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y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([1, 2, 4])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z = </a:t>
            </a:r>
            <a:r>
              <a:rPr lang="en-US" sz="1350" dirty="0" err="1">
                <a:latin typeface="Courier New" panose="02070309020205020404" pitchFamily="49" charset="0"/>
              </a:rPr>
              <a:t>np.arange</a:t>
            </a:r>
            <a:r>
              <a:rPr lang="en-US" sz="1350" dirty="0">
                <a:latin typeface="Courier New" panose="02070309020205020404" pitchFamily="49" charset="0"/>
              </a:rPr>
              <a:t>(3, </a:t>
            </a:r>
            <a:r>
              <a:rPr lang="en-US" sz="1350" dirty="0" err="1">
                <a:latin typeface="Courier New" panose="02070309020205020404" pitchFamily="49" charset="0"/>
              </a:rPr>
              <a:t>dtype</a:t>
            </a:r>
            <a:r>
              <a:rPr lang="en-US" sz="1350" dirty="0">
                <a:latin typeface="Courier New" panose="02070309020205020404" pitchFamily="49" charset="0"/>
              </a:rPr>
              <a:t>=np.uint8)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z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array</a:t>
            </a:r>
            <a:r>
              <a:rPr lang="en-US" sz="1350" dirty="0">
                <a:latin typeface="Courier New" panose="02070309020205020404" pitchFamily="49" charset="0"/>
              </a:rPr>
              <a:t>([0, 1, 2], </a:t>
            </a:r>
            <a:r>
              <a:rPr lang="en-US" sz="1350" dirty="0" err="1">
                <a:latin typeface="Courier New" panose="02070309020205020404" pitchFamily="49" charset="0"/>
              </a:rPr>
              <a:t>dtype</a:t>
            </a:r>
            <a:r>
              <a:rPr lang="en-US" sz="1350" dirty="0">
                <a:latin typeface="Courier New" panose="02070309020205020404" pitchFamily="49" charset="0"/>
              </a:rPr>
              <a:t>=uint8)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 err="1">
                <a:latin typeface="Courier New" panose="02070309020205020404" pitchFamily="49" charset="0"/>
              </a:rPr>
              <a:t>z.dtype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</a:rPr>
              <a:t>dtype</a:t>
            </a:r>
            <a:r>
              <a:rPr lang="en-US" sz="1350" dirty="0">
                <a:latin typeface="Courier New" panose="02070309020205020404" pitchFamily="49" charset="0"/>
              </a:rPr>
              <a:t>('uint8')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800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a couple of mechanisms </a:t>
            </a:r>
            <a:r>
              <a:rPr lang="en-US" dirty="0"/>
              <a:t>for creating </a:t>
            </a:r>
            <a:r>
              <a:rPr lang="en-US" dirty="0" smtClean="0"/>
              <a:t>arrays in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Conversion </a:t>
            </a:r>
            <a:r>
              <a:rPr lang="en-US" dirty="0"/>
              <a:t>from other Python structures (e.g., lists, </a:t>
            </a:r>
            <a:r>
              <a:rPr lang="en-US" dirty="0" smtClean="0"/>
              <a:t>tuples).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Built-in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  <a:r>
              <a:rPr lang="en-US" dirty="0"/>
              <a:t>creation </a:t>
            </a:r>
            <a:r>
              <a:rPr lang="en-US" dirty="0" smtClean="0"/>
              <a:t>(e.g</a:t>
            </a:r>
            <a:r>
              <a:rPr lang="en-US" dirty="0"/>
              <a:t>., </a:t>
            </a:r>
            <a:r>
              <a:rPr lang="en-US" dirty="0" err="1"/>
              <a:t>arange</a:t>
            </a:r>
            <a:r>
              <a:rPr lang="en-US" dirty="0"/>
              <a:t>, ones, zeros, etc</a:t>
            </a:r>
            <a:r>
              <a:rPr lang="en-US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Reading </a:t>
            </a:r>
            <a:r>
              <a:rPr lang="en-US" dirty="0"/>
              <a:t>arrays from disk, either from standard or custom </a:t>
            </a:r>
            <a:r>
              <a:rPr lang="en-US" dirty="0" smtClean="0"/>
              <a:t>formats (e.g. reading in from a CSV file).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and others … </a:t>
            </a:r>
          </a:p>
        </p:txBody>
      </p:sp>
    </p:spTree>
    <p:extLst>
      <p:ext uri="{BB962C8B-B14F-4D97-AF65-F5344CB8AC3E}">
        <p14:creationId xmlns:p14="http://schemas.microsoft.com/office/powerpoint/2010/main" val="2128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general, any numerical data that is stored in an array-like container can be converted to an </a:t>
            </a:r>
            <a:r>
              <a:rPr lang="en-US" dirty="0" err="1" smtClean="0"/>
              <a:t>ndarray</a:t>
            </a:r>
            <a:r>
              <a:rPr lang="en-US" dirty="0" smtClean="0"/>
              <a:t> through use of the array</a:t>
            </a:r>
            <a:r>
              <a:rPr lang="en-US" dirty="0"/>
              <a:t>() function. The most obvious examples are </a:t>
            </a:r>
            <a:r>
              <a:rPr lang="en-US" dirty="0" smtClean="0"/>
              <a:t>sequence types like lists </a:t>
            </a:r>
            <a:r>
              <a:rPr lang="en-US" dirty="0"/>
              <a:t>and tuples.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081" y="3787715"/>
            <a:ext cx="78271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</a:rPr>
              <a:t>&gt;&gt;&gt; x = </a:t>
            </a:r>
            <a:r>
              <a:rPr lang="en-US" sz="1350" dirty="0" err="1">
                <a:latin typeface="Courier New" panose="02070309020205020404" pitchFamily="49" charset="0"/>
              </a:rPr>
              <a:t>np.array</a:t>
            </a:r>
            <a:r>
              <a:rPr lang="en-US" sz="1350" dirty="0">
                <a:latin typeface="Courier New" panose="02070309020205020404" pitchFamily="49" charset="0"/>
              </a:rPr>
              <a:t>([2,3,1,0])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 = </a:t>
            </a:r>
            <a:r>
              <a:rPr lang="en-US" sz="1350" dirty="0" err="1">
                <a:latin typeface="Courier New" panose="02070309020205020404" pitchFamily="49" charset="0"/>
              </a:rPr>
              <a:t>np.array</a:t>
            </a:r>
            <a:r>
              <a:rPr lang="en-US" sz="1350" dirty="0">
                <a:latin typeface="Courier New" panose="02070309020205020404" pitchFamily="49" charset="0"/>
              </a:rPr>
              <a:t>((2</a:t>
            </a:r>
            <a:r>
              <a:rPr lang="en-US" sz="1350" dirty="0">
                <a:latin typeface="Courier New" panose="02070309020205020404" pitchFamily="49" charset="0"/>
              </a:rPr>
              <a:t>, 3, 1, 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)</a:t>
            </a:r>
            <a:r>
              <a:rPr lang="en-US" sz="1350" dirty="0">
                <a:latin typeface="Courier New" panose="02070309020205020404" pitchFamily="49" charset="0"/>
              </a:rPr>
              <a:t>) </a:t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 = </a:t>
            </a:r>
            <a:r>
              <a:rPr lang="en-US" sz="1350" dirty="0" err="1">
                <a:latin typeface="Courier New" panose="02070309020205020404" pitchFamily="49" charset="0"/>
              </a:rPr>
              <a:t>np.array</a:t>
            </a:r>
            <a:r>
              <a:rPr lang="en-US" sz="1350" dirty="0">
                <a:latin typeface="Courier New" panose="02070309020205020404" pitchFamily="49" charset="0"/>
              </a:rPr>
              <a:t>([[1,2.0],[0,0],(1+1j,3.)]) </a:t>
            </a:r>
            <a:r>
              <a:rPr lang="en-US" sz="1350" dirty="0">
                <a:latin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</a:rPr>
              <a:t>&gt;&gt;&gt; </a:t>
            </a:r>
            <a:r>
              <a:rPr lang="en-US" sz="1350" dirty="0">
                <a:latin typeface="Courier New" panose="02070309020205020404" pitchFamily="49" charset="0"/>
              </a:rPr>
              <a:t>x = </a:t>
            </a:r>
            <a:r>
              <a:rPr lang="en-US" sz="1350" dirty="0" err="1">
                <a:latin typeface="Courier New" panose="02070309020205020404" pitchFamily="49" charset="0"/>
              </a:rPr>
              <a:t>np.array</a:t>
            </a:r>
            <a:r>
              <a:rPr lang="en-US" sz="1350" dirty="0">
                <a:latin typeface="Courier New" panose="02070309020205020404" pitchFamily="49" charset="0"/>
              </a:rPr>
              <a:t>([[ 1.+0.j, 2.+0.j], [ 0.+0.j, 0.+0.j], [ 1.+1.j, 3.+0.j]])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186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892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Python Programming</vt:lpstr>
      <vt:lpstr>Numerical and scientific applications</vt:lpstr>
      <vt:lpstr>Scipy and friends</vt:lpstr>
      <vt:lpstr>numpy</vt:lpstr>
      <vt:lpstr>numpy</vt:lpstr>
      <vt:lpstr>Numpy datatypes</vt:lpstr>
      <vt:lpstr>Numpy datatypes</vt:lpstr>
      <vt:lpstr>Numpy arrays</vt:lpstr>
      <vt:lpstr>Numpy arrays</vt:lpstr>
      <vt:lpstr>Numpy arrays</vt:lpstr>
      <vt:lpstr>Numpy arrays</vt:lpstr>
      <vt:lpstr>Numpy arrays</vt:lpstr>
      <vt:lpstr>indexing</vt:lpstr>
      <vt:lpstr>indexing</vt:lpstr>
      <vt:lpstr>indexing</vt:lpstr>
      <vt:lpstr>Array operations</vt:lpstr>
      <vt:lpstr>Array operations</vt:lpstr>
      <vt:lpstr>Array operations</vt:lpstr>
      <vt:lpstr>Array operations</vt:lpstr>
      <vt:lpstr>Linear algebra</vt:lpstr>
      <vt:lpstr>Linear algebra</vt:lpstr>
      <vt:lpstr>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5</cp:revision>
  <dcterms:created xsi:type="dcterms:W3CDTF">2019-09-12T17:55:09Z</dcterms:created>
  <dcterms:modified xsi:type="dcterms:W3CDTF">2019-11-12T22:29:31Z</dcterms:modified>
</cp:coreProperties>
</file>