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3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31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69243" y="684775"/>
            <a:ext cx="5405516" cy="613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3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41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9.2 Pandas</a:t>
            </a:r>
          </a:p>
        </p:txBody>
      </p:sp>
    </p:spTree>
    <p:extLst>
      <p:ext uri="{BB962C8B-B14F-4D97-AF65-F5344CB8AC3E}">
        <p14:creationId xmlns:p14="http://schemas.microsoft.com/office/powerpoint/2010/main" val="206605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269" y="812241"/>
            <a:ext cx="5199757" cy="12054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9494" marR="2679" indent="-323132" algn="ctr">
              <a:lnSpc>
                <a:spcPts val="4694"/>
              </a:lnSpc>
              <a:tabLst>
                <a:tab pos="1063153" algn="l"/>
                <a:tab pos="3720199" algn="l"/>
                <a:tab pos="3816971" algn="l"/>
              </a:tabLst>
            </a:pPr>
            <a:r>
              <a:rPr sz="4060" dirty="0"/>
              <a:t>Ax</a:t>
            </a:r>
            <a:r>
              <a:rPr sz="4060" spc="-3" dirty="0"/>
              <a:t>i</a:t>
            </a:r>
            <a:r>
              <a:rPr sz="4060" dirty="0"/>
              <a:t>s</a:t>
            </a:r>
            <a:r>
              <a:rPr lang="en-US" sz="4060" dirty="0"/>
              <a:t> </a:t>
            </a:r>
            <a:r>
              <a:rPr sz="4060" spc="-3" dirty="0"/>
              <a:t>i</a:t>
            </a:r>
            <a:r>
              <a:rPr sz="4060" dirty="0"/>
              <a:t>ndex</a:t>
            </a:r>
            <a:r>
              <a:rPr sz="4060" spc="-3" dirty="0"/>
              <a:t>i</a:t>
            </a:r>
            <a:r>
              <a:rPr sz="4060" dirty="0"/>
              <a:t>ng,</a:t>
            </a:r>
            <a:r>
              <a:rPr sz="4060" spc="-409" dirty="0"/>
              <a:t> </a:t>
            </a:r>
            <a:r>
              <a:rPr sz="4060" spc="-3" dirty="0"/>
              <a:t>th</a:t>
            </a:r>
            <a:r>
              <a:rPr sz="4060" dirty="0"/>
              <a:t>e	spec</a:t>
            </a:r>
            <a:r>
              <a:rPr sz="4060" spc="-3" dirty="0"/>
              <a:t>i</a:t>
            </a:r>
            <a:r>
              <a:rPr sz="4060" dirty="0"/>
              <a:t>al </a:t>
            </a:r>
            <a:r>
              <a:rPr sz="4060" spc="-14" dirty="0"/>
              <a:t>pandas-flavored	</a:t>
            </a:r>
            <a:r>
              <a:rPr sz="4060" dirty="0"/>
              <a:t>sauce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0" y="2694446"/>
            <a:ext cx="4663976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148943" algn="l"/>
              </a:tabLst>
            </a:pPr>
            <a:r>
              <a:rPr sz="2215" dirty="0">
                <a:latin typeface="Gill Sans MT"/>
                <a:cs typeface="Gill Sans MT"/>
              </a:rPr>
              <a:t>Enab</a:t>
            </a:r>
            <a:r>
              <a:rPr sz="2215" spc="-3" dirty="0">
                <a:latin typeface="Gill Sans MT"/>
                <a:cs typeface="Gill Sans MT"/>
              </a:rPr>
              <a:t>l</a:t>
            </a:r>
            <a:r>
              <a:rPr sz="2215" dirty="0">
                <a:latin typeface="Gill Sans MT"/>
                <a:cs typeface="Gill Sans MT"/>
              </a:rPr>
              <a:t>es</a:t>
            </a:r>
            <a:r>
              <a:rPr sz="2215" spc="-224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“a</a:t>
            </a:r>
            <a:r>
              <a:rPr sz="2215" spc="-3" dirty="0">
                <a:latin typeface="Gill Sans MT"/>
                <a:cs typeface="Gill Sans MT"/>
              </a:rPr>
              <a:t>li</a:t>
            </a:r>
            <a:r>
              <a:rPr sz="2215" dirty="0">
                <a:latin typeface="Gill Sans MT"/>
                <a:cs typeface="Gill Sans MT"/>
              </a:rPr>
              <a:t>gnment</a:t>
            </a:r>
            <a:r>
              <a:rPr sz="2215" spc="-3" dirty="0">
                <a:latin typeface="Gill Sans MT"/>
                <a:cs typeface="Gill Sans MT"/>
              </a:rPr>
              <a:t>-</a:t>
            </a:r>
            <a:r>
              <a:rPr sz="2215" dirty="0">
                <a:latin typeface="Gill Sans MT"/>
                <a:cs typeface="Gill Sans MT"/>
              </a:rPr>
              <a:t>f</a:t>
            </a:r>
            <a:r>
              <a:rPr sz="2215" spc="-45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ee”	p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ogramm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ng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50" y="3183346"/>
            <a:ext cx="4752380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360502" algn="l"/>
                <a:tab pos="3807260" algn="l"/>
              </a:tabLst>
            </a:pPr>
            <a:r>
              <a:rPr sz="2215" dirty="0">
                <a:latin typeface="Gill Sans MT"/>
                <a:cs typeface="Gill Sans MT"/>
              </a:rPr>
              <a:t>P</a:t>
            </a:r>
            <a:r>
              <a:rPr sz="2215" spc="-45" dirty="0">
                <a:latin typeface="Gill Sans MT"/>
                <a:cs typeface="Gill Sans MT"/>
              </a:rPr>
              <a:t>r</a:t>
            </a:r>
            <a:r>
              <a:rPr sz="2215" spc="-35" dirty="0">
                <a:latin typeface="Gill Sans MT"/>
                <a:cs typeface="Gill Sans MT"/>
              </a:rPr>
              <a:t>e</a:t>
            </a:r>
            <a:r>
              <a:rPr sz="2215" spc="-45" dirty="0">
                <a:latin typeface="Gill Sans MT"/>
                <a:cs typeface="Gill Sans MT"/>
              </a:rPr>
              <a:t>v</a:t>
            </a:r>
            <a:r>
              <a:rPr sz="2215" dirty="0">
                <a:latin typeface="Gill Sans MT"/>
                <a:cs typeface="Gill Sans MT"/>
              </a:rPr>
              <a:t>ents	ma</a:t>
            </a:r>
            <a:r>
              <a:rPr sz="2215" spc="-3" dirty="0">
                <a:latin typeface="Gill Sans MT"/>
                <a:cs typeface="Gill Sans MT"/>
              </a:rPr>
              <a:t>j</a:t>
            </a:r>
            <a:r>
              <a:rPr sz="2215" dirty="0">
                <a:latin typeface="Gill Sans MT"/>
                <a:cs typeface="Gill Sans MT"/>
              </a:rPr>
              <a:t>or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sou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ce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of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data	</a:t>
            </a:r>
            <a:r>
              <a:rPr sz="2215" spc="-24" dirty="0">
                <a:latin typeface="Gill Sans MT"/>
                <a:cs typeface="Gill Sans MT"/>
              </a:rPr>
              <a:t>m</a:t>
            </a:r>
            <a:r>
              <a:rPr sz="2215" dirty="0">
                <a:latin typeface="Gill Sans MT"/>
                <a:cs typeface="Gill Sans MT"/>
              </a:rPr>
              <a:t>ung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ng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250" y="3511512"/>
            <a:ext cx="2804815" cy="835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>
              <a:tabLst>
                <a:tab pos="2075074" algn="l"/>
              </a:tabLst>
            </a:pPr>
            <a:r>
              <a:rPr sz="2215" dirty="0">
                <a:latin typeface="Gill Sans MT"/>
                <a:cs typeface="Gill Sans MT"/>
              </a:rPr>
              <a:t>frustrat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and	e</a:t>
            </a:r>
            <a:r>
              <a:rPr sz="2215" spc="-24" dirty="0">
                <a:latin typeface="Gill Sans MT"/>
                <a:cs typeface="Gill Sans MT"/>
              </a:rPr>
              <a:t>r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ors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395326" algn="l"/>
              </a:tabLst>
            </a:pPr>
            <a:r>
              <a:rPr sz="2215" spc="-3" dirty="0">
                <a:latin typeface="Gill Sans MT"/>
                <a:cs typeface="Gill Sans MT"/>
              </a:rPr>
              <a:t>Fast</a:t>
            </a:r>
            <a:r>
              <a:rPr sz="2215" dirty="0">
                <a:latin typeface="Gill Sans MT"/>
                <a:cs typeface="Gill Sans MT"/>
              </a:rPr>
              <a:t> data	</a:t>
            </a:r>
            <a:r>
              <a:rPr sz="2215" spc="-3" dirty="0">
                <a:latin typeface="Gill Sans MT"/>
                <a:cs typeface="Gill Sans MT"/>
              </a:rPr>
              <a:t>selection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250" y="4489313"/>
            <a:ext cx="5130776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902626" algn="l"/>
                <a:tab pos="3429883" algn="l"/>
                <a:tab pos="4547282" algn="l"/>
              </a:tabLst>
            </a:pPr>
            <a:r>
              <a:rPr sz="2215" spc="-16" dirty="0">
                <a:latin typeface="Gill Sans MT"/>
                <a:cs typeface="Gill Sans MT"/>
              </a:rPr>
              <a:t>Powerful</a:t>
            </a:r>
            <a:r>
              <a:rPr sz="2215" dirty="0">
                <a:latin typeface="Gill Sans MT"/>
                <a:cs typeface="Gill Sans MT"/>
              </a:rPr>
              <a:t> </a:t>
            </a:r>
            <a:r>
              <a:rPr sz="2215" spc="-32" dirty="0">
                <a:latin typeface="Gill Sans MT"/>
                <a:cs typeface="Gill Sans MT"/>
              </a:rPr>
              <a:t>way	</a:t>
            </a:r>
            <a:r>
              <a:rPr sz="2215" dirty="0">
                <a:latin typeface="Gill Sans MT"/>
                <a:cs typeface="Gill Sans MT"/>
              </a:rPr>
              <a:t>of</a:t>
            </a:r>
            <a:r>
              <a:rPr sz="2215" spc="8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describing	</a:t>
            </a:r>
            <a:r>
              <a:rPr sz="2215" spc="-11" dirty="0">
                <a:latin typeface="Gill Sans MT"/>
                <a:cs typeface="Gill Sans MT"/>
              </a:rPr>
              <a:t>reshape</a:t>
            </a:r>
            <a:r>
              <a:rPr sz="2215" dirty="0">
                <a:latin typeface="Gill Sans MT"/>
                <a:cs typeface="Gill Sans MT"/>
              </a:rPr>
              <a:t> /	</a:t>
            </a:r>
            <a:r>
              <a:rPr sz="2215" spc="-3" dirty="0">
                <a:latin typeface="Gill Sans MT"/>
                <a:cs typeface="Gill Sans MT"/>
              </a:rPr>
              <a:t>join</a:t>
            </a:r>
            <a:r>
              <a:rPr sz="2215" spc="-50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/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627" y="4817479"/>
            <a:ext cx="3476551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959684" algn="l"/>
              </a:tabLst>
            </a:pPr>
            <a:r>
              <a:rPr sz="2215" dirty="0">
                <a:latin typeface="Gill Sans MT"/>
                <a:cs typeface="Gill Sans MT"/>
              </a:rPr>
              <a:t>merge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/	</a:t>
            </a:r>
            <a:r>
              <a:rPr sz="2215" spc="-5" dirty="0">
                <a:latin typeface="Gill Sans MT"/>
                <a:cs typeface="Gill Sans MT"/>
              </a:rPr>
              <a:t>pivot-table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operations</a:t>
            </a:r>
            <a:endParaRPr sz="2215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5294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58" y="1347002"/>
            <a:ext cx="3439380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  <a:tabLst>
                <a:tab pos="1252344" algn="l"/>
              </a:tabLst>
            </a:pPr>
            <a:r>
              <a:rPr dirty="0"/>
              <a:t>Data</a:t>
            </a:r>
            <a:r>
              <a:rPr lang="en-US" dirty="0"/>
              <a:t> </a:t>
            </a:r>
            <a:r>
              <a:rPr spc="-3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0" y="2326096"/>
            <a:ext cx="3458803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109698" algn="l"/>
                <a:tab pos="2409256" algn="l"/>
              </a:tabLst>
            </a:pPr>
            <a:r>
              <a:rPr sz="2215" spc="11" dirty="0">
                <a:latin typeface="Gill Sans MT"/>
                <a:cs typeface="Gill Sans MT"/>
              </a:rPr>
              <a:t>Binary	</a:t>
            </a:r>
            <a:r>
              <a:rPr sz="2215" spc="-3" dirty="0">
                <a:latin typeface="Gill Sans MT"/>
                <a:cs typeface="Gill Sans MT"/>
              </a:rPr>
              <a:t>operations	</a:t>
            </a:r>
            <a:r>
              <a:rPr sz="2215" spc="-16" dirty="0">
                <a:latin typeface="Gill Sans MT"/>
                <a:cs typeface="Gill Sans MT"/>
              </a:rPr>
              <a:t>are</a:t>
            </a:r>
            <a:r>
              <a:rPr sz="2215" spc="-42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joins!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8228" y="3468553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2568228" y="3857658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568228" y="4246762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568228" y="4635867"/>
            <a:ext cx="627160" cy="62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957499" y="3468553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957499" y="3857658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2957499" y="4246762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2957499" y="4635867"/>
            <a:ext cx="627160" cy="62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4038810" y="3079449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4038810" y="3468553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4038810" y="3857658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4038810" y="4246762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4428082" y="3079449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4428082" y="3468553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4428082" y="3857658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/>
          <p:nvPr/>
        </p:nvSpPr>
        <p:spPr>
          <a:xfrm>
            <a:off x="4428082" y="4246762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0" name="object 20"/>
          <p:cNvSpPr/>
          <p:nvPr/>
        </p:nvSpPr>
        <p:spPr>
          <a:xfrm>
            <a:off x="5563458" y="3079449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1" name="object 21"/>
          <p:cNvSpPr/>
          <p:nvPr/>
        </p:nvSpPr>
        <p:spPr>
          <a:xfrm>
            <a:off x="5563458" y="3468553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/>
          <p:nvPr/>
        </p:nvSpPr>
        <p:spPr>
          <a:xfrm>
            <a:off x="5563458" y="3857658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3" name="object 23"/>
          <p:cNvSpPr/>
          <p:nvPr/>
        </p:nvSpPr>
        <p:spPr>
          <a:xfrm>
            <a:off x="5563458" y="4246762"/>
            <a:ext cx="627160" cy="626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4" name="object 24"/>
          <p:cNvSpPr/>
          <p:nvPr/>
        </p:nvSpPr>
        <p:spPr>
          <a:xfrm>
            <a:off x="5952729" y="3079449"/>
            <a:ext cx="621753" cy="626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/>
          <p:nvPr/>
        </p:nvSpPr>
        <p:spPr>
          <a:xfrm>
            <a:off x="5952729" y="3468553"/>
            <a:ext cx="621753" cy="626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6" name="object 26"/>
          <p:cNvSpPr/>
          <p:nvPr/>
        </p:nvSpPr>
        <p:spPr>
          <a:xfrm>
            <a:off x="5952729" y="3857658"/>
            <a:ext cx="621753" cy="626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7" name="object 27"/>
          <p:cNvSpPr/>
          <p:nvPr/>
        </p:nvSpPr>
        <p:spPr>
          <a:xfrm>
            <a:off x="5952729" y="4246762"/>
            <a:ext cx="621753" cy="626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5563458" y="4635867"/>
            <a:ext cx="627160" cy="62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/>
          <p:nvPr/>
        </p:nvSpPr>
        <p:spPr>
          <a:xfrm>
            <a:off x="5952729" y="4635867"/>
            <a:ext cx="621753" cy="621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0" name="object 30"/>
          <p:cNvSpPr/>
          <p:nvPr/>
        </p:nvSpPr>
        <p:spPr>
          <a:xfrm>
            <a:off x="2687172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1" name="object 31"/>
          <p:cNvSpPr/>
          <p:nvPr/>
        </p:nvSpPr>
        <p:spPr>
          <a:xfrm>
            <a:off x="2687172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/>
          <p:nvPr/>
        </p:nvSpPr>
        <p:spPr>
          <a:xfrm>
            <a:off x="2687172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3" name="object 33"/>
          <p:cNvSpPr/>
          <p:nvPr/>
        </p:nvSpPr>
        <p:spPr>
          <a:xfrm>
            <a:off x="2687172" y="4711527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4" name="object 34"/>
          <p:cNvSpPr/>
          <p:nvPr/>
        </p:nvSpPr>
        <p:spPr>
          <a:xfrm>
            <a:off x="3076443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/>
          <p:nvPr/>
        </p:nvSpPr>
        <p:spPr>
          <a:xfrm>
            <a:off x="3076443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6" name="object 36"/>
          <p:cNvSpPr/>
          <p:nvPr/>
        </p:nvSpPr>
        <p:spPr>
          <a:xfrm>
            <a:off x="3076443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7" name="object 37"/>
          <p:cNvSpPr/>
          <p:nvPr/>
        </p:nvSpPr>
        <p:spPr>
          <a:xfrm>
            <a:off x="3076443" y="4711527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681765" y="3538808"/>
          <a:ext cx="778544" cy="155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157754" y="3155109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0" name="object 40"/>
          <p:cNvSpPr/>
          <p:nvPr/>
        </p:nvSpPr>
        <p:spPr>
          <a:xfrm>
            <a:off x="4157754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1" name="object 41"/>
          <p:cNvSpPr/>
          <p:nvPr/>
        </p:nvSpPr>
        <p:spPr>
          <a:xfrm>
            <a:off x="4157754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2" name="object 42"/>
          <p:cNvSpPr/>
          <p:nvPr/>
        </p:nvSpPr>
        <p:spPr>
          <a:xfrm>
            <a:off x="4157754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3" name="object 43"/>
          <p:cNvSpPr/>
          <p:nvPr/>
        </p:nvSpPr>
        <p:spPr>
          <a:xfrm>
            <a:off x="4547026" y="3155109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4" name="object 44"/>
          <p:cNvSpPr/>
          <p:nvPr/>
        </p:nvSpPr>
        <p:spPr>
          <a:xfrm>
            <a:off x="4547026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5" name="object 45"/>
          <p:cNvSpPr/>
          <p:nvPr/>
        </p:nvSpPr>
        <p:spPr>
          <a:xfrm>
            <a:off x="4547026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6" name="object 46"/>
          <p:cNvSpPr/>
          <p:nvPr/>
        </p:nvSpPr>
        <p:spPr>
          <a:xfrm>
            <a:off x="4547026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152347" y="3149702"/>
          <a:ext cx="778544" cy="155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3730169" y="3971180"/>
            <a:ext cx="152363" cy="28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872" b="1" dirty="0">
                <a:latin typeface="Arial"/>
                <a:cs typeface="Arial"/>
              </a:rPr>
              <a:t>+</a:t>
            </a:r>
            <a:endParaRPr sz="187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27784" y="3971180"/>
            <a:ext cx="152363" cy="28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872" b="1" dirty="0">
                <a:latin typeface="Arial"/>
                <a:cs typeface="Arial"/>
              </a:rPr>
              <a:t>=</a:t>
            </a:r>
            <a:endParaRPr sz="1872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82402" y="3155109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1" name="object 51"/>
          <p:cNvSpPr/>
          <p:nvPr/>
        </p:nvSpPr>
        <p:spPr>
          <a:xfrm>
            <a:off x="5682402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2" name="object 52"/>
          <p:cNvSpPr/>
          <p:nvPr/>
        </p:nvSpPr>
        <p:spPr>
          <a:xfrm>
            <a:off x="5682402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3" name="object 53"/>
          <p:cNvSpPr/>
          <p:nvPr/>
        </p:nvSpPr>
        <p:spPr>
          <a:xfrm>
            <a:off x="5682402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4" name="object 54"/>
          <p:cNvSpPr/>
          <p:nvPr/>
        </p:nvSpPr>
        <p:spPr>
          <a:xfrm>
            <a:off x="6071673" y="3155109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5" name="object 55"/>
          <p:cNvSpPr/>
          <p:nvPr/>
        </p:nvSpPr>
        <p:spPr>
          <a:xfrm>
            <a:off x="6071673" y="3544213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6" name="object 56"/>
          <p:cNvSpPr/>
          <p:nvPr/>
        </p:nvSpPr>
        <p:spPr>
          <a:xfrm>
            <a:off x="6071673" y="3933318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7" name="object 57"/>
          <p:cNvSpPr/>
          <p:nvPr/>
        </p:nvSpPr>
        <p:spPr>
          <a:xfrm>
            <a:off x="6071673" y="4322422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8" name="object 58"/>
          <p:cNvSpPr/>
          <p:nvPr/>
        </p:nvSpPr>
        <p:spPr>
          <a:xfrm>
            <a:off x="5682402" y="4711527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9" name="object 59"/>
          <p:cNvSpPr/>
          <p:nvPr/>
        </p:nvSpPr>
        <p:spPr>
          <a:xfrm>
            <a:off x="6071673" y="4711527"/>
            <a:ext cx="389446" cy="389111"/>
          </a:xfrm>
          <a:custGeom>
            <a:avLst/>
            <a:gdLst/>
            <a:ahLst/>
            <a:cxnLst/>
            <a:rect l="l" t="t" r="r" b="b"/>
            <a:pathLst>
              <a:path w="738504" h="737870">
                <a:moveTo>
                  <a:pt x="0" y="737857"/>
                </a:moveTo>
                <a:lnTo>
                  <a:pt x="738174" y="737857"/>
                </a:lnTo>
                <a:lnTo>
                  <a:pt x="738174" y="0"/>
                </a:lnTo>
                <a:lnTo>
                  <a:pt x="0" y="0"/>
                </a:lnTo>
                <a:lnTo>
                  <a:pt x="0" y="737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676995" y="3149702"/>
          <a:ext cx="778544" cy="194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10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10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20500">
                      <a:solidFill>
                        <a:srgbClr val="000000"/>
                      </a:solidFill>
                      <a:prstDash val="solid"/>
                    </a:lnL>
                    <a:lnR w="20500">
                      <a:solidFill>
                        <a:srgbClr val="000000"/>
                      </a:solidFill>
                      <a:prstDash val="solid"/>
                    </a:lnR>
                    <a:lnT w="20500">
                      <a:solidFill>
                        <a:srgbClr val="000000"/>
                      </a:solidFill>
                      <a:prstDash val="solid"/>
                    </a:lnT>
                    <a:lnB w="205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5521" y="2593907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/>
          <p:nvPr/>
        </p:nvSpPr>
        <p:spPr>
          <a:xfrm>
            <a:off x="2890007" y="2593907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/>
          <p:nvPr/>
        </p:nvSpPr>
        <p:spPr>
          <a:xfrm>
            <a:off x="2585521" y="2898427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2890007" y="2898427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585521" y="3202947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890007" y="3202947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886252" y="350746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886252" y="381198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2886252" y="411650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2890007" y="442102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2890007" y="4725549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2890007" y="503006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3989543" y="2424730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3989543" y="2729250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3989543" y="3033769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3989543" y="350746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3989543" y="381198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/>
          <p:nvPr/>
        </p:nvSpPr>
        <p:spPr>
          <a:xfrm>
            <a:off x="3989543" y="411650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0" name="object 20"/>
          <p:cNvSpPr/>
          <p:nvPr/>
        </p:nvSpPr>
        <p:spPr>
          <a:xfrm>
            <a:off x="3989543" y="4590206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1" name="object 21"/>
          <p:cNvSpPr/>
          <p:nvPr/>
        </p:nvSpPr>
        <p:spPr>
          <a:xfrm>
            <a:off x="3989543" y="4894726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/>
          <p:nvPr/>
        </p:nvSpPr>
        <p:spPr>
          <a:xfrm>
            <a:off x="3989543" y="5199245"/>
            <a:ext cx="563864" cy="547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3" name="object 23"/>
          <p:cNvSpPr/>
          <p:nvPr/>
        </p:nvSpPr>
        <p:spPr>
          <a:xfrm>
            <a:off x="5698052" y="350887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4" name="object 24"/>
          <p:cNvSpPr/>
          <p:nvPr/>
        </p:nvSpPr>
        <p:spPr>
          <a:xfrm>
            <a:off x="6002539" y="350887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/>
          <p:nvPr/>
        </p:nvSpPr>
        <p:spPr>
          <a:xfrm>
            <a:off x="5698052" y="3813397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6" name="object 26"/>
          <p:cNvSpPr/>
          <p:nvPr/>
        </p:nvSpPr>
        <p:spPr>
          <a:xfrm>
            <a:off x="6002539" y="3813397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7" name="object 27"/>
          <p:cNvSpPr/>
          <p:nvPr/>
        </p:nvSpPr>
        <p:spPr>
          <a:xfrm>
            <a:off x="5698052" y="411791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6002539" y="411791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/>
          <p:nvPr/>
        </p:nvSpPr>
        <p:spPr>
          <a:xfrm>
            <a:off x="2581765" y="350746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0" name="object 30"/>
          <p:cNvSpPr/>
          <p:nvPr/>
        </p:nvSpPr>
        <p:spPr>
          <a:xfrm>
            <a:off x="2581765" y="381198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1" name="object 31"/>
          <p:cNvSpPr/>
          <p:nvPr/>
        </p:nvSpPr>
        <p:spPr>
          <a:xfrm>
            <a:off x="2581765" y="411650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/>
          <p:nvPr/>
        </p:nvSpPr>
        <p:spPr>
          <a:xfrm>
            <a:off x="2581765" y="442102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3" name="object 33"/>
          <p:cNvSpPr/>
          <p:nvPr/>
        </p:nvSpPr>
        <p:spPr>
          <a:xfrm>
            <a:off x="2581765" y="4725549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4" name="object 34"/>
          <p:cNvSpPr/>
          <p:nvPr/>
        </p:nvSpPr>
        <p:spPr>
          <a:xfrm>
            <a:off x="2581765" y="5030068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/>
          <p:nvPr/>
        </p:nvSpPr>
        <p:spPr>
          <a:xfrm>
            <a:off x="4294030" y="2424730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6" name="object 36"/>
          <p:cNvSpPr/>
          <p:nvPr/>
        </p:nvSpPr>
        <p:spPr>
          <a:xfrm>
            <a:off x="4294030" y="2729250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7" name="object 37"/>
          <p:cNvSpPr/>
          <p:nvPr/>
        </p:nvSpPr>
        <p:spPr>
          <a:xfrm>
            <a:off x="4294030" y="3033769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8" name="object 38"/>
          <p:cNvSpPr/>
          <p:nvPr/>
        </p:nvSpPr>
        <p:spPr>
          <a:xfrm>
            <a:off x="4265837" y="350746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9" name="object 39"/>
          <p:cNvSpPr/>
          <p:nvPr/>
        </p:nvSpPr>
        <p:spPr>
          <a:xfrm>
            <a:off x="4265837" y="381198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0" name="object 40"/>
          <p:cNvSpPr/>
          <p:nvPr/>
        </p:nvSpPr>
        <p:spPr>
          <a:xfrm>
            <a:off x="4265837" y="4116508"/>
            <a:ext cx="563864" cy="55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1" name="object 41"/>
          <p:cNvSpPr/>
          <p:nvPr/>
        </p:nvSpPr>
        <p:spPr>
          <a:xfrm>
            <a:off x="4294030" y="4590206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2" name="object 42"/>
          <p:cNvSpPr/>
          <p:nvPr/>
        </p:nvSpPr>
        <p:spPr>
          <a:xfrm>
            <a:off x="4294030" y="4894726"/>
            <a:ext cx="552587" cy="55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3" name="object 43"/>
          <p:cNvSpPr/>
          <p:nvPr/>
        </p:nvSpPr>
        <p:spPr>
          <a:xfrm>
            <a:off x="4294030" y="5199245"/>
            <a:ext cx="552587" cy="547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4" name="object 44"/>
          <p:cNvSpPr/>
          <p:nvPr/>
        </p:nvSpPr>
        <p:spPr>
          <a:xfrm>
            <a:off x="3403123" y="3594115"/>
            <a:ext cx="447712" cy="409873"/>
          </a:xfrm>
          <a:custGeom>
            <a:avLst/>
            <a:gdLst/>
            <a:ahLst/>
            <a:cxnLst/>
            <a:rect l="l" t="t" r="r" b="b"/>
            <a:pathLst>
              <a:path w="848995" h="777239">
                <a:moveTo>
                  <a:pt x="0" y="776735"/>
                </a:moveTo>
                <a:lnTo>
                  <a:pt x="848895" y="0"/>
                </a:lnTo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5" name="object 45"/>
          <p:cNvSpPr/>
          <p:nvPr/>
        </p:nvSpPr>
        <p:spPr>
          <a:xfrm>
            <a:off x="3827948" y="3533210"/>
            <a:ext cx="89408" cy="86060"/>
          </a:xfrm>
          <a:custGeom>
            <a:avLst/>
            <a:gdLst/>
            <a:ahLst/>
            <a:cxnLst/>
            <a:rect l="l" t="t" r="r" b="b"/>
            <a:pathLst>
              <a:path w="169545" h="163195">
                <a:moveTo>
                  <a:pt x="169531" y="0"/>
                </a:moveTo>
                <a:lnTo>
                  <a:pt x="0" y="68155"/>
                </a:lnTo>
                <a:lnTo>
                  <a:pt x="86611" y="162835"/>
                </a:lnTo>
                <a:lnTo>
                  <a:pt x="169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6" name="object 46"/>
          <p:cNvSpPr/>
          <p:nvPr/>
        </p:nvSpPr>
        <p:spPr>
          <a:xfrm>
            <a:off x="3827947" y="3533210"/>
            <a:ext cx="89408" cy="86060"/>
          </a:xfrm>
          <a:custGeom>
            <a:avLst/>
            <a:gdLst/>
            <a:ahLst/>
            <a:cxnLst/>
            <a:rect l="l" t="t" r="r" b="b"/>
            <a:pathLst>
              <a:path w="169545" h="163195">
                <a:moveTo>
                  <a:pt x="169530" y="0"/>
                </a:moveTo>
                <a:lnTo>
                  <a:pt x="0" y="68155"/>
                </a:lnTo>
                <a:lnTo>
                  <a:pt x="86611" y="162835"/>
                </a:lnTo>
                <a:lnTo>
                  <a:pt x="169530" y="0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7" name="object 47"/>
          <p:cNvSpPr/>
          <p:nvPr/>
        </p:nvSpPr>
        <p:spPr>
          <a:xfrm>
            <a:off x="3403123" y="4003722"/>
            <a:ext cx="464455" cy="360313"/>
          </a:xfrm>
          <a:custGeom>
            <a:avLst/>
            <a:gdLst/>
            <a:ahLst/>
            <a:cxnLst/>
            <a:rect l="l" t="t" r="r" b="b"/>
            <a:pathLst>
              <a:path w="880745" h="683259">
                <a:moveTo>
                  <a:pt x="0" y="0"/>
                </a:moveTo>
                <a:lnTo>
                  <a:pt x="880568" y="682964"/>
                </a:lnTo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8" name="object 48"/>
          <p:cNvSpPr/>
          <p:nvPr/>
        </p:nvSpPr>
        <p:spPr>
          <a:xfrm>
            <a:off x="3846754" y="4337142"/>
            <a:ext cx="92087" cy="82042"/>
          </a:xfrm>
          <a:custGeom>
            <a:avLst/>
            <a:gdLst/>
            <a:ahLst/>
            <a:cxnLst/>
            <a:rect l="l" t="t" r="r" b="b"/>
            <a:pathLst>
              <a:path w="174625" h="155575">
                <a:moveTo>
                  <a:pt x="78633" y="0"/>
                </a:moveTo>
                <a:lnTo>
                  <a:pt x="0" y="101404"/>
                </a:lnTo>
                <a:lnTo>
                  <a:pt x="174509" y="155555"/>
                </a:lnTo>
                <a:lnTo>
                  <a:pt x="7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9" name="object 49"/>
          <p:cNvSpPr/>
          <p:nvPr/>
        </p:nvSpPr>
        <p:spPr>
          <a:xfrm>
            <a:off x="3846754" y="4337142"/>
            <a:ext cx="92087" cy="82042"/>
          </a:xfrm>
          <a:custGeom>
            <a:avLst/>
            <a:gdLst/>
            <a:ahLst/>
            <a:cxnLst/>
            <a:rect l="l" t="t" r="r" b="b"/>
            <a:pathLst>
              <a:path w="174625" h="155575">
                <a:moveTo>
                  <a:pt x="174508" y="155555"/>
                </a:moveTo>
                <a:lnTo>
                  <a:pt x="78632" y="0"/>
                </a:lnTo>
                <a:lnTo>
                  <a:pt x="0" y="101404"/>
                </a:lnTo>
                <a:lnTo>
                  <a:pt x="174508" y="155555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0" name="object 50"/>
          <p:cNvSpPr/>
          <p:nvPr/>
        </p:nvSpPr>
        <p:spPr>
          <a:xfrm>
            <a:off x="3403124" y="4003721"/>
            <a:ext cx="44101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6156" y="0"/>
                </a:lnTo>
              </a:path>
            </a:pathLst>
          </a:custGeom>
          <a:ln w="21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1" name="object 51"/>
          <p:cNvSpPr/>
          <p:nvPr/>
        </p:nvSpPr>
        <p:spPr>
          <a:xfrm>
            <a:off x="3844066" y="3969887"/>
            <a:ext cx="90413" cy="67977"/>
          </a:xfrm>
          <a:custGeom>
            <a:avLst/>
            <a:gdLst/>
            <a:ahLst/>
            <a:cxnLst/>
            <a:rect l="l" t="t" r="r" b="b"/>
            <a:pathLst>
              <a:path w="171450" h="128904">
                <a:moveTo>
                  <a:pt x="0" y="0"/>
                </a:moveTo>
                <a:lnTo>
                  <a:pt x="0" y="128324"/>
                </a:lnTo>
                <a:lnTo>
                  <a:pt x="171080" y="64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2" name="object 52"/>
          <p:cNvSpPr/>
          <p:nvPr/>
        </p:nvSpPr>
        <p:spPr>
          <a:xfrm>
            <a:off x="3844066" y="3969887"/>
            <a:ext cx="90413" cy="67977"/>
          </a:xfrm>
          <a:custGeom>
            <a:avLst/>
            <a:gdLst/>
            <a:ahLst/>
            <a:cxnLst/>
            <a:rect l="l" t="t" r="r" b="b"/>
            <a:pathLst>
              <a:path w="171450" h="128904">
                <a:moveTo>
                  <a:pt x="171080" y="64162"/>
                </a:moveTo>
                <a:lnTo>
                  <a:pt x="0" y="0"/>
                </a:lnTo>
                <a:lnTo>
                  <a:pt x="0" y="128324"/>
                </a:lnTo>
                <a:lnTo>
                  <a:pt x="171080" y="64162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3" name="object 53"/>
          <p:cNvSpPr/>
          <p:nvPr/>
        </p:nvSpPr>
        <p:spPr>
          <a:xfrm>
            <a:off x="2709571" y="267285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4" name="object 54"/>
          <p:cNvSpPr/>
          <p:nvPr/>
        </p:nvSpPr>
        <p:spPr>
          <a:xfrm>
            <a:off x="3014058" y="267285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5" name="object 55"/>
          <p:cNvSpPr/>
          <p:nvPr/>
        </p:nvSpPr>
        <p:spPr>
          <a:xfrm>
            <a:off x="2709571" y="297737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6" name="object 56"/>
          <p:cNvSpPr/>
          <p:nvPr/>
        </p:nvSpPr>
        <p:spPr>
          <a:xfrm>
            <a:off x="3014058" y="297737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7" name="object 57"/>
          <p:cNvSpPr/>
          <p:nvPr/>
        </p:nvSpPr>
        <p:spPr>
          <a:xfrm>
            <a:off x="2709571" y="328189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8" name="object 58"/>
          <p:cNvSpPr/>
          <p:nvPr/>
        </p:nvSpPr>
        <p:spPr>
          <a:xfrm>
            <a:off x="3014058" y="328189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9" name="object 59"/>
          <p:cNvSpPr/>
          <p:nvPr/>
        </p:nvSpPr>
        <p:spPr>
          <a:xfrm>
            <a:off x="3010302" y="358641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0" name="object 60"/>
          <p:cNvSpPr/>
          <p:nvPr/>
        </p:nvSpPr>
        <p:spPr>
          <a:xfrm>
            <a:off x="3010302" y="389093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1" name="object 61"/>
          <p:cNvSpPr/>
          <p:nvPr/>
        </p:nvSpPr>
        <p:spPr>
          <a:xfrm>
            <a:off x="3010302" y="419545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2" name="object 62"/>
          <p:cNvSpPr/>
          <p:nvPr/>
        </p:nvSpPr>
        <p:spPr>
          <a:xfrm>
            <a:off x="3014058" y="449997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3" name="object 63"/>
          <p:cNvSpPr/>
          <p:nvPr/>
        </p:nvSpPr>
        <p:spPr>
          <a:xfrm>
            <a:off x="3014058" y="480449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4" name="object 64"/>
          <p:cNvSpPr/>
          <p:nvPr/>
        </p:nvSpPr>
        <p:spPr>
          <a:xfrm>
            <a:off x="3014058" y="510901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5" name="object 65"/>
          <p:cNvSpPr/>
          <p:nvPr/>
        </p:nvSpPr>
        <p:spPr>
          <a:xfrm>
            <a:off x="4113593" y="250367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6" name="object 66"/>
          <p:cNvSpPr/>
          <p:nvPr/>
        </p:nvSpPr>
        <p:spPr>
          <a:xfrm>
            <a:off x="4113593" y="280819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7" name="object 67"/>
          <p:cNvSpPr/>
          <p:nvPr/>
        </p:nvSpPr>
        <p:spPr>
          <a:xfrm>
            <a:off x="4113593" y="3112719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8" name="object 68"/>
          <p:cNvSpPr/>
          <p:nvPr/>
        </p:nvSpPr>
        <p:spPr>
          <a:xfrm>
            <a:off x="4113593" y="3586416"/>
            <a:ext cx="276597" cy="304726"/>
          </a:xfrm>
          <a:custGeom>
            <a:avLst/>
            <a:gdLst/>
            <a:ahLst/>
            <a:cxnLst/>
            <a:rect l="l" t="t" r="r" b="b"/>
            <a:pathLst>
              <a:path w="524510" h="577850">
                <a:moveTo>
                  <a:pt x="0" y="577460"/>
                </a:moveTo>
                <a:lnTo>
                  <a:pt x="523934" y="577460"/>
                </a:lnTo>
                <a:lnTo>
                  <a:pt x="523934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9" name="object 69"/>
          <p:cNvSpPr/>
          <p:nvPr/>
        </p:nvSpPr>
        <p:spPr>
          <a:xfrm>
            <a:off x="4113593" y="3890937"/>
            <a:ext cx="276597" cy="304726"/>
          </a:xfrm>
          <a:custGeom>
            <a:avLst/>
            <a:gdLst/>
            <a:ahLst/>
            <a:cxnLst/>
            <a:rect l="l" t="t" r="r" b="b"/>
            <a:pathLst>
              <a:path w="524510" h="577850">
                <a:moveTo>
                  <a:pt x="0" y="577460"/>
                </a:moveTo>
                <a:lnTo>
                  <a:pt x="523934" y="577460"/>
                </a:lnTo>
                <a:lnTo>
                  <a:pt x="523934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0" name="object 70"/>
          <p:cNvSpPr/>
          <p:nvPr/>
        </p:nvSpPr>
        <p:spPr>
          <a:xfrm>
            <a:off x="4113593" y="4195457"/>
            <a:ext cx="276597" cy="304726"/>
          </a:xfrm>
          <a:custGeom>
            <a:avLst/>
            <a:gdLst/>
            <a:ahLst/>
            <a:cxnLst/>
            <a:rect l="l" t="t" r="r" b="b"/>
            <a:pathLst>
              <a:path w="524510" h="577850">
                <a:moveTo>
                  <a:pt x="0" y="577460"/>
                </a:moveTo>
                <a:lnTo>
                  <a:pt x="523934" y="577460"/>
                </a:lnTo>
                <a:lnTo>
                  <a:pt x="523934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1" name="object 71"/>
          <p:cNvSpPr/>
          <p:nvPr/>
        </p:nvSpPr>
        <p:spPr>
          <a:xfrm>
            <a:off x="4113593" y="4669155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2" name="object 72"/>
          <p:cNvSpPr/>
          <p:nvPr/>
        </p:nvSpPr>
        <p:spPr>
          <a:xfrm>
            <a:off x="4113593" y="497367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3" name="object 73"/>
          <p:cNvSpPr/>
          <p:nvPr/>
        </p:nvSpPr>
        <p:spPr>
          <a:xfrm>
            <a:off x="4113593" y="5278195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4" name="object 74"/>
          <p:cNvSpPr/>
          <p:nvPr/>
        </p:nvSpPr>
        <p:spPr>
          <a:xfrm>
            <a:off x="5822103" y="358782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5" name="object 75"/>
          <p:cNvSpPr/>
          <p:nvPr/>
        </p:nvSpPr>
        <p:spPr>
          <a:xfrm>
            <a:off x="6126589" y="358782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6" name="object 76"/>
          <p:cNvSpPr/>
          <p:nvPr/>
        </p:nvSpPr>
        <p:spPr>
          <a:xfrm>
            <a:off x="5822103" y="389234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7" name="object 77"/>
          <p:cNvSpPr/>
          <p:nvPr/>
        </p:nvSpPr>
        <p:spPr>
          <a:xfrm>
            <a:off x="6126589" y="389234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8" name="object 78"/>
          <p:cNvSpPr/>
          <p:nvPr/>
        </p:nvSpPr>
        <p:spPr>
          <a:xfrm>
            <a:off x="5822103" y="419686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9" name="object 79"/>
          <p:cNvSpPr/>
          <p:nvPr/>
        </p:nvSpPr>
        <p:spPr>
          <a:xfrm>
            <a:off x="6126589" y="419686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5816462" y="3582187"/>
          <a:ext cx="608974" cy="9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81"/>
          <p:cNvSpPr/>
          <p:nvPr/>
        </p:nvSpPr>
        <p:spPr>
          <a:xfrm>
            <a:off x="2705816" y="358641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2" name="object 82"/>
          <p:cNvSpPr/>
          <p:nvPr/>
        </p:nvSpPr>
        <p:spPr>
          <a:xfrm>
            <a:off x="2705816" y="389093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3" name="object 83"/>
          <p:cNvSpPr/>
          <p:nvPr/>
        </p:nvSpPr>
        <p:spPr>
          <a:xfrm>
            <a:off x="2705816" y="419545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4" name="object 84"/>
          <p:cNvSpPr/>
          <p:nvPr/>
        </p:nvSpPr>
        <p:spPr>
          <a:xfrm>
            <a:off x="2705816" y="449997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5" name="object 85"/>
          <p:cNvSpPr/>
          <p:nvPr/>
        </p:nvSpPr>
        <p:spPr>
          <a:xfrm>
            <a:off x="2705816" y="480449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6" name="object 86"/>
          <p:cNvSpPr/>
          <p:nvPr/>
        </p:nvSpPr>
        <p:spPr>
          <a:xfrm>
            <a:off x="2705816" y="510901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7" name="object 87"/>
          <p:cNvGraphicFramePr>
            <a:graphicFrameLocks noGrp="1"/>
          </p:cNvGraphicFramePr>
          <p:nvPr/>
        </p:nvGraphicFramePr>
        <p:xfrm>
          <a:off x="2703932" y="2667217"/>
          <a:ext cx="608974" cy="274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object 88"/>
          <p:cNvSpPr/>
          <p:nvPr/>
        </p:nvSpPr>
        <p:spPr>
          <a:xfrm>
            <a:off x="4418080" y="250367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9" name="object 89"/>
          <p:cNvSpPr/>
          <p:nvPr/>
        </p:nvSpPr>
        <p:spPr>
          <a:xfrm>
            <a:off x="4418080" y="2808198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0" name="object 90"/>
          <p:cNvSpPr/>
          <p:nvPr/>
        </p:nvSpPr>
        <p:spPr>
          <a:xfrm>
            <a:off x="4418080" y="3112719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4107953" y="2498039"/>
          <a:ext cx="608974" cy="9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object 92"/>
          <p:cNvSpPr/>
          <p:nvPr/>
        </p:nvSpPr>
        <p:spPr>
          <a:xfrm>
            <a:off x="4389887" y="358641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3" name="object 93"/>
          <p:cNvSpPr/>
          <p:nvPr/>
        </p:nvSpPr>
        <p:spPr>
          <a:xfrm>
            <a:off x="4389887" y="389093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4" name="object 94"/>
          <p:cNvSpPr/>
          <p:nvPr/>
        </p:nvSpPr>
        <p:spPr>
          <a:xfrm>
            <a:off x="4389887" y="4195457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4107954" y="3580777"/>
          <a:ext cx="580780" cy="9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20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" name="object 96"/>
          <p:cNvSpPr/>
          <p:nvPr/>
        </p:nvSpPr>
        <p:spPr>
          <a:xfrm>
            <a:off x="4418080" y="4669155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7" name="object 97"/>
          <p:cNvSpPr/>
          <p:nvPr/>
        </p:nvSpPr>
        <p:spPr>
          <a:xfrm>
            <a:off x="4418080" y="4973676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8" name="object 98"/>
          <p:cNvSpPr/>
          <p:nvPr/>
        </p:nvSpPr>
        <p:spPr>
          <a:xfrm>
            <a:off x="4418080" y="5278195"/>
            <a:ext cx="304726" cy="304726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0" y="577460"/>
                </a:moveTo>
                <a:lnTo>
                  <a:pt x="577397" y="577460"/>
                </a:lnTo>
                <a:lnTo>
                  <a:pt x="577397" y="0"/>
                </a:lnTo>
                <a:lnTo>
                  <a:pt x="0" y="0"/>
                </a:lnTo>
                <a:lnTo>
                  <a:pt x="0" y="577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4107953" y="4663515"/>
          <a:ext cx="608974" cy="9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189" marB="0">
                    <a:lnL w="21386">
                      <a:solidFill>
                        <a:srgbClr val="000000"/>
                      </a:solidFill>
                      <a:prstDash val="solid"/>
                    </a:lnL>
                    <a:lnR w="21386">
                      <a:solidFill>
                        <a:srgbClr val="000000"/>
                      </a:solidFill>
                      <a:prstDash val="solid"/>
                    </a:lnR>
                    <a:lnT w="21386">
                      <a:solidFill>
                        <a:srgbClr val="000000"/>
                      </a:solidFill>
                      <a:prstDash val="solid"/>
                    </a:lnT>
                    <a:lnB w="21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object 100"/>
          <p:cNvSpPr/>
          <p:nvPr/>
        </p:nvSpPr>
        <p:spPr>
          <a:xfrm>
            <a:off x="4970666" y="4676853"/>
            <a:ext cx="447712" cy="409873"/>
          </a:xfrm>
          <a:custGeom>
            <a:avLst/>
            <a:gdLst/>
            <a:ahLst/>
            <a:cxnLst/>
            <a:rect l="l" t="t" r="r" b="b"/>
            <a:pathLst>
              <a:path w="848995" h="777240">
                <a:moveTo>
                  <a:pt x="0" y="776735"/>
                </a:moveTo>
                <a:lnTo>
                  <a:pt x="848895" y="0"/>
                </a:lnTo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1" name="object 101"/>
          <p:cNvSpPr/>
          <p:nvPr/>
        </p:nvSpPr>
        <p:spPr>
          <a:xfrm>
            <a:off x="5395492" y="4615949"/>
            <a:ext cx="89408" cy="86060"/>
          </a:xfrm>
          <a:custGeom>
            <a:avLst/>
            <a:gdLst/>
            <a:ahLst/>
            <a:cxnLst/>
            <a:rect l="l" t="t" r="r" b="b"/>
            <a:pathLst>
              <a:path w="169545" h="163195">
                <a:moveTo>
                  <a:pt x="169529" y="0"/>
                </a:moveTo>
                <a:lnTo>
                  <a:pt x="0" y="68155"/>
                </a:lnTo>
                <a:lnTo>
                  <a:pt x="86611" y="162834"/>
                </a:lnTo>
                <a:lnTo>
                  <a:pt x="16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2" name="object 102"/>
          <p:cNvSpPr/>
          <p:nvPr/>
        </p:nvSpPr>
        <p:spPr>
          <a:xfrm>
            <a:off x="5395490" y="4615948"/>
            <a:ext cx="89408" cy="86060"/>
          </a:xfrm>
          <a:custGeom>
            <a:avLst/>
            <a:gdLst/>
            <a:ahLst/>
            <a:cxnLst/>
            <a:rect l="l" t="t" r="r" b="b"/>
            <a:pathLst>
              <a:path w="169545" h="163195">
                <a:moveTo>
                  <a:pt x="169530" y="0"/>
                </a:moveTo>
                <a:lnTo>
                  <a:pt x="0" y="68155"/>
                </a:lnTo>
                <a:lnTo>
                  <a:pt x="86611" y="162835"/>
                </a:lnTo>
                <a:lnTo>
                  <a:pt x="169530" y="0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3" name="object 103"/>
          <p:cNvSpPr/>
          <p:nvPr/>
        </p:nvSpPr>
        <p:spPr>
          <a:xfrm>
            <a:off x="4998860" y="4038967"/>
            <a:ext cx="44101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6156" y="0"/>
                </a:lnTo>
              </a:path>
            </a:pathLst>
          </a:custGeom>
          <a:ln w="21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4" name="object 104"/>
          <p:cNvSpPr/>
          <p:nvPr/>
        </p:nvSpPr>
        <p:spPr>
          <a:xfrm>
            <a:off x="5439802" y="4005132"/>
            <a:ext cx="90413" cy="67977"/>
          </a:xfrm>
          <a:custGeom>
            <a:avLst/>
            <a:gdLst/>
            <a:ahLst/>
            <a:cxnLst/>
            <a:rect l="l" t="t" r="r" b="b"/>
            <a:pathLst>
              <a:path w="171450" h="128904">
                <a:moveTo>
                  <a:pt x="0" y="0"/>
                </a:moveTo>
                <a:lnTo>
                  <a:pt x="0" y="128324"/>
                </a:lnTo>
                <a:lnTo>
                  <a:pt x="171080" y="641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5" name="object 105"/>
          <p:cNvSpPr/>
          <p:nvPr/>
        </p:nvSpPr>
        <p:spPr>
          <a:xfrm>
            <a:off x="5439802" y="4005132"/>
            <a:ext cx="90413" cy="67977"/>
          </a:xfrm>
          <a:custGeom>
            <a:avLst/>
            <a:gdLst/>
            <a:ahLst/>
            <a:cxnLst/>
            <a:rect l="l" t="t" r="r" b="b"/>
            <a:pathLst>
              <a:path w="171450" h="128904">
                <a:moveTo>
                  <a:pt x="171080" y="64162"/>
                </a:moveTo>
                <a:lnTo>
                  <a:pt x="0" y="0"/>
                </a:lnTo>
                <a:lnTo>
                  <a:pt x="0" y="128324"/>
                </a:lnTo>
                <a:lnTo>
                  <a:pt x="171080" y="64162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6" name="object 106"/>
          <p:cNvSpPr/>
          <p:nvPr/>
        </p:nvSpPr>
        <p:spPr>
          <a:xfrm>
            <a:off x="4998859" y="3143735"/>
            <a:ext cx="439676" cy="318120"/>
          </a:xfrm>
          <a:custGeom>
            <a:avLst/>
            <a:gdLst/>
            <a:ahLst/>
            <a:cxnLst/>
            <a:rect l="l" t="t" r="r" b="b"/>
            <a:pathLst>
              <a:path w="833754" h="603250">
                <a:moveTo>
                  <a:pt x="0" y="0"/>
                </a:moveTo>
                <a:lnTo>
                  <a:pt x="833564" y="603069"/>
                </a:lnTo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7" name="object 107"/>
          <p:cNvSpPr/>
          <p:nvPr/>
        </p:nvSpPr>
        <p:spPr>
          <a:xfrm>
            <a:off x="5418606" y="3434345"/>
            <a:ext cx="93092" cy="80367"/>
          </a:xfrm>
          <a:custGeom>
            <a:avLst/>
            <a:gdLst/>
            <a:ahLst/>
            <a:cxnLst/>
            <a:rect l="l" t="t" r="r" b="b"/>
            <a:pathLst>
              <a:path w="176529" h="152400">
                <a:moveTo>
                  <a:pt x="75206" y="0"/>
                </a:moveTo>
                <a:lnTo>
                  <a:pt x="0" y="103972"/>
                </a:lnTo>
                <a:lnTo>
                  <a:pt x="176217" y="152271"/>
                </a:lnTo>
                <a:lnTo>
                  <a:pt x="7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8" name="object 108"/>
          <p:cNvSpPr/>
          <p:nvPr/>
        </p:nvSpPr>
        <p:spPr>
          <a:xfrm>
            <a:off x="5418604" y="3434345"/>
            <a:ext cx="93092" cy="80367"/>
          </a:xfrm>
          <a:custGeom>
            <a:avLst/>
            <a:gdLst/>
            <a:ahLst/>
            <a:cxnLst/>
            <a:rect l="l" t="t" r="r" b="b"/>
            <a:pathLst>
              <a:path w="176529" h="152400">
                <a:moveTo>
                  <a:pt x="176217" y="152272"/>
                </a:moveTo>
                <a:lnTo>
                  <a:pt x="75207" y="0"/>
                </a:lnTo>
                <a:lnTo>
                  <a:pt x="0" y="103972"/>
                </a:lnTo>
                <a:lnTo>
                  <a:pt x="176217" y="152272"/>
                </a:lnTo>
                <a:close/>
              </a:path>
            </a:pathLst>
          </a:custGeom>
          <a:ln w="21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9" name="object 109"/>
          <p:cNvSpPr txBox="1"/>
          <p:nvPr/>
        </p:nvSpPr>
        <p:spPr>
          <a:xfrm>
            <a:off x="5168167" y="3028644"/>
            <a:ext cx="338212" cy="190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39" b="1" spc="3" dirty="0">
                <a:latin typeface="Arial"/>
                <a:cs typeface="Arial"/>
              </a:rPr>
              <a:t>sum</a:t>
            </a:r>
            <a:endParaRPr sz="1239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3403123" y="1460089"/>
            <a:ext cx="2167905" cy="8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9786">
              <a:lnSpc>
                <a:spcPct val="100000"/>
              </a:lnSpc>
            </a:pPr>
            <a:r>
              <a:rPr spc="-19" dirty="0"/>
              <a:t>GroupBy</a:t>
            </a:r>
          </a:p>
          <a:p>
            <a:pPr marL="6697">
              <a:lnSpc>
                <a:spcPct val="100000"/>
              </a:lnSpc>
              <a:spcBef>
                <a:spcPts val="1047"/>
              </a:spcBef>
              <a:tabLst>
                <a:tab pos="1517546" algn="l"/>
              </a:tabLst>
            </a:pPr>
            <a:r>
              <a:rPr sz="1582" b="1" spc="5" dirty="0">
                <a:latin typeface="Arial"/>
                <a:cs typeface="Arial"/>
              </a:rPr>
              <a:t>Split	</a:t>
            </a:r>
            <a:r>
              <a:rPr sz="1582" b="1" spc="8" dirty="0">
                <a:latin typeface="Arial"/>
                <a:cs typeface="Arial"/>
              </a:rPr>
              <a:t>Apply</a:t>
            </a:r>
            <a:endParaRPr sz="1582" dirty="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821039" y="2082829"/>
            <a:ext cx="882029" cy="24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82" b="1" spc="8" dirty="0">
                <a:latin typeface="Arial"/>
                <a:cs typeface="Arial"/>
              </a:rPr>
              <a:t>Combine</a:t>
            </a:r>
            <a:endParaRPr sz="1582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146415" y="3750469"/>
            <a:ext cx="336001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79" algn="r">
              <a:lnSpc>
                <a:spcPts val="1400"/>
              </a:lnSpc>
            </a:pPr>
            <a:r>
              <a:rPr sz="1239" b="1" spc="3" dirty="0">
                <a:latin typeface="Arial"/>
                <a:cs typeface="Arial"/>
              </a:rPr>
              <a:t>sum</a:t>
            </a:r>
            <a:endParaRPr sz="1239">
              <a:latin typeface="Arial"/>
              <a:cs typeface="Arial"/>
            </a:endParaRPr>
          </a:p>
          <a:p>
            <a:pPr marL="6697">
              <a:lnSpc>
                <a:spcPts val="1811"/>
              </a:lnSpc>
            </a:pPr>
            <a:r>
              <a:rPr sz="1582" b="1" spc="8" dirty="0">
                <a:latin typeface="Arial"/>
                <a:cs typeface="Arial"/>
              </a:rPr>
              <a:t>Key</a:t>
            </a:r>
            <a:endParaRPr sz="1582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168167" y="4912158"/>
            <a:ext cx="338212" cy="190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39" b="1" spc="3" dirty="0">
                <a:latin typeface="Arial"/>
                <a:cs typeface="Arial"/>
              </a:rPr>
              <a:t>sum</a:t>
            </a:r>
            <a:endParaRPr sz="123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83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791" y="1359058"/>
            <a:ext cx="461642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spc="-11" dirty="0"/>
              <a:t>Hierarchical</a:t>
            </a:r>
            <a:r>
              <a:rPr spc="-35" dirty="0"/>
              <a:t> </a:t>
            </a:r>
            <a:r>
              <a:rPr spc="-21" dirty="0"/>
              <a:t>indexes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6860" y="2326097"/>
            <a:ext cx="3703922" cy="1330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745580" algn="l"/>
              </a:tabLst>
            </a:pPr>
            <a:r>
              <a:rPr sz="2215" spc="-3" dirty="0">
                <a:latin typeface="Gill Sans MT"/>
                <a:cs typeface="Gill Sans MT"/>
              </a:rPr>
              <a:t>Semantics:</a:t>
            </a:r>
            <a:r>
              <a:rPr sz="2215" spc="-216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</a:t>
            </a:r>
            <a:r>
              <a:rPr lang="en-US" sz="2215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tuple at each</a:t>
            </a:r>
            <a:r>
              <a:rPr sz="2215" spc="-53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tick</a:t>
            </a:r>
            <a:endParaRPr sz="2215" dirty="0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232588" algn="l"/>
                <a:tab pos="1796813" algn="l"/>
              </a:tabLst>
            </a:pPr>
            <a:r>
              <a:rPr sz="2215" spc="-3" dirty="0">
                <a:latin typeface="Gill Sans MT"/>
                <a:cs typeface="Gill Sans MT"/>
              </a:rPr>
              <a:t>Enables	</a:t>
            </a:r>
            <a:r>
              <a:rPr sz="2215" dirty="0">
                <a:latin typeface="Gill Sans MT"/>
                <a:cs typeface="Gill Sans MT"/>
              </a:rPr>
              <a:t>easy	</a:t>
            </a:r>
            <a:r>
              <a:rPr sz="2215" spc="-14" dirty="0">
                <a:latin typeface="Gill Sans MT"/>
                <a:cs typeface="Gill Sans MT"/>
              </a:rPr>
              <a:t>group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selection</a:t>
            </a:r>
            <a:endParaRPr sz="2215" dirty="0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</a:tabLst>
            </a:pPr>
            <a:r>
              <a:rPr sz="2215" spc="-8" dirty="0">
                <a:latin typeface="Gill Sans MT"/>
                <a:cs typeface="Gill Sans MT"/>
              </a:rPr>
              <a:t>Terminology:“multiple</a:t>
            </a:r>
            <a:r>
              <a:rPr sz="2215" spc="-35" dirty="0">
                <a:latin typeface="Gill Sans MT"/>
                <a:cs typeface="Gill Sans MT"/>
              </a:rPr>
              <a:t> </a:t>
            </a:r>
            <a:r>
              <a:rPr sz="2215" spc="-14" dirty="0">
                <a:latin typeface="Gill Sans MT"/>
                <a:cs typeface="Gill Sans MT"/>
              </a:rPr>
              <a:t>levels”</a:t>
            </a:r>
            <a:endParaRPr sz="2215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860" y="3792798"/>
            <a:ext cx="3626234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214908" algn="l"/>
              </a:tabLst>
            </a:pPr>
            <a:r>
              <a:rPr sz="2215" dirty="0">
                <a:latin typeface="Gill Sans MT"/>
                <a:cs typeface="Gill Sans MT"/>
              </a:rPr>
              <a:t>Natural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pa</a:t>
            </a:r>
            <a:r>
              <a:rPr sz="2215" spc="42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t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of</a:t>
            </a:r>
            <a:r>
              <a:rPr sz="2215" spc="-3" dirty="0">
                <a:latin typeface="Gill Sans MT"/>
                <a:cs typeface="Gill Sans MT"/>
              </a:rPr>
              <a:t> G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oupBy	and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237" y="4120963"/>
            <a:ext cx="2195029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2215" spc="-11" dirty="0">
                <a:latin typeface="Gill Sans MT"/>
                <a:cs typeface="Gill Sans MT"/>
              </a:rPr>
              <a:t>reshape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operations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2415" y="2404096"/>
            <a:ext cx="634742" cy="63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142170" y="2404096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142170" y="2753751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142170" y="3103405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2142170" y="3453060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2142170" y="3802714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2142170" y="4152369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2142170" y="4502022"/>
            <a:ext cx="628265" cy="628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1792415" y="3453060"/>
            <a:ext cx="634742" cy="63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1934908" y="2494748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1934909" y="249474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2284664" y="2494748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2284665" y="249474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 txBox="1"/>
          <p:nvPr/>
        </p:nvSpPr>
        <p:spPr>
          <a:xfrm>
            <a:off x="2026450" y="2546580"/>
            <a:ext cx="487561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372355" algn="l"/>
              </a:tabLst>
            </a:pPr>
            <a:r>
              <a:rPr sz="1529" b="1" dirty="0">
                <a:latin typeface="Arial"/>
                <a:cs typeface="Arial"/>
              </a:rPr>
              <a:t>A	1</a:t>
            </a:r>
            <a:endParaRPr sz="152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4664" y="2844402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1" name="object 21"/>
          <p:cNvSpPr/>
          <p:nvPr/>
        </p:nvSpPr>
        <p:spPr>
          <a:xfrm>
            <a:off x="2284665" y="2844402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 txBox="1"/>
          <p:nvPr/>
        </p:nvSpPr>
        <p:spPr>
          <a:xfrm>
            <a:off x="2392334" y="2896234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2</a:t>
            </a:r>
            <a:endParaRPr sz="152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4664" y="319405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4" name="object 24"/>
          <p:cNvSpPr/>
          <p:nvPr/>
        </p:nvSpPr>
        <p:spPr>
          <a:xfrm>
            <a:off x="2284665" y="3194056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 txBox="1"/>
          <p:nvPr/>
        </p:nvSpPr>
        <p:spPr>
          <a:xfrm>
            <a:off x="2392334" y="3245889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3</a:t>
            </a:r>
            <a:endParaRPr sz="152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4664" y="3543711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7" name="object 27"/>
          <p:cNvSpPr/>
          <p:nvPr/>
        </p:nvSpPr>
        <p:spPr>
          <a:xfrm>
            <a:off x="2284665" y="3543710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2284664" y="3893365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/>
          <p:nvPr/>
        </p:nvSpPr>
        <p:spPr>
          <a:xfrm>
            <a:off x="2284665" y="3893365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0" name="object 30"/>
          <p:cNvSpPr txBox="1"/>
          <p:nvPr/>
        </p:nvSpPr>
        <p:spPr>
          <a:xfrm>
            <a:off x="2392334" y="3945198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2</a:t>
            </a:r>
            <a:endParaRPr sz="152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4664" y="4243020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/>
          <p:nvPr/>
        </p:nvSpPr>
        <p:spPr>
          <a:xfrm>
            <a:off x="2284665" y="4243019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3" name="object 33"/>
          <p:cNvSpPr txBox="1"/>
          <p:nvPr/>
        </p:nvSpPr>
        <p:spPr>
          <a:xfrm>
            <a:off x="2392334" y="4294853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3</a:t>
            </a:r>
            <a:endParaRPr sz="1529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4664" y="4592674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/>
          <p:nvPr/>
        </p:nvSpPr>
        <p:spPr>
          <a:xfrm>
            <a:off x="2284665" y="4592674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6" name="object 36"/>
          <p:cNvSpPr txBox="1"/>
          <p:nvPr/>
        </p:nvSpPr>
        <p:spPr>
          <a:xfrm>
            <a:off x="2392334" y="4644507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4</a:t>
            </a:r>
            <a:endParaRPr sz="152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34908" y="3543711"/>
            <a:ext cx="349932" cy="343235"/>
          </a:xfrm>
          <a:custGeom>
            <a:avLst/>
            <a:gdLst/>
            <a:ahLst/>
            <a:cxnLst/>
            <a:rect l="l" t="t" r="r" b="b"/>
            <a:pathLst>
              <a:path w="663575" h="650875">
                <a:moveTo>
                  <a:pt x="0" y="650769"/>
                </a:moveTo>
                <a:lnTo>
                  <a:pt x="663240" y="650769"/>
                </a:lnTo>
                <a:lnTo>
                  <a:pt x="663240" y="0"/>
                </a:lnTo>
                <a:lnTo>
                  <a:pt x="0" y="0"/>
                </a:lnTo>
                <a:lnTo>
                  <a:pt x="0" y="65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8" name="object 38"/>
          <p:cNvSpPr/>
          <p:nvPr/>
        </p:nvSpPr>
        <p:spPr>
          <a:xfrm>
            <a:off x="1934909" y="3543710"/>
            <a:ext cx="349932" cy="343235"/>
          </a:xfrm>
          <a:custGeom>
            <a:avLst/>
            <a:gdLst/>
            <a:ahLst/>
            <a:cxnLst/>
            <a:rect l="l" t="t" r="r" b="b"/>
            <a:pathLst>
              <a:path w="663575" h="650875">
                <a:moveTo>
                  <a:pt x="0" y="0"/>
                </a:moveTo>
                <a:lnTo>
                  <a:pt x="663240" y="0"/>
                </a:lnTo>
                <a:lnTo>
                  <a:pt x="663240" y="650769"/>
                </a:lnTo>
                <a:lnTo>
                  <a:pt x="0" y="650769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9" name="object 39"/>
          <p:cNvSpPr txBox="1"/>
          <p:nvPr/>
        </p:nvSpPr>
        <p:spPr>
          <a:xfrm>
            <a:off x="2026450" y="3595543"/>
            <a:ext cx="487561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372355" algn="l"/>
              </a:tabLst>
            </a:pPr>
            <a:r>
              <a:rPr sz="1529" b="1" dirty="0">
                <a:latin typeface="Arial"/>
                <a:cs typeface="Arial"/>
              </a:rPr>
              <a:t>B	1</a:t>
            </a:r>
            <a:endParaRPr sz="15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54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3791" y="1263377"/>
            <a:ext cx="4616426" cy="68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4430" spc="-11" dirty="0">
                <a:latin typeface="Gill Sans MT"/>
                <a:cs typeface="Gill Sans MT"/>
              </a:rPr>
              <a:t>Hierarchical</a:t>
            </a:r>
            <a:r>
              <a:rPr sz="4430" spc="-35" dirty="0">
                <a:latin typeface="Gill Sans MT"/>
                <a:cs typeface="Gill Sans MT"/>
              </a:rPr>
              <a:t> </a:t>
            </a:r>
            <a:r>
              <a:rPr sz="4430" spc="-21" dirty="0">
                <a:latin typeface="Gill Sans MT"/>
                <a:cs typeface="Gill Sans MT"/>
              </a:rPr>
              <a:t>indexes</a:t>
            </a:r>
            <a:endParaRPr sz="443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6860" y="2326097"/>
            <a:ext cx="3703922" cy="1330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745580" algn="l"/>
              </a:tabLst>
            </a:pPr>
            <a:r>
              <a:rPr sz="2215" spc="-3" dirty="0">
                <a:latin typeface="Gill Sans MT"/>
                <a:cs typeface="Gill Sans MT"/>
              </a:rPr>
              <a:t>Semantics:</a:t>
            </a:r>
            <a:r>
              <a:rPr sz="2215" spc="-216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	tuple at each</a:t>
            </a:r>
            <a:r>
              <a:rPr sz="2215" spc="-53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tick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232588" algn="l"/>
                <a:tab pos="1796813" algn="l"/>
              </a:tabLst>
            </a:pPr>
            <a:r>
              <a:rPr sz="2215" spc="-3" dirty="0">
                <a:latin typeface="Gill Sans MT"/>
                <a:cs typeface="Gill Sans MT"/>
              </a:rPr>
              <a:t>Enables	</a:t>
            </a:r>
            <a:r>
              <a:rPr sz="2215" dirty="0">
                <a:latin typeface="Gill Sans MT"/>
                <a:cs typeface="Gill Sans MT"/>
              </a:rPr>
              <a:t>easy	</a:t>
            </a:r>
            <a:r>
              <a:rPr sz="2215" spc="-14" dirty="0">
                <a:latin typeface="Gill Sans MT"/>
                <a:cs typeface="Gill Sans MT"/>
              </a:rPr>
              <a:t>group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selection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</a:tabLst>
            </a:pPr>
            <a:r>
              <a:rPr sz="2215" spc="-8" dirty="0">
                <a:latin typeface="Gill Sans MT"/>
                <a:cs typeface="Gill Sans MT"/>
              </a:rPr>
              <a:t>Terminology:“multiple</a:t>
            </a:r>
            <a:r>
              <a:rPr sz="2215" spc="-35" dirty="0">
                <a:latin typeface="Gill Sans MT"/>
                <a:cs typeface="Gill Sans MT"/>
              </a:rPr>
              <a:t> </a:t>
            </a:r>
            <a:r>
              <a:rPr sz="2215" spc="-14" dirty="0">
                <a:latin typeface="Gill Sans MT"/>
                <a:cs typeface="Gill Sans MT"/>
              </a:rPr>
              <a:t>levels”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860" y="3792798"/>
            <a:ext cx="3626234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214908" algn="l"/>
              </a:tabLst>
            </a:pPr>
            <a:r>
              <a:rPr sz="2215" dirty="0">
                <a:latin typeface="Gill Sans MT"/>
                <a:cs typeface="Gill Sans MT"/>
              </a:rPr>
              <a:t>Natural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pa</a:t>
            </a:r>
            <a:r>
              <a:rPr sz="2215" spc="42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t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of</a:t>
            </a:r>
            <a:r>
              <a:rPr sz="2215" spc="-3" dirty="0">
                <a:latin typeface="Gill Sans MT"/>
                <a:cs typeface="Gill Sans MT"/>
              </a:rPr>
              <a:t> G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oupBy	and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237" y="4120963"/>
            <a:ext cx="2195029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2215" spc="-11" dirty="0">
                <a:latin typeface="Gill Sans MT"/>
                <a:cs typeface="Gill Sans MT"/>
              </a:rPr>
              <a:t>reshape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operations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2415" y="2404096"/>
            <a:ext cx="634742" cy="63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142170" y="2404096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142170" y="2753751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142170" y="3103405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2142170" y="3453060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2142170" y="3802714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2142170" y="4152369"/>
            <a:ext cx="628265" cy="6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2142170" y="4502022"/>
            <a:ext cx="628265" cy="628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1792415" y="3453060"/>
            <a:ext cx="634742" cy="634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1934908" y="2494748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1934909" y="249474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2284664" y="2494748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2284665" y="249474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 txBox="1"/>
          <p:nvPr/>
        </p:nvSpPr>
        <p:spPr>
          <a:xfrm>
            <a:off x="2026450" y="2546580"/>
            <a:ext cx="487561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372355" algn="l"/>
              </a:tabLst>
            </a:pPr>
            <a:r>
              <a:rPr sz="1529" b="1" dirty="0">
                <a:latin typeface="Arial"/>
                <a:cs typeface="Arial"/>
              </a:rPr>
              <a:t>A	1</a:t>
            </a:r>
            <a:endParaRPr sz="152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4664" y="2844402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1" name="object 21"/>
          <p:cNvSpPr/>
          <p:nvPr/>
        </p:nvSpPr>
        <p:spPr>
          <a:xfrm>
            <a:off x="2284665" y="2844402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 txBox="1"/>
          <p:nvPr/>
        </p:nvSpPr>
        <p:spPr>
          <a:xfrm>
            <a:off x="2392334" y="2896234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2</a:t>
            </a:r>
            <a:endParaRPr sz="152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84664" y="3194057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4" name="object 24"/>
          <p:cNvSpPr/>
          <p:nvPr/>
        </p:nvSpPr>
        <p:spPr>
          <a:xfrm>
            <a:off x="2284665" y="3194056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 txBox="1"/>
          <p:nvPr/>
        </p:nvSpPr>
        <p:spPr>
          <a:xfrm>
            <a:off x="2392334" y="3245889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3</a:t>
            </a:r>
            <a:endParaRPr sz="152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4664" y="3543711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7" name="object 27"/>
          <p:cNvSpPr/>
          <p:nvPr/>
        </p:nvSpPr>
        <p:spPr>
          <a:xfrm>
            <a:off x="2284665" y="3543710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2284664" y="3893365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/>
          <p:nvPr/>
        </p:nvSpPr>
        <p:spPr>
          <a:xfrm>
            <a:off x="2284665" y="3893365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0" name="object 30"/>
          <p:cNvSpPr txBox="1"/>
          <p:nvPr/>
        </p:nvSpPr>
        <p:spPr>
          <a:xfrm>
            <a:off x="2392334" y="3945198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2</a:t>
            </a:r>
            <a:endParaRPr sz="1529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4664" y="4243020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/>
          <p:nvPr/>
        </p:nvSpPr>
        <p:spPr>
          <a:xfrm>
            <a:off x="2284665" y="4243019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3" name="object 33"/>
          <p:cNvSpPr/>
          <p:nvPr/>
        </p:nvSpPr>
        <p:spPr>
          <a:xfrm>
            <a:off x="2284664" y="4592674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663048"/>
                </a:moveTo>
                <a:lnTo>
                  <a:pt x="663240" y="663048"/>
                </a:lnTo>
                <a:lnTo>
                  <a:pt x="663240" y="0"/>
                </a:lnTo>
                <a:lnTo>
                  <a:pt x="0" y="0"/>
                </a:lnTo>
                <a:lnTo>
                  <a:pt x="0" y="66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4" name="object 34"/>
          <p:cNvSpPr/>
          <p:nvPr/>
        </p:nvSpPr>
        <p:spPr>
          <a:xfrm>
            <a:off x="2284665" y="4592674"/>
            <a:ext cx="349932" cy="349932"/>
          </a:xfrm>
          <a:custGeom>
            <a:avLst/>
            <a:gdLst/>
            <a:ahLst/>
            <a:cxnLst/>
            <a:rect l="l" t="t" r="r" b="b"/>
            <a:pathLst>
              <a:path w="663575" h="663575">
                <a:moveTo>
                  <a:pt x="0" y="0"/>
                </a:moveTo>
                <a:lnTo>
                  <a:pt x="663240" y="0"/>
                </a:lnTo>
                <a:lnTo>
                  <a:pt x="663240" y="663048"/>
                </a:lnTo>
                <a:lnTo>
                  <a:pt x="0" y="663048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 txBox="1"/>
          <p:nvPr/>
        </p:nvSpPr>
        <p:spPr>
          <a:xfrm>
            <a:off x="2392334" y="4644507"/>
            <a:ext cx="121555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529" b="1" dirty="0">
                <a:latin typeface="Arial"/>
                <a:cs typeface="Arial"/>
              </a:rPr>
              <a:t>4</a:t>
            </a:r>
            <a:endParaRPr sz="1529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34908" y="3543711"/>
            <a:ext cx="349932" cy="343235"/>
          </a:xfrm>
          <a:custGeom>
            <a:avLst/>
            <a:gdLst/>
            <a:ahLst/>
            <a:cxnLst/>
            <a:rect l="l" t="t" r="r" b="b"/>
            <a:pathLst>
              <a:path w="663575" h="650875">
                <a:moveTo>
                  <a:pt x="0" y="650769"/>
                </a:moveTo>
                <a:lnTo>
                  <a:pt x="663240" y="650769"/>
                </a:lnTo>
                <a:lnTo>
                  <a:pt x="663240" y="0"/>
                </a:lnTo>
                <a:lnTo>
                  <a:pt x="0" y="0"/>
                </a:lnTo>
                <a:lnTo>
                  <a:pt x="0" y="650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7" name="object 37"/>
          <p:cNvSpPr/>
          <p:nvPr/>
        </p:nvSpPr>
        <p:spPr>
          <a:xfrm>
            <a:off x="1934909" y="3543710"/>
            <a:ext cx="349932" cy="343235"/>
          </a:xfrm>
          <a:custGeom>
            <a:avLst/>
            <a:gdLst/>
            <a:ahLst/>
            <a:cxnLst/>
            <a:rect l="l" t="t" r="r" b="b"/>
            <a:pathLst>
              <a:path w="663575" h="650875">
                <a:moveTo>
                  <a:pt x="0" y="0"/>
                </a:moveTo>
                <a:lnTo>
                  <a:pt x="663240" y="0"/>
                </a:lnTo>
                <a:lnTo>
                  <a:pt x="663240" y="650769"/>
                </a:lnTo>
                <a:lnTo>
                  <a:pt x="0" y="650769"/>
                </a:lnTo>
                <a:lnTo>
                  <a:pt x="0" y="0"/>
                </a:lnTo>
                <a:close/>
              </a:path>
            </a:pathLst>
          </a:custGeom>
          <a:ln w="24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8" name="object 38"/>
          <p:cNvSpPr txBox="1"/>
          <p:nvPr/>
        </p:nvSpPr>
        <p:spPr>
          <a:xfrm>
            <a:off x="2026450" y="3595543"/>
            <a:ext cx="487561" cy="23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372355" algn="l"/>
              </a:tabLst>
            </a:pPr>
            <a:r>
              <a:rPr sz="1529" b="1" dirty="0">
                <a:latin typeface="Arial"/>
                <a:cs typeface="Arial"/>
              </a:rPr>
              <a:t>B	1</a:t>
            </a:r>
            <a:endParaRPr sz="1529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03735" y="2280125"/>
            <a:ext cx="1210196" cy="2452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599"/>
            <a:r>
              <a:rPr sz="7198" spc="5" dirty="0">
                <a:latin typeface="Gill Sans MT"/>
                <a:cs typeface="Gill Sans MT"/>
              </a:rPr>
              <a:t>{</a:t>
            </a:r>
            <a:endParaRPr sz="7198">
              <a:latin typeface="Gill Sans MT"/>
              <a:cs typeface="Gill Sans MT"/>
            </a:endParaRPr>
          </a:p>
          <a:p>
            <a:pPr marL="6697">
              <a:spcBef>
                <a:spcPts val="195"/>
              </a:spcBef>
              <a:tabLst>
                <a:tab pos="1094964" algn="l"/>
              </a:tabLst>
            </a:pPr>
            <a:r>
              <a:rPr sz="8569" spc="5" dirty="0">
                <a:latin typeface="Gill Sans MT"/>
                <a:cs typeface="Gill Sans MT"/>
              </a:rPr>
              <a:t>{	</a:t>
            </a:r>
            <a:r>
              <a:rPr sz="1529" b="1" dirty="0">
                <a:latin typeface="Arial"/>
                <a:cs typeface="Arial"/>
              </a:rPr>
              <a:t>3</a:t>
            </a:r>
            <a:endParaRPr sz="152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1039281"/>
            <a:ext cx="9144000" cy="6817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 algn="ctr">
              <a:lnSpc>
                <a:spcPct val="100000"/>
              </a:lnSpc>
              <a:tabLst>
                <a:tab pos="1752612" algn="l"/>
              </a:tabLst>
            </a:pPr>
            <a:r>
              <a:rPr spc="-60" dirty="0"/>
              <a:t>What’s	</a:t>
            </a:r>
            <a:r>
              <a:rPr spc="-3" dirty="0"/>
              <a:t>in</a:t>
            </a:r>
            <a:r>
              <a:rPr lang="en-US" spc="-53" dirty="0"/>
              <a:t> P</a:t>
            </a:r>
            <a:r>
              <a:rPr dirty="0"/>
              <a:t>andas?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1" y="2138573"/>
            <a:ext cx="3022811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573601" algn="l"/>
                <a:tab pos="974082" algn="l"/>
              </a:tabLst>
            </a:pPr>
            <a:r>
              <a:rPr sz="2215" dirty="0">
                <a:latin typeface="Gill Sans MT"/>
                <a:cs typeface="Gill Sans MT"/>
              </a:rPr>
              <a:t>A	</a:t>
            </a:r>
            <a:r>
              <a:rPr sz="2215" spc="-3" dirty="0">
                <a:latin typeface="Gill Sans MT"/>
                <a:cs typeface="Gill Sans MT"/>
              </a:rPr>
              <a:t>big	</a:t>
            </a:r>
            <a:r>
              <a:rPr sz="2215" spc="5" dirty="0">
                <a:latin typeface="Gill Sans MT"/>
                <a:cs typeface="Gill Sans MT"/>
              </a:rPr>
              <a:t>library: </a:t>
            </a:r>
            <a:r>
              <a:rPr sz="2215" dirty="0">
                <a:latin typeface="Gill Sans MT"/>
                <a:cs typeface="Gill Sans MT"/>
              </a:rPr>
              <a:t>40k</a:t>
            </a:r>
            <a:r>
              <a:rPr sz="2215" spc="-261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SLOC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0709" y="2558356"/>
            <a:ext cx="4935885" cy="317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  <p:extLst>
      <p:ext uri="{BB962C8B-B14F-4D97-AF65-F5344CB8AC3E}">
        <p14:creationId xmlns:p14="http://schemas.microsoft.com/office/powerpoint/2010/main" val="232581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755" y="1347002"/>
            <a:ext cx="272076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spc="-11" dirty="0"/>
              <a:t>pandas.core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1" y="2419858"/>
            <a:ext cx="4692104" cy="2814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930887" algn="l"/>
              </a:tabLst>
            </a:pPr>
            <a:r>
              <a:rPr sz="2215" dirty="0">
                <a:latin typeface="Gill Sans MT"/>
                <a:cs typeface="Gill Sans MT"/>
              </a:rPr>
              <a:t>Data	</a:t>
            </a:r>
            <a:r>
              <a:rPr sz="2215" spc="-5" dirty="0">
                <a:latin typeface="Gill Sans MT"/>
                <a:cs typeface="Gill Sans MT"/>
              </a:rPr>
              <a:t>structures</a:t>
            </a:r>
            <a:endParaRPr sz="2215">
              <a:latin typeface="Gill Sans MT"/>
              <a:cs typeface="Gill Sans MT"/>
            </a:endParaRPr>
          </a:p>
          <a:p>
            <a:pPr marL="542459" lvl="1" indent="-301367">
              <a:spcBef>
                <a:spcPts val="1192"/>
              </a:spcBef>
              <a:buSzPct val="170238"/>
              <a:buChar char="•"/>
              <a:tabLst>
                <a:tab pos="542459" algn="l"/>
                <a:tab pos="1299893" algn="l"/>
              </a:tabLst>
            </a:pPr>
            <a:r>
              <a:rPr sz="2215" dirty="0">
                <a:latin typeface="Gill Sans MT"/>
                <a:cs typeface="Gill Sans MT"/>
              </a:rPr>
              <a:t>Series	</a:t>
            </a:r>
            <a:r>
              <a:rPr sz="2215" spc="-3" dirty="0">
                <a:latin typeface="Gill Sans MT"/>
                <a:cs typeface="Gill Sans MT"/>
              </a:rPr>
              <a:t>(1D)</a:t>
            </a:r>
            <a:endParaRPr sz="2215">
              <a:latin typeface="Gill Sans MT"/>
              <a:cs typeface="Gill Sans MT"/>
            </a:endParaRPr>
          </a:p>
          <a:p>
            <a:pPr marL="542459" lvl="1" indent="-301367">
              <a:spcBef>
                <a:spcPts val="1192"/>
              </a:spcBef>
              <a:buSzPct val="170238"/>
              <a:buChar char="•"/>
              <a:tabLst>
                <a:tab pos="542459" algn="l"/>
              </a:tabLst>
            </a:pPr>
            <a:r>
              <a:rPr sz="2215" spc="-3" dirty="0">
                <a:latin typeface="Gill Sans MT"/>
                <a:cs typeface="Gill Sans MT"/>
              </a:rPr>
              <a:t>DataFrame</a:t>
            </a:r>
            <a:r>
              <a:rPr sz="2215" spc="-2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(2D)</a:t>
            </a:r>
            <a:endParaRPr sz="2215">
              <a:latin typeface="Gill Sans MT"/>
              <a:cs typeface="Gill Sans MT"/>
            </a:endParaRPr>
          </a:p>
          <a:p>
            <a:pPr marL="542459" lvl="1" indent="-301367">
              <a:spcBef>
                <a:spcPts val="1192"/>
              </a:spcBef>
              <a:buSzPct val="170238"/>
              <a:buChar char="•"/>
              <a:tabLst>
                <a:tab pos="542459" algn="l"/>
              </a:tabLst>
            </a:pPr>
            <a:r>
              <a:rPr sz="2215" dirty="0">
                <a:latin typeface="Gill Sans MT"/>
                <a:cs typeface="Gill Sans MT"/>
              </a:rPr>
              <a:t>Panel</a:t>
            </a:r>
            <a:r>
              <a:rPr sz="2215" spc="-47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(3D)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728503" algn="l"/>
              </a:tabLst>
            </a:pPr>
            <a:r>
              <a:rPr sz="2215" spc="-3" dirty="0">
                <a:latin typeface="Gill Sans MT"/>
                <a:cs typeface="Gill Sans MT"/>
              </a:rPr>
              <a:t>NA-friendly	statistics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2974820" algn="l"/>
                <a:tab pos="3131865" algn="l"/>
              </a:tabLst>
            </a:pPr>
            <a:r>
              <a:rPr sz="2215" dirty="0">
                <a:latin typeface="Gill Sans MT"/>
                <a:cs typeface="Gill Sans MT"/>
              </a:rPr>
              <a:t>Index</a:t>
            </a:r>
            <a:r>
              <a:rPr sz="2215" spc="11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implementations	</a:t>
            </a:r>
            <a:r>
              <a:rPr sz="2215" dirty="0">
                <a:latin typeface="Gill Sans MT"/>
                <a:cs typeface="Gill Sans MT"/>
              </a:rPr>
              <a:t>/	</a:t>
            </a:r>
            <a:r>
              <a:rPr sz="2215" spc="-3" dirty="0">
                <a:latin typeface="Gill Sans MT"/>
                <a:cs typeface="Gill Sans MT"/>
              </a:rPr>
              <a:t>label-indexing</a:t>
            </a:r>
            <a:endParaRPr sz="2215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1568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755" y="1359058"/>
            <a:ext cx="2720765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spc="-11" dirty="0"/>
              <a:t>pandas.core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0" y="2667656"/>
            <a:ext cx="3265587" cy="2319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416756" algn="l"/>
              </a:tabLst>
            </a:pPr>
            <a:r>
              <a:rPr sz="2215" spc="-11" dirty="0">
                <a:latin typeface="Gill Sans MT"/>
                <a:cs typeface="Gill Sans MT"/>
              </a:rPr>
              <a:t>GroupBy	</a:t>
            </a:r>
            <a:r>
              <a:rPr sz="2215" spc="-3" dirty="0">
                <a:latin typeface="Gill Sans MT"/>
                <a:cs typeface="Gill Sans MT"/>
              </a:rPr>
              <a:t>engine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706402" algn="l"/>
              </a:tabLst>
            </a:pPr>
            <a:r>
              <a:rPr sz="2215" spc="-3" dirty="0">
                <a:latin typeface="Gill Sans MT"/>
                <a:cs typeface="Gill Sans MT"/>
              </a:rPr>
              <a:t>Time</a:t>
            </a:r>
            <a:r>
              <a:rPr sz="2215" spc="8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series	tools</a:t>
            </a:r>
            <a:endParaRPr sz="2215">
              <a:latin typeface="Gill Sans MT"/>
              <a:cs typeface="Gill Sans MT"/>
            </a:endParaRPr>
          </a:p>
          <a:p>
            <a:pPr marL="542459" lvl="1" indent="-301367">
              <a:spcBef>
                <a:spcPts val="1192"/>
              </a:spcBef>
              <a:buSzPct val="170238"/>
              <a:buChar char="•"/>
              <a:tabLst>
                <a:tab pos="542459" algn="l"/>
              </a:tabLst>
            </a:pPr>
            <a:r>
              <a:rPr sz="2215" dirty="0">
                <a:latin typeface="Gill Sans MT"/>
                <a:cs typeface="Gill Sans MT"/>
              </a:rPr>
              <a:t>Date range</a:t>
            </a:r>
            <a:r>
              <a:rPr sz="2215" spc="-35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generation</a:t>
            </a:r>
            <a:endParaRPr sz="2215">
              <a:latin typeface="Gill Sans MT"/>
              <a:cs typeface="Gill Sans MT"/>
            </a:endParaRPr>
          </a:p>
          <a:p>
            <a:pPr marL="542459" lvl="1" indent="-301367">
              <a:spcBef>
                <a:spcPts val="1192"/>
              </a:spcBef>
              <a:buSzPct val="170238"/>
              <a:buChar char="•"/>
              <a:tabLst>
                <a:tab pos="542459" algn="l"/>
              </a:tabLst>
            </a:pPr>
            <a:r>
              <a:rPr sz="2215" spc="-3" dirty="0">
                <a:latin typeface="Gill Sans MT"/>
                <a:cs typeface="Gill Sans MT"/>
              </a:rPr>
              <a:t>Extensible </a:t>
            </a:r>
            <a:r>
              <a:rPr sz="2215" dirty="0">
                <a:latin typeface="Gill Sans MT"/>
                <a:cs typeface="Gill Sans MT"/>
              </a:rPr>
              <a:t>date</a:t>
            </a:r>
            <a:r>
              <a:rPr sz="2215" spc="-35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offsets</a:t>
            </a:r>
            <a:endParaRPr sz="2215">
              <a:latin typeface="Gill Sans MT"/>
              <a:cs typeface="Gill Sans MT"/>
            </a:endParaRP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2775248" algn="l"/>
              </a:tabLst>
            </a:pPr>
            <a:r>
              <a:rPr sz="2215" dirty="0">
                <a:latin typeface="Gill Sans MT"/>
                <a:cs typeface="Gill Sans MT"/>
              </a:rPr>
              <a:t>H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era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ch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cal</a:t>
            </a:r>
            <a:r>
              <a:rPr sz="2215" spc="-3" dirty="0">
                <a:latin typeface="Gill Sans MT"/>
                <a:cs typeface="Gill Sans MT"/>
              </a:rPr>
              <a:t> i</a:t>
            </a:r>
            <a:r>
              <a:rPr sz="2215" dirty="0">
                <a:latin typeface="Gill Sans MT"/>
                <a:cs typeface="Gill Sans MT"/>
              </a:rPr>
              <a:t>ndex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ng	stuff</a:t>
            </a:r>
            <a:endParaRPr sz="2215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618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101" y="1347002"/>
            <a:ext cx="2331988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dirty="0"/>
              <a:t>E</a:t>
            </a:r>
            <a:r>
              <a:rPr spc="-3" dirty="0"/>
              <a:t>l</a:t>
            </a:r>
            <a:r>
              <a:rPr dirty="0"/>
              <a:t>s</a:t>
            </a:r>
            <a:r>
              <a:rPr spc="-68" dirty="0"/>
              <a:t>e</a:t>
            </a:r>
            <a:r>
              <a:rPr spc="-3" dirty="0"/>
              <a:t>w</a:t>
            </a:r>
            <a:r>
              <a:rPr dirty="0"/>
              <a:t>he</a:t>
            </a:r>
            <a:r>
              <a:rPr spc="-9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8231" y="2419858"/>
            <a:ext cx="6067723" cy="271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965377" algn="l"/>
              </a:tabLst>
            </a:pPr>
            <a:r>
              <a:rPr sz="2109" dirty="0"/>
              <a:t>Join /</a:t>
            </a:r>
            <a:r>
              <a:rPr lang="en-US" sz="2109" dirty="0"/>
              <a:t> </a:t>
            </a:r>
            <a:r>
              <a:rPr sz="2109" dirty="0"/>
              <a:t>concatenation algorithms</a:t>
            </a: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2145727" algn="l"/>
              </a:tabLst>
            </a:pPr>
            <a:r>
              <a:rPr sz="2109" dirty="0"/>
              <a:t>Sparse versions</a:t>
            </a:r>
            <a:r>
              <a:rPr lang="en-US" sz="2109" dirty="0"/>
              <a:t> </a:t>
            </a:r>
            <a:r>
              <a:rPr sz="2109" dirty="0"/>
              <a:t>of Series, DataFrame...</a:t>
            </a: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949505" algn="l"/>
              </a:tabLst>
            </a:pPr>
            <a:r>
              <a:rPr sz="2109" dirty="0"/>
              <a:t>IO tools: CSV</a:t>
            </a:r>
            <a:r>
              <a:rPr lang="en-US" sz="2109" dirty="0"/>
              <a:t> </a:t>
            </a:r>
            <a:r>
              <a:rPr sz="2109" dirty="0"/>
              <a:t>files, HDF5, Excel </a:t>
            </a:r>
            <a:endParaRPr lang="en-US" sz="2109" dirty="0"/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949505" algn="l"/>
              </a:tabLst>
            </a:pPr>
            <a:r>
              <a:rPr sz="2109" dirty="0"/>
              <a:t>Moving</a:t>
            </a:r>
            <a:r>
              <a:rPr lang="en-US" sz="2109" dirty="0"/>
              <a:t> </a:t>
            </a:r>
            <a:r>
              <a:rPr sz="2109" dirty="0"/>
              <a:t>window statistics</a:t>
            </a:r>
            <a:r>
              <a:rPr lang="en-US" sz="2109" dirty="0"/>
              <a:t> </a:t>
            </a:r>
            <a:r>
              <a:rPr sz="2109" dirty="0"/>
              <a:t>(rolling</a:t>
            </a:r>
            <a:r>
              <a:rPr lang="en-US" sz="2109" dirty="0"/>
              <a:t> </a:t>
            </a:r>
            <a:r>
              <a:rPr sz="2109" dirty="0"/>
              <a:t>mean, ...)</a:t>
            </a: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</a:tabLst>
            </a:pPr>
            <a:r>
              <a:rPr sz="2109" dirty="0"/>
              <a:t>Pivot tables</a:t>
            </a: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</a:tabLst>
            </a:pPr>
            <a:r>
              <a:rPr sz="2109" dirty="0"/>
              <a:t>High level matplotlib interface</a:t>
            </a:r>
          </a:p>
        </p:txBody>
      </p:sp>
    </p:spTree>
    <p:extLst>
      <p:ext uri="{BB962C8B-B14F-4D97-AF65-F5344CB8AC3E}">
        <p14:creationId xmlns:p14="http://schemas.microsoft.com/office/powerpoint/2010/main" val="236785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073" y="1359058"/>
            <a:ext cx="3890107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 algn="ctr">
              <a:lnSpc>
                <a:spcPct val="100000"/>
              </a:lnSpc>
            </a:pPr>
            <a:r>
              <a:rPr spc="-14" dirty="0"/>
              <a:t>pandas/</a:t>
            </a:r>
            <a:r>
              <a:rPr spc="-14" dirty="0" err="1"/>
              <a:t>src</a:t>
            </a:r>
            <a:endParaRPr spc="-14" dirty="0"/>
          </a:p>
        </p:txBody>
      </p:sp>
      <p:sp>
        <p:nvSpPr>
          <p:cNvPr id="3" name="object 3"/>
          <p:cNvSpPr txBox="1"/>
          <p:nvPr/>
        </p:nvSpPr>
        <p:spPr>
          <a:xfrm>
            <a:off x="1975595" y="2464594"/>
            <a:ext cx="5193060" cy="1663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112376" algn="l"/>
                <a:tab pos="1697696" algn="l"/>
                <a:tab pos="2835521" algn="l"/>
              </a:tabLst>
            </a:pPr>
            <a:r>
              <a:rPr sz="2531" dirty="0"/>
              <a:t>~</a:t>
            </a:r>
            <a:r>
              <a:rPr lang="en-US" sz="2531" dirty="0"/>
              <a:t>8</a:t>
            </a:r>
            <a:r>
              <a:rPr sz="2531" dirty="0"/>
              <a:t>000</a:t>
            </a:r>
            <a:r>
              <a:rPr lang="en-US" sz="2531" dirty="0"/>
              <a:t> </a:t>
            </a:r>
            <a:r>
              <a:rPr sz="2531" dirty="0"/>
              <a:t>lines</a:t>
            </a:r>
            <a:r>
              <a:rPr lang="en-US" sz="2531" dirty="0"/>
              <a:t> </a:t>
            </a:r>
            <a:r>
              <a:rPr sz="2531" dirty="0"/>
              <a:t>of mostly</a:t>
            </a:r>
            <a:r>
              <a:rPr lang="en-US" sz="2531" dirty="0"/>
              <a:t> </a:t>
            </a:r>
            <a:r>
              <a:rPr sz="2531" dirty="0" err="1"/>
              <a:t>Cython</a:t>
            </a:r>
            <a:r>
              <a:rPr sz="2531" dirty="0"/>
              <a:t> code</a:t>
            </a:r>
            <a:endParaRPr lang="en-US" sz="2531" dirty="0"/>
          </a:p>
          <a:p>
            <a:pPr marL="308063" indent="-301367">
              <a:buSzPct val="170238"/>
              <a:buChar char="•"/>
              <a:tabLst>
                <a:tab pos="308063" algn="l"/>
                <a:tab pos="1112376" algn="l"/>
                <a:tab pos="1697696" algn="l"/>
                <a:tab pos="2835521" algn="l"/>
              </a:tabLst>
            </a:pPr>
            <a:r>
              <a:rPr sz="2531" dirty="0"/>
              <a:t>Fast data</a:t>
            </a:r>
            <a:r>
              <a:rPr lang="en-US" sz="2531" dirty="0"/>
              <a:t> </a:t>
            </a:r>
            <a:r>
              <a:rPr sz="2531" dirty="0"/>
              <a:t>algorithms</a:t>
            </a:r>
            <a:r>
              <a:rPr lang="en-US" sz="2531" dirty="0"/>
              <a:t> </a:t>
            </a:r>
            <a:r>
              <a:rPr sz="2531" dirty="0"/>
              <a:t>that power</a:t>
            </a:r>
            <a:r>
              <a:rPr lang="en-US" sz="2531" dirty="0"/>
              <a:t> </a:t>
            </a:r>
            <a:r>
              <a:rPr sz="2531" dirty="0"/>
              <a:t>the</a:t>
            </a:r>
            <a:r>
              <a:rPr lang="en-US" sz="2531" dirty="0"/>
              <a:t> </a:t>
            </a:r>
            <a:r>
              <a:rPr sz="2531" dirty="0"/>
              <a:t>library</a:t>
            </a:r>
            <a:r>
              <a:rPr lang="en-US" sz="2531" dirty="0"/>
              <a:t> and make it fast</a:t>
            </a:r>
          </a:p>
          <a:p>
            <a:pPr marL="308063" indent="-301367">
              <a:spcBef>
                <a:spcPts val="1192"/>
              </a:spcBef>
              <a:buSzPct val="170238"/>
              <a:buChar char="•"/>
              <a:tabLst>
                <a:tab pos="308063" algn="l"/>
                <a:tab pos="1395326" algn="l"/>
                <a:tab pos="2660060" algn="l"/>
                <a:tab pos="4000134" algn="l"/>
                <a:tab pos="4447496" algn="l"/>
              </a:tabLst>
            </a:pPr>
            <a:endParaRPr sz="2215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392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648" y="1347002"/>
            <a:ext cx="1746982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3635" y="2030886"/>
            <a:ext cx="3017118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</a:tabLst>
            </a:pPr>
            <a:r>
              <a:rPr sz="2215" u="heavy" spc="-5" dirty="0">
                <a:latin typeface="Gill Sans MT"/>
                <a:cs typeface="Gill Sans MT"/>
                <a:hlinkClick r:id="rId2"/>
              </a:rPr>
              <a:t>http://pandas.pydata.org</a:t>
            </a:r>
            <a:endParaRPr sz="2215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" y="2888667"/>
            <a:ext cx="7543800" cy="2331363"/>
          </a:xfrm>
          <a:prstGeom prst="rect">
            <a:avLst/>
          </a:prstGeom>
        </p:spPr>
        <p:txBody>
          <a:bodyPr vert="horz" wrap="square" lIns="0" tIns="18752" rIns="0" bIns="0" rtlCol="0">
            <a:spAutoFit/>
          </a:bodyPr>
          <a:lstStyle/>
          <a:p>
            <a:pPr marL="308063" marR="79360" indent="-301367">
              <a:lnSpc>
                <a:spcPts val="2584"/>
              </a:lnSpc>
              <a:spcBef>
                <a:spcPts val="148"/>
              </a:spcBef>
              <a:buSzPct val="170238"/>
              <a:buChar char="•"/>
              <a:tabLst>
                <a:tab pos="308063" algn="l"/>
                <a:tab pos="2569985" algn="l"/>
              </a:tabLst>
            </a:pPr>
            <a:r>
              <a:rPr sz="2215" spc="-3" dirty="0">
                <a:latin typeface="Gill Sans MT"/>
                <a:cs typeface="Gill Sans MT"/>
              </a:rPr>
              <a:t>Rich</a:t>
            </a:r>
            <a:r>
              <a:rPr sz="2215" dirty="0">
                <a:latin typeface="Gill Sans MT"/>
                <a:cs typeface="Gill Sans MT"/>
              </a:rPr>
              <a:t> </a:t>
            </a:r>
            <a:r>
              <a:rPr sz="2215" spc="-5" dirty="0">
                <a:latin typeface="Gill Sans MT"/>
                <a:cs typeface="Gill Sans MT"/>
              </a:rPr>
              <a:t>relational</a:t>
            </a:r>
            <a:r>
              <a:rPr sz="2215" dirty="0">
                <a:latin typeface="Gill Sans MT"/>
                <a:cs typeface="Gill Sans MT"/>
              </a:rPr>
              <a:t> data	tool </a:t>
            </a:r>
            <a:r>
              <a:rPr sz="2215" spc="-3" dirty="0">
                <a:latin typeface="Gill Sans MT"/>
                <a:cs typeface="Gill Sans MT"/>
              </a:rPr>
              <a:t>built 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-40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top</a:t>
            </a:r>
            <a:r>
              <a:rPr sz="2215" spc="-16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of  NumPy</a:t>
            </a:r>
          </a:p>
          <a:p>
            <a:pPr marL="542459" lvl="1" indent="-301367">
              <a:spcBef>
                <a:spcPts val="1118"/>
              </a:spcBef>
              <a:buSzPct val="170238"/>
              <a:buChar char="•"/>
              <a:tabLst>
                <a:tab pos="542459" algn="l"/>
              </a:tabLst>
            </a:pPr>
            <a:r>
              <a:rPr sz="2215" spc="-19" dirty="0">
                <a:latin typeface="Gill Sans MT"/>
                <a:cs typeface="Gill Sans MT"/>
              </a:rPr>
              <a:t>Like </a:t>
            </a:r>
            <a:r>
              <a:rPr sz="2215" spc="-60" dirty="0">
                <a:latin typeface="Gill Sans MT"/>
                <a:cs typeface="Gill Sans MT"/>
              </a:rPr>
              <a:t>R’s </a:t>
            </a:r>
            <a:r>
              <a:rPr sz="2215" dirty="0">
                <a:latin typeface="Courier New"/>
                <a:cs typeface="Courier New"/>
              </a:rPr>
              <a:t>data.frame</a:t>
            </a:r>
            <a:r>
              <a:rPr sz="2215" spc="-686" dirty="0">
                <a:latin typeface="Courier New"/>
                <a:cs typeface="Courier New"/>
              </a:rPr>
              <a:t> </a:t>
            </a:r>
            <a:r>
              <a:rPr sz="2215" dirty="0">
                <a:latin typeface="Gill Sans MT"/>
                <a:cs typeface="Gill Sans MT"/>
              </a:rPr>
              <a:t>on </a:t>
            </a:r>
            <a:r>
              <a:rPr sz="2215" spc="-8" dirty="0">
                <a:latin typeface="Gill Sans MT"/>
                <a:cs typeface="Gill Sans MT"/>
              </a:rPr>
              <a:t>steroids</a:t>
            </a:r>
            <a:endParaRPr sz="2215" dirty="0">
              <a:latin typeface="Gill Sans MT"/>
              <a:cs typeface="Gill Sans MT"/>
            </a:endParaRPr>
          </a:p>
          <a:p>
            <a:pPr marL="542459" lvl="1" indent="-301367">
              <a:spcBef>
                <a:spcPts val="1345"/>
              </a:spcBef>
              <a:buSzPct val="170238"/>
              <a:buChar char="•"/>
              <a:tabLst>
                <a:tab pos="542459" algn="l"/>
              </a:tabLst>
            </a:pPr>
            <a:r>
              <a:rPr sz="2215" spc="-3" dirty="0">
                <a:latin typeface="Gill Sans MT"/>
                <a:cs typeface="Gill Sans MT"/>
              </a:rPr>
              <a:t>Excellent</a:t>
            </a:r>
            <a:r>
              <a:rPr sz="2215" spc="-32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performance</a:t>
            </a:r>
            <a:endParaRPr sz="2215" dirty="0">
              <a:latin typeface="Gill Sans MT"/>
              <a:cs typeface="Gill Sans MT"/>
            </a:endParaRPr>
          </a:p>
          <a:p>
            <a:pPr marL="542459" lvl="1" indent="-301367">
              <a:spcBef>
                <a:spcPts val="1189"/>
              </a:spcBef>
              <a:buSzPct val="170238"/>
              <a:buChar char="•"/>
              <a:tabLst>
                <a:tab pos="542459" algn="l"/>
                <a:tab pos="2689192" algn="l"/>
              </a:tabLst>
            </a:pPr>
            <a:r>
              <a:rPr sz="2215" spc="3" dirty="0">
                <a:latin typeface="Gill Sans MT"/>
                <a:cs typeface="Gill Sans MT"/>
              </a:rPr>
              <a:t>Easy-to-use,</a:t>
            </a:r>
            <a:r>
              <a:rPr sz="2215" spc="-221" dirty="0">
                <a:latin typeface="Gill Sans MT"/>
                <a:cs typeface="Gill Sans MT"/>
              </a:rPr>
              <a:t> </a:t>
            </a:r>
            <a:r>
              <a:rPr sz="2215" spc="-5" dirty="0">
                <a:latin typeface="Gill Sans MT"/>
                <a:cs typeface="Gill Sans MT"/>
              </a:rPr>
              <a:t>highly	</a:t>
            </a:r>
            <a:r>
              <a:rPr sz="2215" spc="-3" dirty="0">
                <a:latin typeface="Gill Sans MT"/>
                <a:cs typeface="Gill Sans MT"/>
              </a:rPr>
              <a:t>consistent</a:t>
            </a:r>
            <a:r>
              <a:rPr sz="2215" spc="-25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API</a:t>
            </a:r>
          </a:p>
          <a:p>
            <a:pPr marL="308063" indent="-301367">
              <a:spcBef>
                <a:spcPts val="1189"/>
              </a:spcBef>
              <a:buSzPct val="170238"/>
              <a:buChar char="•"/>
              <a:tabLst>
                <a:tab pos="308063" algn="l"/>
                <a:tab pos="573601" algn="l"/>
                <a:tab pos="2837866" algn="l"/>
                <a:tab pos="3757033" algn="l"/>
              </a:tabLst>
            </a:pPr>
            <a:r>
              <a:rPr sz="2215" dirty="0">
                <a:latin typeface="Gill Sans MT"/>
                <a:cs typeface="Gill Sans MT"/>
              </a:rPr>
              <a:t>A	</a:t>
            </a:r>
            <a:r>
              <a:rPr sz="2215" spc="-3" dirty="0">
                <a:latin typeface="Gill Sans MT"/>
                <a:cs typeface="Gill Sans MT"/>
              </a:rPr>
              <a:t>foundation </a:t>
            </a:r>
            <a:r>
              <a:rPr sz="2215" spc="-8" dirty="0">
                <a:latin typeface="Gill Sans MT"/>
                <a:cs typeface="Gill Sans MT"/>
              </a:rPr>
              <a:t>for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data	</a:t>
            </a:r>
            <a:r>
              <a:rPr sz="2215" spc="-5" dirty="0">
                <a:latin typeface="Gill Sans MT"/>
                <a:cs typeface="Gill Sans MT"/>
              </a:rPr>
              <a:t>analysis	</a:t>
            </a:r>
            <a:r>
              <a:rPr sz="2215" spc="-3" dirty="0">
                <a:latin typeface="Gill Sans MT"/>
                <a:cs typeface="Gill Sans MT"/>
              </a:rPr>
              <a:t>in</a:t>
            </a:r>
            <a:r>
              <a:rPr sz="2215" spc="-5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3715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01349"/>
            <a:ext cx="9144000" cy="6232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 algn="ctr">
              <a:lnSpc>
                <a:spcPct val="100000"/>
              </a:lnSpc>
              <a:tabLst>
                <a:tab pos="1708747" algn="l"/>
                <a:tab pos="3553443" algn="l"/>
              </a:tabLst>
            </a:pPr>
            <a:r>
              <a:rPr lang="en-US" sz="4050" dirty="0"/>
              <a:t>P</a:t>
            </a:r>
            <a:r>
              <a:rPr sz="4050" dirty="0"/>
              <a:t>andas</a:t>
            </a:r>
            <a:r>
              <a:rPr lang="en-US" sz="4050" dirty="0"/>
              <a:t> </a:t>
            </a:r>
            <a:r>
              <a:rPr sz="4050" spc="-45" dirty="0"/>
              <a:t>f</a:t>
            </a:r>
            <a:r>
              <a:rPr sz="4050" dirty="0"/>
              <a:t>or</a:t>
            </a:r>
            <a:r>
              <a:rPr sz="4050" spc="-445" dirty="0"/>
              <a:t> </a:t>
            </a:r>
            <a:r>
              <a:rPr sz="4050" dirty="0"/>
              <a:t>“B</a:t>
            </a:r>
            <a:r>
              <a:rPr sz="4050" spc="-3" dirty="0"/>
              <a:t>i</a:t>
            </a:r>
            <a:r>
              <a:rPr sz="4050" dirty="0"/>
              <a:t>g</a:t>
            </a:r>
            <a:r>
              <a:rPr lang="en-US" sz="4050" dirty="0"/>
              <a:t> </a:t>
            </a:r>
            <a:r>
              <a:rPr sz="4050" dirty="0"/>
              <a:t>Data”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250" y="2326096"/>
            <a:ext cx="5107670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2461493" algn="l"/>
                <a:tab pos="3093023" algn="l"/>
                <a:tab pos="3420172" algn="l"/>
                <a:tab pos="4372824" algn="l"/>
              </a:tabLst>
            </a:pPr>
            <a:r>
              <a:rPr sz="2215" spc="-3" dirty="0">
                <a:latin typeface="Gill Sans MT"/>
                <a:cs typeface="Gill Sans MT"/>
              </a:rPr>
              <a:t>Q</a:t>
            </a:r>
            <a:r>
              <a:rPr sz="2215" dirty="0">
                <a:latin typeface="Gill Sans MT"/>
                <a:cs typeface="Gill Sans MT"/>
              </a:rPr>
              <a:t>u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te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common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to	need	to	p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ocess	</a:t>
            </a:r>
            <a:r>
              <a:rPr sz="2215" spc="-3" dirty="0">
                <a:latin typeface="Gill Sans MT"/>
                <a:cs typeface="Gill Sans MT"/>
              </a:rPr>
              <a:t>l</a:t>
            </a:r>
            <a:r>
              <a:rPr sz="2215" dirty="0">
                <a:latin typeface="Gill Sans MT"/>
                <a:cs typeface="Gill Sans MT"/>
              </a:rPr>
              <a:t>arge</a:t>
            </a:r>
            <a:r>
              <a:rPr sz="2215" spc="-179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-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627" y="2654263"/>
            <a:ext cx="2254970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1247657" algn="l"/>
                <a:tab pos="1802840" algn="l"/>
              </a:tabLst>
            </a:pPr>
            <a:r>
              <a:rPr sz="2215" dirty="0">
                <a:latin typeface="Gill Sans MT"/>
                <a:cs typeface="Gill Sans MT"/>
              </a:rPr>
              <a:t>than</a:t>
            </a:r>
            <a:r>
              <a:rPr sz="2215" spc="-3" dirty="0">
                <a:latin typeface="Gill Sans MT"/>
                <a:cs typeface="Gill Sans MT"/>
              </a:rPr>
              <a:t>-</a:t>
            </a:r>
            <a:r>
              <a:rPr sz="2215" dirty="0">
                <a:latin typeface="Gill Sans MT"/>
                <a:cs typeface="Gill Sans MT"/>
              </a:rPr>
              <a:t>RAM	data	sets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250" y="3143163"/>
            <a:ext cx="4732288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917426" algn="l"/>
              </a:tabLst>
            </a:pPr>
            <a:r>
              <a:rPr sz="2215" spc="-3" dirty="0">
                <a:latin typeface="Gill Sans MT"/>
                <a:cs typeface="Gill Sans MT"/>
              </a:rPr>
              <a:t>Alternate</a:t>
            </a:r>
            <a:r>
              <a:rPr sz="2215" spc="16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DataFrame</a:t>
            </a:r>
            <a:r>
              <a:rPr sz="2215" spc="16" dirty="0">
                <a:latin typeface="Gill Sans MT"/>
                <a:cs typeface="Gill Sans MT"/>
              </a:rPr>
              <a:t> </a:t>
            </a:r>
            <a:r>
              <a:rPr sz="2215" spc="-11" dirty="0">
                <a:latin typeface="Gill Sans MT"/>
                <a:cs typeface="Gill Sans MT"/>
              </a:rPr>
              <a:t>backends	</a:t>
            </a:r>
            <a:r>
              <a:rPr sz="2215" spc="-16" dirty="0">
                <a:latin typeface="Gill Sans MT"/>
                <a:cs typeface="Gill Sans MT"/>
              </a:rPr>
              <a:t>are</a:t>
            </a:r>
            <a:r>
              <a:rPr sz="2215" spc="-5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1628" y="3471329"/>
            <a:ext cx="1575197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651286" algn="l"/>
              </a:tabLst>
            </a:pPr>
            <a:r>
              <a:rPr sz="2215" spc="-19" dirty="0">
                <a:latin typeface="Gill Sans MT"/>
                <a:cs typeface="Gill Sans MT"/>
              </a:rPr>
              <a:t>likely	</a:t>
            </a:r>
            <a:r>
              <a:rPr sz="2215" spc="-3" dirty="0">
                <a:latin typeface="Gill Sans MT"/>
                <a:cs typeface="Gill Sans MT"/>
              </a:rPr>
              <a:t>solution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251" y="3960229"/>
            <a:ext cx="4524338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193143" algn="l"/>
              </a:tabLst>
            </a:pPr>
            <a:r>
              <a:rPr sz="2215" dirty="0">
                <a:latin typeface="Gill Sans MT"/>
                <a:cs typeface="Gill Sans MT"/>
              </a:rPr>
              <a:t>R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pe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spc="-24" dirty="0">
                <a:latin typeface="Gill Sans MT"/>
                <a:cs typeface="Gill Sans MT"/>
              </a:rPr>
              <a:t>f</a:t>
            </a:r>
            <a:r>
              <a:rPr sz="2215" dirty="0">
                <a:latin typeface="Gill Sans MT"/>
                <a:cs typeface="Gill Sans MT"/>
              </a:rPr>
              <a:t>or</a:t>
            </a:r>
            <a:r>
              <a:rPr sz="2215" spc="-3" dirty="0">
                <a:latin typeface="Gill Sans MT"/>
                <a:cs typeface="Gill Sans MT"/>
              </a:rPr>
              <a:t> i</a:t>
            </a:r>
            <a:r>
              <a:rPr sz="2215" dirty="0">
                <a:latin typeface="Gill Sans MT"/>
                <a:cs typeface="Gill Sans MT"/>
              </a:rPr>
              <a:t>ntegrat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-3" dirty="0">
                <a:latin typeface="Gill Sans MT"/>
                <a:cs typeface="Gill Sans MT"/>
              </a:rPr>
              <a:t> wi</a:t>
            </a:r>
            <a:r>
              <a:rPr sz="2215" dirty="0">
                <a:latin typeface="Gill Sans MT"/>
                <a:cs typeface="Gill Sans MT"/>
              </a:rPr>
              <a:t>th	M</a:t>
            </a:r>
            <a:r>
              <a:rPr sz="2215" spc="-24" dirty="0">
                <a:latin typeface="Gill Sans MT"/>
                <a:cs typeface="Gill Sans MT"/>
              </a:rPr>
              <a:t>a</a:t>
            </a:r>
            <a:r>
              <a:rPr sz="2215" dirty="0">
                <a:latin typeface="Gill Sans MT"/>
                <a:cs typeface="Gill Sans MT"/>
              </a:rPr>
              <a:t>pReduce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627" y="4288396"/>
            <a:ext cx="1368921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2215" dirty="0">
                <a:latin typeface="Gill Sans MT"/>
                <a:cs typeface="Gill Sans MT"/>
              </a:rPr>
              <a:t>fram</a:t>
            </a:r>
            <a:r>
              <a:rPr sz="2215" spc="-35" dirty="0">
                <a:latin typeface="Gill Sans MT"/>
                <a:cs typeface="Gill Sans MT"/>
              </a:rPr>
              <a:t>e</a:t>
            </a:r>
            <a:r>
              <a:rPr sz="2215" spc="-45" dirty="0">
                <a:latin typeface="Gill Sans MT"/>
                <a:cs typeface="Gill Sans MT"/>
              </a:rPr>
              <a:t>w</a:t>
            </a:r>
            <a:r>
              <a:rPr sz="2215" dirty="0">
                <a:latin typeface="Gill Sans MT"/>
                <a:cs typeface="Gill Sans MT"/>
              </a:rPr>
              <a:t>orks</a:t>
            </a:r>
            <a:endParaRPr sz="2215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529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318" y="1359058"/>
            <a:ext cx="1559459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dirty="0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461" y="2660960"/>
            <a:ext cx="4749031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3833044" algn="l"/>
              </a:tabLst>
            </a:pPr>
            <a:r>
              <a:rPr sz="2215" dirty="0">
                <a:latin typeface="Gill Sans MT"/>
                <a:cs typeface="Gill Sans MT"/>
              </a:rPr>
              <a:t>In </a:t>
            </a:r>
            <a:r>
              <a:rPr sz="2215" spc="-16" dirty="0">
                <a:latin typeface="Gill Sans MT"/>
                <a:cs typeface="Gill Sans MT"/>
              </a:rPr>
              <a:t>heavy </a:t>
            </a:r>
            <a:r>
              <a:rPr sz="2215" spc="-8" dirty="0">
                <a:latin typeface="Gill Sans MT"/>
                <a:cs typeface="Gill Sans MT"/>
              </a:rPr>
              <a:t>production </a:t>
            </a:r>
            <a:r>
              <a:rPr sz="2215" dirty="0">
                <a:latin typeface="Gill Sans MT"/>
                <a:cs typeface="Gill Sans MT"/>
              </a:rPr>
              <a:t>use</a:t>
            </a:r>
            <a:r>
              <a:rPr sz="2215" spc="29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in</a:t>
            </a:r>
            <a:r>
              <a:rPr sz="2215" dirty="0">
                <a:latin typeface="Gill Sans MT"/>
                <a:cs typeface="Gill Sans MT"/>
              </a:rPr>
              <a:t> the	</a:t>
            </a:r>
            <a:r>
              <a:rPr sz="2215" spc="5" dirty="0">
                <a:latin typeface="Gill Sans MT"/>
                <a:cs typeface="Gill Sans MT"/>
              </a:rPr>
              <a:t>financial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4838" y="2989126"/>
            <a:ext cx="2608585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1857755" algn="l"/>
              </a:tabLst>
            </a:pP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ndust</a:t>
            </a:r>
            <a:r>
              <a:rPr sz="2215" spc="66" dirty="0">
                <a:latin typeface="Gill Sans MT"/>
                <a:cs typeface="Gill Sans MT"/>
              </a:rPr>
              <a:t>r</a:t>
            </a:r>
            <a:r>
              <a:rPr sz="2215" spc="-179" dirty="0">
                <a:latin typeface="Gill Sans MT"/>
                <a:cs typeface="Gill Sans MT"/>
              </a:rPr>
              <a:t>y</a:t>
            </a:r>
            <a:r>
              <a:rPr sz="2215" dirty="0">
                <a:latin typeface="Gill Sans MT"/>
                <a:cs typeface="Gill Sans MT"/>
              </a:rPr>
              <a:t>,</a:t>
            </a:r>
            <a:r>
              <a:rPr sz="2215" spc="-224" dirty="0">
                <a:latin typeface="Gill Sans MT"/>
                <a:cs typeface="Gill Sans MT"/>
              </a:rPr>
              <a:t> </a:t>
            </a:r>
            <a:r>
              <a:rPr lang="en-US" sz="2215" spc="-224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among	others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3461" y="3478026"/>
            <a:ext cx="4999844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479374" algn="l"/>
                <a:tab pos="2176199" algn="l"/>
                <a:tab pos="4497724" algn="l"/>
              </a:tabLst>
            </a:pPr>
            <a:r>
              <a:rPr sz="2215" spc="-3" dirty="0">
                <a:latin typeface="Gill Sans MT"/>
                <a:cs typeface="Gill Sans MT"/>
              </a:rPr>
              <a:t>G</a:t>
            </a:r>
            <a:r>
              <a:rPr sz="2215" dirty="0">
                <a:latin typeface="Gill Sans MT"/>
                <a:cs typeface="Gill Sans MT"/>
              </a:rPr>
              <a:t>enera</a:t>
            </a:r>
            <a:r>
              <a:rPr sz="2215" spc="-3" dirty="0">
                <a:latin typeface="Gill Sans MT"/>
                <a:cs typeface="Gill Sans MT"/>
              </a:rPr>
              <a:t>l</a:t>
            </a:r>
            <a:r>
              <a:rPr sz="2215" spc="-24" dirty="0">
                <a:latin typeface="Gill Sans MT"/>
                <a:cs typeface="Gill Sans MT"/>
              </a:rPr>
              <a:t>l</a:t>
            </a:r>
            <a:r>
              <a:rPr sz="2215" dirty="0">
                <a:latin typeface="Gill Sans MT"/>
                <a:cs typeface="Gill Sans MT"/>
              </a:rPr>
              <a:t>y	</a:t>
            </a:r>
            <a:r>
              <a:rPr sz="2215" spc="-24" dirty="0">
                <a:latin typeface="Gill Sans MT"/>
                <a:cs typeface="Gill Sans MT"/>
              </a:rPr>
              <a:t>m</a:t>
            </a:r>
            <a:r>
              <a:rPr sz="2215" dirty="0">
                <a:latin typeface="Gill Sans MT"/>
                <a:cs typeface="Gill Sans MT"/>
              </a:rPr>
              <a:t>uch	better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per</a:t>
            </a:r>
            <a:r>
              <a:rPr sz="2215" spc="-24" dirty="0">
                <a:latin typeface="Gill Sans MT"/>
                <a:cs typeface="Gill Sans MT"/>
              </a:rPr>
              <a:t>f</a:t>
            </a:r>
            <a:r>
              <a:rPr sz="2215" dirty="0">
                <a:latin typeface="Gill Sans MT"/>
                <a:cs typeface="Gill Sans MT"/>
              </a:rPr>
              <a:t>ormance	than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4838" y="3818841"/>
            <a:ext cx="4383026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720266" algn="l"/>
                <a:tab pos="3590276" algn="l"/>
              </a:tabLst>
            </a:pPr>
            <a:r>
              <a:rPr sz="2215" dirty="0">
                <a:latin typeface="Gill Sans MT"/>
                <a:cs typeface="Gill Sans MT"/>
              </a:rPr>
              <a:t>other	open</a:t>
            </a:r>
            <a:r>
              <a:rPr sz="2215" spc="3" dirty="0">
                <a:latin typeface="Gill Sans MT"/>
                <a:cs typeface="Gill Sans MT"/>
              </a:rPr>
              <a:t> </a:t>
            </a:r>
            <a:r>
              <a:rPr sz="2215" spc="-11" dirty="0">
                <a:latin typeface="Gill Sans MT"/>
                <a:cs typeface="Gill Sans MT"/>
              </a:rPr>
              <a:t>source</a:t>
            </a:r>
            <a:r>
              <a:rPr sz="2215" spc="3" dirty="0">
                <a:latin typeface="Gill Sans MT"/>
                <a:cs typeface="Gill Sans MT"/>
              </a:rPr>
              <a:t> </a:t>
            </a:r>
            <a:r>
              <a:rPr sz="2215" spc="-5" dirty="0">
                <a:latin typeface="Gill Sans MT"/>
                <a:cs typeface="Gill Sans MT"/>
              </a:rPr>
              <a:t>alternatives	</a:t>
            </a:r>
            <a:r>
              <a:rPr sz="2215" spc="5" dirty="0">
                <a:latin typeface="Gill Sans MT"/>
                <a:cs typeface="Gill Sans MT"/>
              </a:rPr>
              <a:t>(e.g.</a:t>
            </a:r>
            <a:r>
              <a:rPr sz="2215" spc="-266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R)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3462" y="4295092"/>
            <a:ext cx="4551127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1672248" algn="l"/>
              </a:tabLst>
            </a:pPr>
            <a:r>
              <a:rPr sz="2215" dirty="0">
                <a:latin typeface="Gill Sans MT"/>
                <a:cs typeface="Gill Sans MT"/>
              </a:rPr>
              <a:t>Hope:</a:t>
            </a:r>
            <a:r>
              <a:rPr sz="2215" spc="-221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basis	</a:t>
            </a:r>
            <a:r>
              <a:rPr sz="2215" spc="-8" dirty="0">
                <a:latin typeface="Gill Sans MT"/>
                <a:cs typeface="Gill Sans MT"/>
              </a:rPr>
              <a:t>for </a:t>
            </a:r>
            <a:r>
              <a:rPr sz="2215" dirty="0">
                <a:latin typeface="Gill Sans MT"/>
                <a:cs typeface="Gill Sans MT"/>
              </a:rPr>
              <a:t>the “next</a:t>
            </a:r>
            <a:r>
              <a:rPr sz="2215" spc="-248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generation”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838" y="4623259"/>
            <a:ext cx="5251661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2401220" algn="l"/>
                <a:tab pos="2883405" algn="l"/>
                <a:tab pos="3802238" algn="l"/>
              </a:tabLst>
            </a:pPr>
            <a:r>
              <a:rPr sz="2215" spc="-3" dirty="0">
                <a:latin typeface="Gill Sans MT"/>
                <a:cs typeface="Gill Sans MT"/>
              </a:rPr>
              <a:t>statistical</a:t>
            </a:r>
            <a:r>
              <a:rPr sz="2215" spc="19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computing	</a:t>
            </a:r>
            <a:r>
              <a:rPr sz="2215" dirty="0">
                <a:latin typeface="Gill Sans MT"/>
                <a:cs typeface="Gill Sans MT"/>
              </a:rPr>
              <a:t>and	</a:t>
            </a:r>
            <a:r>
              <a:rPr sz="2215" spc="-5" dirty="0">
                <a:latin typeface="Gill Sans MT"/>
                <a:cs typeface="Gill Sans MT"/>
              </a:rPr>
              <a:t>analysis	</a:t>
            </a:r>
            <a:r>
              <a:rPr sz="2215" spc="-11" dirty="0">
                <a:latin typeface="Gill Sans MT"/>
                <a:cs typeface="Gill Sans MT"/>
              </a:rPr>
              <a:t>environment</a:t>
            </a:r>
            <a:endParaRPr sz="2215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5016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276" y="984617"/>
            <a:ext cx="5397662" cy="126585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 algn="ctr">
              <a:lnSpc>
                <a:spcPct val="100000"/>
              </a:lnSpc>
              <a:tabLst>
                <a:tab pos="2356349" algn="l"/>
                <a:tab pos="3387692" algn="l"/>
              </a:tabLst>
            </a:pPr>
            <a:r>
              <a:rPr sz="4113" spc="-3" dirty="0"/>
              <a:t>Simplifying	</a:t>
            </a:r>
            <a:r>
              <a:rPr sz="4113" dirty="0"/>
              <a:t>data</a:t>
            </a:r>
            <a:r>
              <a:rPr lang="en-US" sz="4113" dirty="0"/>
              <a:t> </a:t>
            </a:r>
            <a:r>
              <a:rPr sz="4113" spc="-3" dirty="0"/>
              <a:t>wrangling</a:t>
            </a:r>
            <a:endParaRPr sz="4113" dirty="0"/>
          </a:p>
        </p:txBody>
      </p:sp>
      <p:sp>
        <p:nvSpPr>
          <p:cNvPr id="3" name="object 3"/>
          <p:cNvSpPr txBox="1"/>
          <p:nvPr/>
        </p:nvSpPr>
        <p:spPr>
          <a:xfrm>
            <a:off x="2000250" y="2908759"/>
            <a:ext cx="4730279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930887" algn="l"/>
                <a:tab pos="1946491" algn="l"/>
                <a:tab pos="2103871" algn="l"/>
                <a:tab pos="3663274" algn="l"/>
                <a:tab pos="4644054" algn="l"/>
              </a:tabLst>
            </a:pPr>
            <a:r>
              <a:rPr sz="2215" dirty="0">
                <a:latin typeface="Gill Sans MT"/>
                <a:cs typeface="Gill Sans MT"/>
              </a:rPr>
              <a:t>Data	</a:t>
            </a:r>
            <a:r>
              <a:rPr sz="2215" spc="-24" dirty="0">
                <a:latin typeface="Gill Sans MT"/>
                <a:cs typeface="Gill Sans MT"/>
              </a:rPr>
              <a:t>m</a:t>
            </a:r>
            <a:r>
              <a:rPr sz="2215" dirty="0">
                <a:latin typeface="Gill Sans MT"/>
                <a:cs typeface="Gill Sans MT"/>
              </a:rPr>
              <a:t>ung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ng	/	p</a:t>
            </a:r>
            <a:r>
              <a:rPr sz="2215" spc="-45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eparat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/	c</a:t>
            </a:r>
            <a:r>
              <a:rPr sz="2215" spc="-3" dirty="0">
                <a:latin typeface="Gill Sans MT"/>
                <a:cs typeface="Gill Sans MT"/>
              </a:rPr>
              <a:t>l</a:t>
            </a:r>
            <a:r>
              <a:rPr sz="2215" dirty="0">
                <a:latin typeface="Gill Sans MT"/>
                <a:cs typeface="Gill Sans MT"/>
              </a:rPr>
              <a:t>ean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ng	/</a:t>
            </a:r>
            <a:endParaRPr sz="2215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627" y="3255677"/>
            <a:ext cx="466699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 marR="2679">
              <a:lnSpc>
                <a:spcPts val="2584"/>
              </a:lnSpc>
              <a:tabLst>
                <a:tab pos="1566100" algn="l"/>
                <a:tab pos="4152827" algn="l"/>
              </a:tabLst>
            </a:pP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ntegrat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-3" dirty="0">
                <a:latin typeface="Gill Sans MT"/>
                <a:cs typeface="Gill Sans MT"/>
              </a:rPr>
              <a:t> i</a:t>
            </a:r>
            <a:r>
              <a:rPr sz="2215" dirty="0">
                <a:latin typeface="Gill Sans MT"/>
                <a:cs typeface="Gill Sans MT"/>
              </a:rPr>
              <a:t>s	s</a:t>
            </a:r>
            <a:r>
              <a:rPr sz="2215" spc="-3" dirty="0">
                <a:latin typeface="Gill Sans MT"/>
                <a:cs typeface="Gill Sans MT"/>
              </a:rPr>
              <a:t>l</a:t>
            </a:r>
            <a:r>
              <a:rPr sz="2215" spc="-24" dirty="0">
                <a:latin typeface="Gill Sans MT"/>
                <a:cs typeface="Gill Sans MT"/>
              </a:rPr>
              <a:t>o</a:t>
            </a:r>
            <a:r>
              <a:rPr sz="2215" spc="-134" dirty="0">
                <a:latin typeface="Gill Sans MT"/>
                <a:cs typeface="Gill Sans MT"/>
              </a:rPr>
              <a:t>w</a:t>
            </a:r>
            <a:r>
              <a:rPr sz="2215" dirty="0">
                <a:latin typeface="Gill Sans MT"/>
                <a:cs typeface="Gill Sans MT"/>
              </a:rPr>
              <a:t>,</a:t>
            </a:r>
            <a:r>
              <a:rPr sz="2215" spc="-224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e</a:t>
            </a:r>
            <a:r>
              <a:rPr sz="2215" spc="-24" dirty="0">
                <a:latin typeface="Gill Sans MT"/>
                <a:cs typeface="Gill Sans MT"/>
              </a:rPr>
              <a:t>r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or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p</a:t>
            </a:r>
            <a:r>
              <a:rPr sz="2215" spc="-56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on</a:t>
            </a:r>
            <a:r>
              <a:rPr sz="2215" spc="42" dirty="0">
                <a:latin typeface="Gill Sans MT"/>
                <a:cs typeface="Gill Sans MT"/>
              </a:rPr>
              <a:t>e</a:t>
            </a:r>
            <a:r>
              <a:rPr sz="2215" dirty="0">
                <a:latin typeface="Gill Sans MT"/>
                <a:cs typeface="Gill Sans MT"/>
              </a:rPr>
              <a:t>,</a:t>
            </a:r>
            <a:r>
              <a:rPr sz="2215" spc="-224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and</a:t>
            </a:r>
            <a:r>
              <a:rPr lang="en-US" sz="2215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t</a:t>
            </a:r>
            <a:r>
              <a:rPr sz="2215" spc="-3" dirty="0">
                <a:latin typeface="Gill Sans MT"/>
                <a:cs typeface="Gill Sans MT"/>
              </a:rPr>
              <a:t>i</a:t>
            </a:r>
            <a:r>
              <a:rPr sz="2215" dirty="0">
                <a:latin typeface="Gill Sans MT"/>
                <a:cs typeface="Gill Sans MT"/>
              </a:rPr>
              <a:t>me  </a:t>
            </a:r>
            <a:r>
              <a:rPr sz="2215" spc="-3" dirty="0">
                <a:latin typeface="Gill Sans MT"/>
                <a:cs typeface="Gill Sans MT"/>
              </a:rPr>
              <a:t>consuming</a:t>
            </a:r>
            <a:endParaRPr sz="2215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250" y="4053990"/>
            <a:ext cx="4635848" cy="1022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FontTx/>
              <a:buChar char="•"/>
              <a:tabLst>
                <a:tab pos="308063" algn="l"/>
                <a:tab pos="2333914" algn="l"/>
                <a:tab pos="2864319" algn="l"/>
              </a:tabLst>
            </a:pPr>
            <a:r>
              <a:rPr sz="2215" dirty="0">
                <a:latin typeface="Gill Sans MT"/>
                <a:cs typeface="Gill Sans MT"/>
              </a:rPr>
              <a:t>Python </a:t>
            </a:r>
            <a:r>
              <a:rPr sz="2215" spc="-8" dirty="0">
                <a:latin typeface="Gill Sans MT"/>
                <a:cs typeface="Gill Sans MT"/>
              </a:rPr>
              <a:t>for</a:t>
            </a:r>
            <a:r>
              <a:rPr sz="2215" spc="-58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data</a:t>
            </a:r>
            <a:r>
              <a:rPr lang="en-US" sz="2215" dirty="0">
                <a:latin typeface="Gill Sans MT"/>
                <a:cs typeface="Gill Sans MT"/>
              </a:rPr>
              <a:t> </a:t>
            </a:r>
            <a:r>
              <a:rPr lang="en-US" sz="2215" spc="-3" dirty="0">
                <a:latin typeface="Gill Sans MT"/>
                <a:cs typeface="Gill Sans MT"/>
              </a:rPr>
              <a:t>wrangling:</a:t>
            </a:r>
            <a:r>
              <a:rPr lang="en-US" sz="2215" spc="-219" dirty="0">
                <a:latin typeface="Gill Sans MT"/>
                <a:cs typeface="Gill Sans MT"/>
              </a:rPr>
              <a:t> </a:t>
            </a:r>
            <a:r>
              <a:rPr lang="en-US" sz="2215" dirty="0">
                <a:latin typeface="Gill Sans MT"/>
                <a:cs typeface="Gill Sans MT"/>
              </a:rPr>
              <a:t>pandas </a:t>
            </a:r>
            <a:r>
              <a:rPr lang="en-US" sz="2215" spc="-16" dirty="0">
                <a:latin typeface="Gill Sans MT"/>
                <a:cs typeface="Gill Sans MT"/>
              </a:rPr>
              <a:t>takes </a:t>
            </a:r>
            <a:r>
              <a:rPr lang="en-US" sz="2215" spc="-3" dirty="0">
                <a:latin typeface="Gill Sans MT"/>
                <a:cs typeface="Gill Sans MT"/>
              </a:rPr>
              <a:t>it </a:t>
            </a:r>
            <a:r>
              <a:rPr lang="en-US" sz="2215" dirty="0">
                <a:latin typeface="Gill Sans MT"/>
                <a:cs typeface="Gill Sans MT"/>
              </a:rPr>
              <a:t>to the next</a:t>
            </a:r>
            <a:r>
              <a:rPr lang="en-US" sz="2215" spc="-45" dirty="0">
                <a:latin typeface="Gill Sans MT"/>
                <a:cs typeface="Gill Sans MT"/>
              </a:rPr>
              <a:t> </a:t>
            </a:r>
            <a:r>
              <a:rPr lang="en-US" sz="2215" spc="-19" dirty="0">
                <a:latin typeface="Gill Sans MT"/>
                <a:cs typeface="Gill Sans MT"/>
              </a:rPr>
              <a:t>level</a:t>
            </a:r>
            <a:endParaRPr lang="en-US" sz="2215" dirty="0">
              <a:latin typeface="Gill Sans MT"/>
              <a:cs typeface="Gill Sans MT"/>
            </a:endParaRPr>
          </a:p>
          <a:p>
            <a:pPr marL="308063" indent="-301367">
              <a:buSzPct val="170238"/>
              <a:buChar char="•"/>
              <a:tabLst>
                <a:tab pos="308063" algn="l"/>
                <a:tab pos="2333914" algn="l"/>
                <a:tab pos="2864319" algn="l"/>
              </a:tabLst>
            </a:pPr>
            <a:endParaRPr sz="2215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7843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969" y="1100609"/>
            <a:ext cx="2910967" cy="15234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sz="4950" spc="-3" dirty="0"/>
              <a:t>Battle</a:t>
            </a:r>
            <a:r>
              <a:rPr sz="4950" spc="-42" dirty="0"/>
              <a:t> </a:t>
            </a:r>
            <a:r>
              <a:rPr sz="4950" dirty="0"/>
              <a:t>tested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544" y="2989126"/>
            <a:ext cx="5242285" cy="1407072"/>
          </a:xfrm>
          <a:prstGeom prst="rect">
            <a:avLst/>
          </a:prstGeom>
        </p:spPr>
        <p:txBody>
          <a:bodyPr vert="horz" wrap="square" lIns="0" tIns="18752" rIns="0" bIns="0" rtlCol="0">
            <a:spAutoFit/>
          </a:bodyPr>
          <a:lstStyle/>
          <a:p>
            <a:pPr marL="308063" marR="819047" indent="-301367">
              <a:lnSpc>
                <a:spcPts val="2584"/>
              </a:lnSpc>
              <a:spcBef>
                <a:spcPts val="148"/>
              </a:spcBef>
              <a:buSzPct val="170238"/>
              <a:buChar char="•"/>
              <a:tabLst>
                <a:tab pos="308063" algn="l"/>
                <a:tab pos="550161" algn="l"/>
                <a:tab pos="1099652" algn="l"/>
                <a:tab pos="2975155" algn="l"/>
                <a:tab pos="4157849" algn="l"/>
              </a:tabLst>
            </a:pPr>
            <a:r>
              <a:rPr sz="2215" dirty="0">
                <a:latin typeface="Gill Sans MT"/>
                <a:cs typeface="Gill Sans MT"/>
              </a:rPr>
              <a:t>&gt;	98%	</a:t>
            </a:r>
            <a:r>
              <a:rPr sz="2215" spc="-3" dirty="0">
                <a:latin typeface="Gill Sans MT"/>
                <a:cs typeface="Gill Sans MT"/>
              </a:rPr>
              <a:t>li</a:t>
            </a:r>
            <a:r>
              <a:rPr sz="2215" dirty="0">
                <a:latin typeface="Gill Sans MT"/>
                <a:cs typeface="Gill Sans MT"/>
              </a:rPr>
              <a:t>ne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c</a:t>
            </a:r>
            <a:r>
              <a:rPr sz="2215" spc="-24" dirty="0">
                <a:latin typeface="Gill Sans MT"/>
                <a:cs typeface="Gill Sans MT"/>
              </a:rPr>
              <a:t>o</a:t>
            </a:r>
            <a:r>
              <a:rPr sz="2215" spc="-45" dirty="0">
                <a:latin typeface="Gill Sans MT"/>
                <a:cs typeface="Gill Sans MT"/>
              </a:rPr>
              <a:t>v</a:t>
            </a:r>
            <a:r>
              <a:rPr sz="2215" dirty="0">
                <a:latin typeface="Gill Sans MT"/>
                <a:cs typeface="Gill Sans MT"/>
              </a:rPr>
              <a:t>erage</a:t>
            </a:r>
            <a:r>
              <a:rPr sz="2215" spc="-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as	measu</a:t>
            </a:r>
            <a:r>
              <a:rPr sz="2215" spc="-45" dirty="0">
                <a:latin typeface="Gill Sans MT"/>
                <a:cs typeface="Gill Sans MT"/>
              </a:rPr>
              <a:t>r</a:t>
            </a:r>
            <a:r>
              <a:rPr sz="2215" dirty="0">
                <a:latin typeface="Gill Sans MT"/>
                <a:cs typeface="Gill Sans MT"/>
              </a:rPr>
              <a:t>ed	</a:t>
            </a:r>
            <a:r>
              <a:rPr sz="2215" spc="-24" dirty="0">
                <a:latin typeface="Gill Sans MT"/>
                <a:cs typeface="Gill Sans MT"/>
              </a:rPr>
              <a:t>b</a:t>
            </a:r>
            <a:r>
              <a:rPr sz="2215" dirty="0">
                <a:latin typeface="Gill Sans MT"/>
                <a:cs typeface="Gill Sans MT"/>
              </a:rPr>
              <a:t>y  </a:t>
            </a:r>
            <a:r>
              <a:rPr sz="2215" spc="-11" dirty="0">
                <a:latin typeface="Gill Sans MT"/>
                <a:cs typeface="Gill Sans MT"/>
              </a:rPr>
              <a:t>coverage.py</a:t>
            </a:r>
            <a:endParaRPr sz="2215" dirty="0">
              <a:latin typeface="Gill Sans MT"/>
              <a:cs typeface="Gill Sans MT"/>
            </a:endParaRPr>
          </a:p>
          <a:p>
            <a:pPr marL="6697">
              <a:spcBef>
                <a:spcPts val="1118"/>
              </a:spcBef>
            </a:pPr>
            <a:r>
              <a:rPr sz="5656" spc="8" baseline="-7770" dirty="0">
                <a:latin typeface="Gill Sans MT"/>
                <a:cs typeface="Gill Sans MT"/>
              </a:rPr>
              <a:t>• </a:t>
            </a:r>
            <a:r>
              <a:rPr lang="en-US" sz="2215" spc="-3" dirty="0">
                <a:latin typeface="Gill Sans MT"/>
                <a:cs typeface="Gill Sans MT"/>
              </a:rPr>
              <a:t>Close to 10K </a:t>
            </a:r>
            <a:r>
              <a:rPr sz="2215" dirty="0">
                <a:latin typeface="Gill Sans MT"/>
                <a:cs typeface="Gill Sans MT"/>
              </a:rPr>
              <a:t>test</a:t>
            </a:r>
            <a:r>
              <a:rPr sz="2215" spc="-242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functions</a:t>
            </a:r>
            <a:endParaRPr sz="2215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1376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714" y="1272111"/>
            <a:ext cx="1372604" cy="6817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ct val="100000"/>
              </a:lnSpc>
            </a:pPr>
            <a:r>
              <a:rPr dirty="0"/>
              <a:t>Ser</a:t>
            </a:r>
            <a:r>
              <a:rPr spc="-3" dirty="0"/>
              <a:t>i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6036" y="2491347"/>
            <a:ext cx="147340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lnSpc>
                <a:spcPts val="3475"/>
              </a:lnSpc>
            </a:pPr>
            <a:r>
              <a:rPr sz="2980" spc="-3" dirty="0">
                <a:latin typeface="Gill Sans MT"/>
                <a:cs typeface="Gill Sans MT"/>
              </a:rPr>
              <a:t>•</a:t>
            </a:r>
            <a:endParaRPr sz="2980">
              <a:latin typeface="Gill Sans MT"/>
              <a:cs typeface="Gill Sans MT"/>
            </a:endParaRPr>
          </a:p>
          <a:p>
            <a:pPr marL="6697">
              <a:lnSpc>
                <a:spcPts val="3323"/>
              </a:lnSpc>
            </a:pPr>
            <a:r>
              <a:rPr sz="2980" spc="-3" dirty="0">
                <a:latin typeface="Gill Sans MT"/>
                <a:cs typeface="Gill Sans MT"/>
              </a:rPr>
              <a:t>•</a:t>
            </a:r>
            <a:endParaRPr sz="2980">
              <a:latin typeface="Gill Sans MT"/>
              <a:cs typeface="Gill Sans MT"/>
            </a:endParaRPr>
          </a:p>
          <a:p>
            <a:pPr marL="6697">
              <a:lnSpc>
                <a:spcPts val="3269"/>
              </a:lnSpc>
            </a:pPr>
            <a:r>
              <a:rPr sz="2980" spc="-3" dirty="0">
                <a:latin typeface="Gill Sans MT"/>
                <a:cs typeface="Gill Sans MT"/>
              </a:rPr>
              <a:t>•</a:t>
            </a:r>
            <a:endParaRPr sz="2980">
              <a:latin typeface="Gill Sans MT"/>
              <a:cs typeface="Gill Sans MT"/>
            </a:endParaRPr>
          </a:p>
          <a:p>
            <a:pPr marL="6697">
              <a:lnSpc>
                <a:spcPts val="3422"/>
              </a:lnSpc>
            </a:pPr>
            <a:r>
              <a:rPr sz="2980" spc="-3" dirty="0">
                <a:latin typeface="Gill Sans MT"/>
                <a:cs typeface="Gill Sans MT"/>
              </a:rPr>
              <a:t>•</a:t>
            </a:r>
            <a:endParaRPr sz="298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413" y="2594485"/>
            <a:ext cx="2991668" cy="1803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740" dirty="0">
                <a:latin typeface="Gill Sans MT"/>
                <a:cs typeface="Gill Sans MT"/>
              </a:rPr>
              <a:t>Subclass of</a:t>
            </a:r>
            <a:r>
              <a:rPr sz="1740" spc="-56" dirty="0">
                <a:latin typeface="Gill Sans MT"/>
                <a:cs typeface="Gill Sans MT"/>
              </a:rPr>
              <a:t> </a:t>
            </a:r>
            <a:r>
              <a:rPr sz="1265" dirty="0">
                <a:latin typeface="Courier New"/>
                <a:cs typeface="Courier New"/>
              </a:rPr>
              <a:t>numpy.ndarray</a:t>
            </a:r>
          </a:p>
          <a:p>
            <a:pPr marL="6697">
              <a:spcBef>
                <a:spcPts val="1287"/>
              </a:spcBef>
            </a:pPr>
            <a:r>
              <a:rPr sz="1740" dirty="0">
                <a:latin typeface="Gill Sans MT"/>
                <a:cs typeface="Gill Sans MT"/>
              </a:rPr>
              <a:t>Data: </a:t>
            </a:r>
            <a:r>
              <a:rPr sz="1740" spc="-14" dirty="0">
                <a:latin typeface="Gill Sans MT"/>
                <a:cs typeface="Gill Sans MT"/>
              </a:rPr>
              <a:t>any</a:t>
            </a:r>
            <a:r>
              <a:rPr sz="1740" spc="-227" dirty="0">
                <a:latin typeface="Gill Sans MT"/>
                <a:cs typeface="Gill Sans MT"/>
              </a:rPr>
              <a:t> </a:t>
            </a:r>
            <a:r>
              <a:rPr sz="1740" dirty="0">
                <a:latin typeface="Gill Sans MT"/>
                <a:cs typeface="Gill Sans MT"/>
              </a:rPr>
              <a:t>type</a:t>
            </a:r>
          </a:p>
          <a:p>
            <a:pPr marL="6697">
              <a:spcBef>
                <a:spcPts val="1181"/>
              </a:spcBef>
            </a:pPr>
            <a:r>
              <a:rPr sz="1740" dirty="0">
                <a:latin typeface="Gill Sans MT"/>
                <a:cs typeface="Gill Sans MT"/>
              </a:rPr>
              <a:t>Index </a:t>
            </a:r>
            <a:r>
              <a:rPr sz="1740" spc="-3" dirty="0">
                <a:latin typeface="Gill Sans MT"/>
                <a:cs typeface="Gill Sans MT"/>
              </a:rPr>
              <a:t>labels </a:t>
            </a:r>
            <a:r>
              <a:rPr sz="1740" dirty="0">
                <a:latin typeface="Gill Sans MT"/>
                <a:cs typeface="Gill Sans MT"/>
              </a:rPr>
              <a:t>need not be</a:t>
            </a:r>
            <a:r>
              <a:rPr sz="1740" spc="-35" dirty="0">
                <a:latin typeface="Gill Sans MT"/>
                <a:cs typeface="Gill Sans MT"/>
              </a:rPr>
              <a:t> </a:t>
            </a:r>
            <a:r>
              <a:rPr sz="1740" spc="-11" dirty="0">
                <a:latin typeface="Gill Sans MT"/>
                <a:cs typeface="Gill Sans MT"/>
              </a:rPr>
              <a:t>ordered</a:t>
            </a:r>
            <a:endParaRPr sz="1740" dirty="0">
              <a:latin typeface="Gill Sans MT"/>
              <a:cs typeface="Gill Sans MT"/>
            </a:endParaRPr>
          </a:p>
          <a:p>
            <a:pPr marL="6697" marR="242768">
              <a:lnSpc>
                <a:spcPts val="2004"/>
              </a:lnSpc>
              <a:spcBef>
                <a:spcPts val="1319"/>
              </a:spcBef>
            </a:pPr>
            <a:r>
              <a:rPr sz="1740" spc="-3" dirty="0">
                <a:latin typeface="Gill Sans MT"/>
                <a:cs typeface="Gill Sans MT"/>
              </a:rPr>
              <a:t>Duplicates </a:t>
            </a:r>
            <a:r>
              <a:rPr sz="1740" spc="-14" dirty="0">
                <a:latin typeface="Gill Sans MT"/>
                <a:cs typeface="Gill Sans MT"/>
              </a:rPr>
              <a:t>are </a:t>
            </a:r>
            <a:r>
              <a:rPr sz="1740" spc="-3" dirty="0">
                <a:latin typeface="Gill Sans MT"/>
                <a:cs typeface="Gill Sans MT"/>
              </a:rPr>
              <a:t>possible (but  </a:t>
            </a:r>
            <a:r>
              <a:rPr sz="1740" spc="-8" dirty="0">
                <a:latin typeface="Gill Sans MT"/>
                <a:cs typeface="Gill Sans MT"/>
              </a:rPr>
              <a:t>result </a:t>
            </a:r>
            <a:r>
              <a:rPr sz="1740" spc="-3" dirty="0">
                <a:latin typeface="Gill Sans MT"/>
                <a:cs typeface="Gill Sans MT"/>
              </a:rPr>
              <a:t>in </a:t>
            </a:r>
            <a:r>
              <a:rPr sz="1740" spc="-5" dirty="0">
                <a:latin typeface="Gill Sans MT"/>
                <a:cs typeface="Gill Sans MT"/>
              </a:rPr>
              <a:t>reduced</a:t>
            </a:r>
            <a:r>
              <a:rPr sz="1740" spc="-8" dirty="0">
                <a:latin typeface="Gill Sans MT"/>
                <a:cs typeface="Gill Sans MT"/>
              </a:rPr>
              <a:t> </a:t>
            </a:r>
            <a:r>
              <a:rPr sz="1740" spc="-3" dirty="0">
                <a:latin typeface="Gill Sans MT"/>
                <a:cs typeface="Gill Sans MT"/>
              </a:rPr>
              <a:t>functionality)</a:t>
            </a:r>
            <a:endParaRPr sz="174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2534" y="2769081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662534" y="3194491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662534" y="3619902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662534" y="4045312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662534" y="4470722"/>
            <a:ext cx="684662" cy="6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1718170" y="2769081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1718170" y="3194491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1718170" y="3619902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1718170" y="4045312"/>
            <a:ext cx="684662" cy="68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1718170" y="4470722"/>
            <a:ext cx="684662" cy="67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2792383" y="285180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2792383" y="327721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2792383" y="370262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2792383" y="412803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/>
          <p:nvPr/>
        </p:nvSpPr>
        <p:spPr>
          <a:xfrm>
            <a:off x="2792383" y="455344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786476" y="2845895"/>
          <a:ext cx="424964" cy="21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1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665" marB="0">
                    <a:lnL w="22396">
                      <a:solidFill>
                        <a:srgbClr val="000000"/>
                      </a:solidFill>
                      <a:prstDash val="solid"/>
                    </a:lnL>
                    <a:lnR w="22396">
                      <a:solidFill>
                        <a:srgbClr val="000000"/>
                      </a:solidFill>
                      <a:prstDash val="solid"/>
                    </a:lnR>
                    <a:lnT w="22396">
                      <a:solidFill>
                        <a:srgbClr val="000000"/>
                      </a:solidFill>
                      <a:prstDash val="solid"/>
                    </a:lnT>
                    <a:lnB w="223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665" marB="0">
                    <a:lnL w="22396">
                      <a:solidFill>
                        <a:srgbClr val="000000"/>
                      </a:solidFill>
                      <a:prstDash val="solid"/>
                    </a:lnL>
                    <a:lnR w="22396">
                      <a:solidFill>
                        <a:srgbClr val="000000"/>
                      </a:solidFill>
                      <a:prstDash val="solid"/>
                    </a:lnR>
                    <a:lnT w="22396">
                      <a:solidFill>
                        <a:srgbClr val="000000"/>
                      </a:solidFill>
                      <a:prstDash val="solid"/>
                    </a:lnT>
                    <a:lnB w="223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1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665" marB="0">
                    <a:lnL w="22396">
                      <a:solidFill>
                        <a:srgbClr val="000000"/>
                      </a:solidFill>
                      <a:prstDash val="solid"/>
                    </a:lnL>
                    <a:lnR w="22396">
                      <a:solidFill>
                        <a:srgbClr val="000000"/>
                      </a:solidFill>
                      <a:prstDash val="solid"/>
                    </a:lnR>
                    <a:lnT w="22396">
                      <a:solidFill>
                        <a:srgbClr val="000000"/>
                      </a:solidFill>
                      <a:prstDash val="solid"/>
                    </a:lnT>
                    <a:lnB w="223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1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-5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665" marB="0">
                    <a:lnL w="22396">
                      <a:solidFill>
                        <a:srgbClr val="000000"/>
                      </a:solidFill>
                      <a:prstDash val="solid"/>
                    </a:lnL>
                    <a:lnR w="22396">
                      <a:solidFill>
                        <a:srgbClr val="000000"/>
                      </a:solidFill>
                      <a:prstDash val="solid"/>
                    </a:lnR>
                    <a:lnT w="22396">
                      <a:solidFill>
                        <a:srgbClr val="000000"/>
                      </a:solidFill>
                      <a:prstDash val="solid"/>
                    </a:lnT>
                    <a:lnB w="223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1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6.7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665" marB="0">
                    <a:lnL w="22396">
                      <a:solidFill>
                        <a:srgbClr val="000000"/>
                      </a:solidFill>
                      <a:prstDash val="solid"/>
                    </a:lnL>
                    <a:lnR w="22396">
                      <a:solidFill>
                        <a:srgbClr val="000000"/>
                      </a:solidFill>
                      <a:prstDash val="solid"/>
                    </a:lnR>
                    <a:lnT w="22396">
                      <a:solidFill>
                        <a:srgbClr val="000000"/>
                      </a:solidFill>
                      <a:prstDash val="solid"/>
                    </a:lnT>
                    <a:lnB w="223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848020" y="285180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/>
          <p:nvPr/>
        </p:nvSpPr>
        <p:spPr>
          <a:xfrm>
            <a:off x="1848020" y="285180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0"/>
                </a:moveTo>
                <a:lnTo>
                  <a:pt x="805856" y="0"/>
                </a:lnTo>
                <a:lnTo>
                  <a:pt x="805856" y="806703"/>
                </a:lnTo>
                <a:lnTo>
                  <a:pt x="0" y="806703"/>
                </a:lnTo>
                <a:lnTo>
                  <a:pt x="0" y="0"/>
                </a:lnTo>
                <a:close/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3" name="object 23"/>
          <p:cNvSpPr txBox="1"/>
          <p:nvPr/>
        </p:nvSpPr>
        <p:spPr>
          <a:xfrm>
            <a:off x="1971178" y="2930352"/>
            <a:ext cx="167097" cy="25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661" b="1" spc="8" dirty="0">
                <a:latin typeface="Arial"/>
                <a:cs typeface="Arial"/>
              </a:rPr>
              <a:t>A</a:t>
            </a:r>
            <a:endParaRPr sz="1661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8020" y="327721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/>
          <p:nvPr/>
        </p:nvSpPr>
        <p:spPr>
          <a:xfrm>
            <a:off x="1848020" y="327721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0"/>
                </a:moveTo>
                <a:lnTo>
                  <a:pt x="805856" y="0"/>
                </a:lnTo>
                <a:lnTo>
                  <a:pt x="805856" y="806703"/>
                </a:lnTo>
                <a:lnTo>
                  <a:pt x="0" y="806703"/>
                </a:lnTo>
                <a:lnTo>
                  <a:pt x="0" y="0"/>
                </a:lnTo>
                <a:close/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6" name="object 26"/>
          <p:cNvSpPr txBox="1"/>
          <p:nvPr/>
        </p:nvSpPr>
        <p:spPr>
          <a:xfrm>
            <a:off x="1971178" y="3355762"/>
            <a:ext cx="167097" cy="25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661" b="1" spc="8" dirty="0">
                <a:latin typeface="Arial"/>
                <a:cs typeface="Arial"/>
              </a:rPr>
              <a:t>B</a:t>
            </a:r>
            <a:endParaRPr sz="1661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48020" y="370262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1848020" y="3702619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5">
                <a:moveTo>
                  <a:pt x="0" y="0"/>
                </a:moveTo>
                <a:lnTo>
                  <a:pt x="805856" y="0"/>
                </a:lnTo>
                <a:lnTo>
                  <a:pt x="805856" y="806703"/>
                </a:lnTo>
                <a:lnTo>
                  <a:pt x="0" y="806703"/>
                </a:lnTo>
                <a:lnTo>
                  <a:pt x="0" y="0"/>
                </a:lnTo>
                <a:close/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 txBox="1"/>
          <p:nvPr/>
        </p:nvSpPr>
        <p:spPr>
          <a:xfrm>
            <a:off x="1971178" y="3781173"/>
            <a:ext cx="167097" cy="25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661" b="1" spc="8" dirty="0">
                <a:latin typeface="Arial"/>
                <a:cs typeface="Arial"/>
              </a:rPr>
              <a:t>C</a:t>
            </a:r>
            <a:endParaRPr sz="1661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48020" y="412803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1" name="object 31"/>
          <p:cNvSpPr/>
          <p:nvPr/>
        </p:nvSpPr>
        <p:spPr>
          <a:xfrm>
            <a:off x="1848020" y="412803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0"/>
                </a:moveTo>
                <a:lnTo>
                  <a:pt x="805856" y="0"/>
                </a:lnTo>
                <a:lnTo>
                  <a:pt x="805856" y="806703"/>
                </a:lnTo>
                <a:lnTo>
                  <a:pt x="0" y="806703"/>
                </a:lnTo>
                <a:lnTo>
                  <a:pt x="0" y="0"/>
                </a:lnTo>
                <a:close/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 txBox="1"/>
          <p:nvPr/>
        </p:nvSpPr>
        <p:spPr>
          <a:xfrm>
            <a:off x="1971178" y="4206583"/>
            <a:ext cx="167097" cy="25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661" b="1" spc="8" dirty="0">
                <a:latin typeface="Arial"/>
                <a:cs typeface="Arial"/>
              </a:rPr>
              <a:t>D</a:t>
            </a:r>
            <a:endParaRPr sz="166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48020" y="4553441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806703"/>
                </a:moveTo>
                <a:lnTo>
                  <a:pt x="805856" y="806703"/>
                </a:lnTo>
                <a:lnTo>
                  <a:pt x="805856" y="0"/>
                </a:lnTo>
                <a:lnTo>
                  <a:pt x="0" y="0"/>
                </a:lnTo>
                <a:lnTo>
                  <a:pt x="0" y="806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4" name="object 34"/>
          <p:cNvSpPr/>
          <p:nvPr/>
        </p:nvSpPr>
        <p:spPr>
          <a:xfrm>
            <a:off x="1848020" y="4553440"/>
            <a:ext cx="425276" cy="425612"/>
          </a:xfrm>
          <a:custGeom>
            <a:avLst/>
            <a:gdLst/>
            <a:ahLst/>
            <a:cxnLst/>
            <a:rect l="l" t="t" r="r" b="b"/>
            <a:pathLst>
              <a:path w="806450" h="807084">
                <a:moveTo>
                  <a:pt x="0" y="0"/>
                </a:moveTo>
                <a:lnTo>
                  <a:pt x="805856" y="0"/>
                </a:lnTo>
                <a:lnTo>
                  <a:pt x="805856" y="806703"/>
                </a:lnTo>
                <a:lnTo>
                  <a:pt x="0" y="806703"/>
                </a:lnTo>
                <a:lnTo>
                  <a:pt x="0" y="0"/>
                </a:lnTo>
                <a:close/>
              </a:path>
            </a:pathLst>
          </a:custGeom>
          <a:ln w="22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 txBox="1"/>
          <p:nvPr/>
        </p:nvSpPr>
        <p:spPr>
          <a:xfrm>
            <a:off x="1977040" y="4631993"/>
            <a:ext cx="155377" cy="255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661" b="1" spc="8" dirty="0">
                <a:latin typeface="Arial"/>
                <a:cs typeface="Arial"/>
              </a:rPr>
              <a:t>E</a:t>
            </a:r>
            <a:endParaRPr sz="1661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43131" y="2491547"/>
            <a:ext cx="711920" cy="271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766" b="1" spc="-3" dirty="0">
                <a:latin typeface="Arial"/>
                <a:cs typeface="Arial"/>
              </a:rPr>
              <a:t>values</a:t>
            </a:r>
            <a:endParaRPr sz="1766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5004" y="2491547"/>
            <a:ext cx="599405" cy="271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766" b="1" spc="-5" dirty="0">
                <a:latin typeface="Arial"/>
                <a:cs typeface="Arial"/>
              </a:rPr>
              <a:t>index</a:t>
            </a:r>
            <a:endParaRPr sz="1766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14638" y="3076322"/>
            <a:ext cx="119546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087" y="0"/>
                </a:lnTo>
              </a:path>
            </a:pathLst>
          </a:custGeom>
          <a:ln w="22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9" name="object 39"/>
          <p:cNvSpPr/>
          <p:nvPr/>
        </p:nvSpPr>
        <p:spPr>
          <a:xfrm>
            <a:off x="2533863" y="3040871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0" y="0"/>
                </a:moveTo>
                <a:lnTo>
                  <a:pt x="0" y="134449"/>
                </a:lnTo>
                <a:lnTo>
                  <a:pt x="179078" y="67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0" name="object 40"/>
          <p:cNvSpPr/>
          <p:nvPr/>
        </p:nvSpPr>
        <p:spPr>
          <a:xfrm>
            <a:off x="2533863" y="3040871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179079" y="67225"/>
                </a:moveTo>
                <a:lnTo>
                  <a:pt x="0" y="0"/>
                </a:lnTo>
                <a:lnTo>
                  <a:pt x="0" y="134450"/>
                </a:lnTo>
                <a:lnTo>
                  <a:pt x="179079" y="67225"/>
                </a:lnTo>
                <a:close/>
              </a:path>
            </a:pathLst>
          </a:custGeom>
          <a:ln w="22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1" name="object 41"/>
          <p:cNvSpPr/>
          <p:nvPr/>
        </p:nvSpPr>
        <p:spPr>
          <a:xfrm>
            <a:off x="2414638" y="3484007"/>
            <a:ext cx="119546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087" y="0"/>
                </a:lnTo>
              </a:path>
            </a:pathLst>
          </a:custGeom>
          <a:ln w="22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2" name="object 42"/>
          <p:cNvSpPr/>
          <p:nvPr/>
        </p:nvSpPr>
        <p:spPr>
          <a:xfrm>
            <a:off x="2533863" y="3448557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0" y="0"/>
                </a:moveTo>
                <a:lnTo>
                  <a:pt x="0" y="134451"/>
                </a:lnTo>
                <a:lnTo>
                  <a:pt x="179078" y="67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3" name="object 43"/>
          <p:cNvSpPr/>
          <p:nvPr/>
        </p:nvSpPr>
        <p:spPr>
          <a:xfrm>
            <a:off x="2533863" y="3448556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179079" y="67225"/>
                </a:moveTo>
                <a:lnTo>
                  <a:pt x="0" y="0"/>
                </a:lnTo>
                <a:lnTo>
                  <a:pt x="0" y="134450"/>
                </a:lnTo>
                <a:lnTo>
                  <a:pt x="179079" y="67225"/>
                </a:lnTo>
                <a:close/>
              </a:path>
            </a:pathLst>
          </a:custGeom>
          <a:ln w="22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4" name="object 44"/>
          <p:cNvSpPr/>
          <p:nvPr/>
        </p:nvSpPr>
        <p:spPr>
          <a:xfrm>
            <a:off x="2414638" y="3909416"/>
            <a:ext cx="119546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087" y="0"/>
                </a:lnTo>
              </a:path>
            </a:pathLst>
          </a:custGeom>
          <a:ln w="22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5" name="object 45"/>
          <p:cNvSpPr/>
          <p:nvPr/>
        </p:nvSpPr>
        <p:spPr>
          <a:xfrm>
            <a:off x="2533863" y="3873967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0" y="0"/>
                </a:moveTo>
                <a:lnTo>
                  <a:pt x="0" y="134451"/>
                </a:lnTo>
                <a:lnTo>
                  <a:pt x="179078" y="67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6" name="object 46"/>
          <p:cNvSpPr/>
          <p:nvPr/>
        </p:nvSpPr>
        <p:spPr>
          <a:xfrm>
            <a:off x="2533863" y="3873967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179079" y="67225"/>
                </a:moveTo>
                <a:lnTo>
                  <a:pt x="0" y="0"/>
                </a:lnTo>
                <a:lnTo>
                  <a:pt x="0" y="134450"/>
                </a:lnTo>
                <a:lnTo>
                  <a:pt x="179079" y="67225"/>
                </a:lnTo>
                <a:close/>
              </a:path>
            </a:pathLst>
          </a:custGeom>
          <a:ln w="22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7" name="object 47"/>
          <p:cNvSpPr/>
          <p:nvPr/>
        </p:nvSpPr>
        <p:spPr>
          <a:xfrm>
            <a:off x="2414638" y="4334827"/>
            <a:ext cx="119546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087" y="0"/>
                </a:lnTo>
              </a:path>
            </a:pathLst>
          </a:custGeom>
          <a:ln w="22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8" name="object 48"/>
          <p:cNvSpPr/>
          <p:nvPr/>
        </p:nvSpPr>
        <p:spPr>
          <a:xfrm>
            <a:off x="2533863" y="4299377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0" y="0"/>
                </a:moveTo>
                <a:lnTo>
                  <a:pt x="0" y="134451"/>
                </a:lnTo>
                <a:lnTo>
                  <a:pt x="179078" y="67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9" name="object 49"/>
          <p:cNvSpPr/>
          <p:nvPr/>
        </p:nvSpPr>
        <p:spPr>
          <a:xfrm>
            <a:off x="2533863" y="4299376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179079" y="67225"/>
                </a:moveTo>
                <a:lnTo>
                  <a:pt x="0" y="0"/>
                </a:lnTo>
                <a:lnTo>
                  <a:pt x="0" y="134450"/>
                </a:lnTo>
                <a:lnTo>
                  <a:pt x="179079" y="67225"/>
                </a:lnTo>
                <a:close/>
              </a:path>
            </a:pathLst>
          </a:custGeom>
          <a:ln w="22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0" name="object 50"/>
          <p:cNvSpPr/>
          <p:nvPr/>
        </p:nvSpPr>
        <p:spPr>
          <a:xfrm>
            <a:off x="2414638" y="4760237"/>
            <a:ext cx="119546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087" y="0"/>
                </a:lnTo>
              </a:path>
            </a:pathLst>
          </a:custGeom>
          <a:ln w="22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1" name="object 51"/>
          <p:cNvSpPr/>
          <p:nvPr/>
        </p:nvSpPr>
        <p:spPr>
          <a:xfrm>
            <a:off x="2533863" y="4724787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0" y="0"/>
                </a:moveTo>
                <a:lnTo>
                  <a:pt x="0" y="134451"/>
                </a:lnTo>
                <a:lnTo>
                  <a:pt x="179078" y="67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2" name="object 52"/>
          <p:cNvSpPr/>
          <p:nvPr/>
        </p:nvSpPr>
        <p:spPr>
          <a:xfrm>
            <a:off x="2533863" y="4724786"/>
            <a:ext cx="94432" cy="70991"/>
          </a:xfrm>
          <a:custGeom>
            <a:avLst/>
            <a:gdLst/>
            <a:ahLst/>
            <a:cxnLst/>
            <a:rect l="l" t="t" r="r" b="b"/>
            <a:pathLst>
              <a:path w="179069" h="134620">
                <a:moveTo>
                  <a:pt x="179079" y="67225"/>
                </a:moveTo>
                <a:lnTo>
                  <a:pt x="0" y="0"/>
                </a:lnTo>
                <a:lnTo>
                  <a:pt x="0" y="134450"/>
                </a:lnTo>
                <a:lnTo>
                  <a:pt x="179079" y="67225"/>
                </a:lnTo>
                <a:close/>
              </a:path>
            </a:pathLst>
          </a:custGeom>
          <a:ln w="22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</p:spTree>
    <p:extLst>
      <p:ext uri="{BB962C8B-B14F-4D97-AF65-F5344CB8AC3E}">
        <p14:creationId xmlns:p14="http://schemas.microsoft.com/office/powerpoint/2010/main" val="409790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20" y="1058449"/>
            <a:ext cx="5545336" cy="6817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32">
              <a:lnSpc>
                <a:spcPct val="100000"/>
              </a:lnSpc>
            </a:pPr>
            <a:r>
              <a:rPr spc="-3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1516" y="2304533"/>
            <a:ext cx="151358" cy="2013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lnSpc>
                <a:spcPts val="3497"/>
              </a:lnSpc>
            </a:pPr>
            <a:r>
              <a:rPr sz="3059" spc="3" dirty="0">
                <a:latin typeface="Gill Sans MT"/>
                <a:cs typeface="Gill Sans MT"/>
              </a:rPr>
              <a:t>•</a:t>
            </a:r>
            <a:endParaRPr sz="3059">
              <a:latin typeface="Gill Sans MT"/>
              <a:cs typeface="Gill Sans MT"/>
            </a:endParaRPr>
          </a:p>
          <a:p>
            <a:pPr marL="6697">
              <a:lnSpc>
                <a:spcPts val="3497"/>
              </a:lnSpc>
            </a:pPr>
            <a:r>
              <a:rPr sz="3059" spc="3" dirty="0">
                <a:latin typeface="Gill Sans MT"/>
                <a:cs typeface="Gill Sans MT"/>
              </a:rPr>
              <a:t>•</a:t>
            </a:r>
            <a:endParaRPr sz="3059">
              <a:latin typeface="Gill Sans MT"/>
              <a:cs typeface="Gill Sans MT"/>
            </a:endParaRPr>
          </a:p>
          <a:p>
            <a:pPr marL="6697">
              <a:lnSpc>
                <a:spcPts val="3497"/>
              </a:lnSpc>
              <a:spcBef>
                <a:spcPts val="1709"/>
              </a:spcBef>
            </a:pPr>
            <a:r>
              <a:rPr sz="3059" spc="3" dirty="0">
                <a:latin typeface="Gill Sans MT"/>
                <a:cs typeface="Gill Sans MT"/>
              </a:rPr>
              <a:t>•</a:t>
            </a:r>
            <a:endParaRPr sz="3059">
              <a:latin typeface="Gill Sans MT"/>
              <a:cs typeface="Gill Sans MT"/>
            </a:endParaRPr>
          </a:p>
          <a:p>
            <a:pPr marL="6697">
              <a:lnSpc>
                <a:spcPts val="3497"/>
              </a:lnSpc>
            </a:pPr>
            <a:r>
              <a:rPr sz="3059" spc="3" dirty="0">
                <a:latin typeface="Gill Sans MT"/>
                <a:cs typeface="Gill Sans MT"/>
              </a:rPr>
              <a:t>•</a:t>
            </a:r>
            <a:endParaRPr sz="3059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2892" y="2412114"/>
            <a:ext cx="2812182" cy="21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793" dirty="0">
                <a:latin typeface="Gill Sans MT"/>
                <a:cs typeface="Gill Sans MT"/>
              </a:rPr>
              <a:t>NumPy</a:t>
            </a:r>
            <a:r>
              <a:rPr sz="1793" spc="-50" dirty="0">
                <a:latin typeface="Gill Sans MT"/>
                <a:cs typeface="Gill Sans MT"/>
              </a:rPr>
              <a:t> </a:t>
            </a:r>
            <a:r>
              <a:rPr sz="1793" spc="-16" dirty="0">
                <a:latin typeface="Gill Sans MT"/>
                <a:cs typeface="Gill Sans MT"/>
              </a:rPr>
              <a:t>array-like</a:t>
            </a:r>
            <a:endParaRPr sz="1793">
              <a:latin typeface="Gill Sans MT"/>
              <a:cs typeface="Gill Sans MT"/>
            </a:endParaRPr>
          </a:p>
          <a:p>
            <a:pPr marL="6697" marR="629521">
              <a:lnSpc>
                <a:spcPts val="2057"/>
              </a:lnSpc>
              <a:spcBef>
                <a:spcPts val="1319"/>
              </a:spcBef>
            </a:pPr>
            <a:r>
              <a:rPr sz="1793" dirty="0">
                <a:latin typeface="Gill Sans MT"/>
                <a:cs typeface="Gill Sans MT"/>
              </a:rPr>
              <a:t>Each </a:t>
            </a:r>
            <a:r>
              <a:rPr sz="1793" spc="-3" dirty="0">
                <a:latin typeface="Gill Sans MT"/>
                <a:cs typeface="Gill Sans MT"/>
              </a:rPr>
              <a:t>column </a:t>
            </a:r>
            <a:r>
              <a:rPr sz="1793" dirty="0">
                <a:latin typeface="Gill Sans MT"/>
                <a:cs typeface="Gill Sans MT"/>
              </a:rPr>
              <a:t>can </a:t>
            </a:r>
            <a:r>
              <a:rPr sz="1793" spc="-26" dirty="0">
                <a:latin typeface="Gill Sans MT"/>
                <a:cs typeface="Gill Sans MT"/>
              </a:rPr>
              <a:t>have </a:t>
            </a:r>
            <a:r>
              <a:rPr sz="1793" dirty="0">
                <a:latin typeface="Gill Sans MT"/>
                <a:cs typeface="Gill Sans MT"/>
              </a:rPr>
              <a:t>a  </a:t>
            </a:r>
            <a:r>
              <a:rPr sz="1793" spc="-8" dirty="0">
                <a:latin typeface="Gill Sans MT"/>
                <a:cs typeface="Gill Sans MT"/>
              </a:rPr>
              <a:t>different</a:t>
            </a:r>
            <a:r>
              <a:rPr sz="1793" spc="-40" dirty="0">
                <a:latin typeface="Gill Sans MT"/>
                <a:cs typeface="Gill Sans MT"/>
              </a:rPr>
              <a:t> </a:t>
            </a:r>
            <a:r>
              <a:rPr sz="1793" dirty="0">
                <a:latin typeface="Gill Sans MT"/>
                <a:cs typeface="Gill Sans MT"/>
              </a:rPr>
              <a:t>type</a:t>
            </a:r>
            <a:endParaRPr sz="1793">
              <a:latin typeface="Gill Sans MT"/>
              <a:cs typeface="Gill Sans MT"/>
            </a:endParaRPr>
          </a:p>
          <a:p>
            <a:pPr marL="6697">
              <a:spcBef>
                <a:spcPts val="1118"/>
              </a:spcBef>
            </a:pPr>
            <a:r>
              <a:rPr sz="1793" spc="-8" dirty="0">
                <a:latin typeface="Gill Sans MT"/>
                <a:cs typeface="Gill Sans MT"/>
              </a:rPr>
              <a:t>Row </a:t>
            </a:r>
            <a:r>
              <a:rPr sz="1793" dirty="0">
                <a:latin typeface="Gill Sans MT"/>
                <a:cs typeface="Gill Sans MT"/>
              </a:rPr>
              <a:t>and </a:t>
            </a:r>
            <a:r>
              <a:rPr sz="1793" spc="-3" dirty="0">
                <a:latin typeface="Gill Sans MT"/>
                <a:cs typeface="Gill Sans MT"/>
              </a:rPr>
              <a:t>column</a:t>
            </a:r>
            <a:r>
              <a:rPr sz="1793" spc="-19" dirty="0">
                <a:latin typeface="Gill Sans MT"/>
                <a:cs typeface="Gill Sans MT"/>
              </a:rPr>
              <a:t> </a:t>
            </a:r>
            <a:r>
              <a:rPr sz="1793" spc="-3" dirty="0">
                <a:latin typeface="Gill Sans MT"/>
                <a:cs typeface="Gill Sans MT"/>
              </a:rPr>
              <a:t>index</a:t>
            </a:r>
            <a:endParaRPr sz="1793">
              <a:latin typeface="Gill Sans MT"/>
              <a:cs typeface="Gill Sans MT"/>
            </a:endParaRPr>
          </a:p>
          <a:p>
            <a:pPr marL="6697" marR="2679">
              <a:lnSpc>
                <a:spcPts val="2057"/>
              </a:lnSpc>
              <a:spcBef>
                <a:spcPts val="1319"/>
              </a:spcBef>
            </a:pPr>
            <a:r>
              <a:rPr sz="1793" spc="-3" dirty="0">
                <a:latin typeface="Gill Sans MT"/>
                <a:cs typeface="Gill Sans MT"/>
              </a:rPr>
              <a:t>Size mutable: </a:t>
            </a:r>
            <a:r>
              <a:rPr sz="1793" spc="5" dirty="0">
                <a:latin typeface="Gill Sans MT"/>
                <a:cs typeface="Gill Sans MT"/>
              </a:rPr>
              <a:t>insert </a:t>
            </a:r>
            <a:r>
              <a:rPr sz="1793" dirty="0">
                <a:latin typeface="Gill Sans MT"/>
                <a:cs typeface="Gill Sans MT"/>
              </a:rPr>
              <a:t>and</a:t>
            </a:r>
            <a:r>
              <a:rPr sz="1793" spc="-219" dirty="0">
                <a:latin typeface="Gill Sans MT"/>
                <a:cs typeface="Gill Sans MT"/>
              </a:rPr>
              <a:t> </a:t>
            </a:r>
            <a:r>
              <a:rPr sz="1793" spc="-3" dirty="0">
                <a:latin typeface="Gill Sans MT"/>
                <a:cs typeface="Gill Sans MT"/>
              </a:rPr>
              <a:t>delete  columns</a:t>
            </a:r>
            <a:endParaRPr sz="1793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7951" y="2404319"/>
            <a:ext cx="2028451" cy="522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047951" y="300813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047951" y="3332577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" name="object 8"/>
          <p:cNvSpPr/>
          <p:nvPr/>
        </p:nvSpPr>
        <p:spPr>
          <a:xfrm>
            <a:off x="2047951" y="3657017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/>
          <p:nvPr/>
        </p:nvSpPr>
        <p:spPr>
          <a:xfrm>
            <a:off x="2047951" y="398145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/>
          <p:nvPr/>
        </p:nvSpPr>
        <p:spPr>
          <a:xfrm>
            <a:off x="2047951" y="430589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1" name="object 11"/>
          <p:cNvSpPr/>
          <p:nvPr/>
        </p:nvSpPr>
        <p:spPr>
          <a:xfrm>
            <a:off x="1328324" y="300813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1328324" y="3332577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3" name="object 13"/>
          <p:cNvSpPr/>
          <p:nvPr/>
        </p:nvSpPr>
        <p:spPr>
          <a:xfrm>
            <a:off x="1328324" y="3657017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4" name="object 14"/>
          <p:cNvSpPr/>
          <p:nvPr/>
        </p:nvSpPr>
        <p:spPr>
          <a:xfrm>
            <a:off x="1328324" y="398145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5" name="object 15"/>
          <p:cNvSpPr/>
          <p:nvPr/>
        </p:nvSpPr>
        <p:spPr>
          <a:xfrm>
            <a:off x="1328324" y="4305896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6" name="object 16"/>
          <p:cNvSpPr/>
          <p:nvPr/>
        </p:nvSpPr>
        <p:spPr>
          <a:xfrm>
            <a:off x="2551691" y="302165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object 17"/>
          <p:cNvSpPr/>
          <p:nvPr/>
        </p:nvSpPr>
        <p:spPr>
          <a:xfrm>
            <a:off x="2551691" y="334609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object 18"/>
          <p:cNvSpPr/>
          <p:nvPr/>
        </p:nvSpPr>
        <p:spPr>
          <a:xfrm>
            <a:off x="2551691" y="367053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9" name="object 19"/>
          <p:cNvSpPr/>
          <p:nvPr/>
        </p:nvSpPr>
        <p:spPr>
          <a:xfrm>
            <a:off x="2551691" y="3994974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0" name="object 20"/>
          <p:cNvSpPr/>
          <p:nvPr/>
        </p:nvSpPr>
        <p:spPr>
          <a:xfrm>
            <a:off x="2551691" y="431941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1" name="object 21"/>
          <p:cNvSpPr/>
          <p:nvPr/>
        </p:nvSpPr>
        <p:spPr>
          <a:xfrm>
            <a:off x="3055430" y="302165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2" name="object 22"/>
          <p:cNvSpPr/>
          <p:nvPr/>
        </p:nvSpPr>
        <p:spPr>
          <a:xfrm>
            <a:off x="3055430" y="334609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3" name="object 23"/>
          <p:cNvSpPr/>
          <p:nvPr/>
        </p:nvSpPr>
        <p:spPr>
          <a:xfrm>
            <a:off x="3055430" y="367053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4" name="object 24"/>
          <p:cNvSpPr/>
          <p:nvPr/>
        </p:nvSpPr>
        <p:spPr>
          <a:xfrm>
            <a:off x="3055430" y="3994974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5" name="object 25"/>
          <p:cNvSpPr/>
          <p:nvPr/>
        </p:nvSpPr>
        <p:spPr>
          <a:xfrm>
            <a:off x="3055430" y="4319415"/>
            <a:ext cx="521730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6" name="object 26"/>
          <p:cNvSpPr/>
          <p:nvPr/>
        </p:nvSpPr>
        <p:spPr>
          <a:xfrm>
            <a:off x="3559170" y="3021655"/>
            <a:ext cx="517232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7" name="object 27"/>
          <p:cNvSpPr/>
          <p:nvPr/>
        </p:nvSpPr>
        <p:spPr>
          <a:xfrm>
            <a:off x="3559170" y="3346095"/>
            <a:ext cx="517232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8" name="object 28"/>
          <p:cNvSpPr/>
          <p:nvPr/>
        </p:nvSpPr>
        <p:spPr>
          <a:xfrm>
            <a:off x="3559170" y="3670535"/>
            <a:ext cx="517232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9" name="object 29"/>
          <p:cNvSpPr/>
          <p:nvPr/>
        </p:nvSpPr>
        <p:spPr>
          <a:xfrm>
            <a:off x="3559170" y="3994974"/>
            <a:ext cx="517232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0" name="object 30"/>
          <p:cNvSpPr/>
          <p:nvPr/>
        </p:nvSpPr>
        <p:spPr>
          <a:xfrm>
            <a:off x="3559170" y="4319415"/>
            <a:ext cx="517232" cy="52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1" name="object 31"/>
          <p:cNvSpPr/>
          <p:nvPr/>
        </p:nvSpPr>
        <p:spPr>
          <a:xfrm>
            <a:off x="2146900" y="2467405"/>
            <a:ext cx="1835051" cy="324482"/>
          </a:xfrm>
          <a:custGeom>
            <a:avLst/>
            <a:gdLst/>
            <a:ahLst/>
            <a:cxnLst/>
            <a:rect l="l" t="t" r="r" b="b"/>
            <a:pathLst>
              <a:path w="3479800" h="615314">
                <a:moveTo>
                  <a:pt x="0" y="615233"/>
                </a:moveTo>
                <a:lnTo>
                  <a:pt x="3479800" y="615233"/>
                </a:lnTo>
                <a:lnTo>
                  <a:pt x="3479800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2" name="object 32"/>
          <p:cNvSpPr/>
          <p:nvPr/>
        </p:nvSpPr>
        <p:spPr>
          <a:xfrm>
            <a:off x="2146900" y="2467404"/>
            <a:ext cx="1835051" cy="324482"/>
          </a:xfrm>
          <a:custGeom>
            <a:avLst/>
            <a:gdLst/>
            <a:ahLst/>
            <a:cxnLst/>
            <a:rect l="l" t="t" r="r" b="b"/>
            <a:pathLst>
              <a:path w="3479800" h="615314">
                <a:moveTo>
                  <a:pt x="0" y="0"/>
                </a:moveTo>
                <a:lnTo>
                  <a:pt x="3479799" y="0"/>
                </a:lnTo>
                <a:lnTo>
                  <a:pt x="3479799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3" name="object 33"/>
          <p:cNvSpPr/>
          <p:nvPr/>
        </p:nvSpPr>
        <p:spPr>
          <a:xfrm>
            <a:off x="2146901" y="3071224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4" name="object 34"/>
          <p:cNvSpPr/>
          <p:nvPr/>
        </p:nvSpPr>
        <p:spPr>
          <a:xfrm>
            <a:off x="2146901" y="339566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5" name="object 35"/>
          <p:cNvSpPr/>
          <p:nvPr/>
        </p:nvSpPr>
        <p:spPr>
          <a:xfrm>
            <a:off x="2146901" y="372010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6" name="object 36"/>
          <p:cNvSpPr/>
          <p:nvPr/>
        </p:nvSpPr>
        <p:spPr>
          <a:xfrm>
            <a:off x="2146901" y="40445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7" name="object 37"/>
          <p:cNvSpPr/>
          <p:nvPr/>
        </p:nvSpPr>
        <p:spPr>
          <a:xfrm>
            <a:off x="2146901" y="436898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142398" y="3066720"/>
          <a:ext cx="323832" cy="16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-12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427273" y="3071224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0" name="object 40"/>
          <p:cNvSpPr/>
          <p:nvPr/>
        </p:nvSpPr>
        <p:spPr>
          <a:xfrm>
            <a:off x="1427272" y="307122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1" name="object 41"/>
          <p:cNvSpPr txBox="1"/>
          <p:nvPr/>
        </p:nvSpPr>
        <p:spPr>
          <a:xfrm>
            <a:off x="1519529" y="3135795"/>
            <a:ext cx="130597" cy="1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65" b="1" spc="5" dirty="0">
                <a:latin typeface="Arial"/>
                <a:cs typeface="Arial"/>
              </a:rPr>
              <a:t>A</a:t>
            </a:r>
            <a:endParaRPr sz="1265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27273" y="339566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3" name="object 43"/>
          <p:cNvSpPr/>
          <p:nvPr/>
        </p:nvSpPr>
        <p:spPr>
          <a:xfrm>
            <a:off x="1427272" y="339566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4" name="object 44"/>
          <p:cNvSpPr/>
          <p:nvPr/>
        </p:nvSpPr>
        <p:spPr>
          <a:xfrm>
            <a:off x="1427273" y="372010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5" name="object 45"/>
          <p:cNvSpPr txBox="1"/>
          <p:nvPr/>
        </p:nvSpPr>
        <p:spPr>
          <a:xfrm>
            <a:off x="1519528" y="3460234"/>
            <a:ext cx="437332" cy="1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339205" algn="l"/>
              </a:tabLst>
            </a:pPr>
            <a:r>
              <a:rPr sz="1265" b="1" spc="5" dirty="0">
                <a:latin typeface="Arial"/>
                <a:cs typeface="Arial"/>
              </a:rPr>
              <a:t>B	</a:t>
            </a:r>
            <a:r>
              <a:rPr sz="1265" u="heavy" spc="5" dirty="0">
                <a:latin typeface="Times New Roman"/>
                <a:cs typeface="Times New Roman"/>
              </a:rPr>
              <a:t> </a:t>
            </a:r>
            <a:r>
              <a:rPr sz="1265" u="heavy" spc="79" dirty="0">
                <a:latin typeface="Times New Roman"/>
                <a:cs typeface="Times New Roman"/>
              </a:rPr>
              <a:t> </a:t>
            </a:r>
            <a:endParaRPr sz="126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27272" y="372010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7" name="object 47"/>
          <p:cNvSpPr txBox="1"/>
          <p:nvPr/>
        </p:nvSpPr>
        <p:spPr>
          <a:xfrm>
            <a:off x="1519529" y="3784674"/>
            <a:ext cx="130597" cy="1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65" b="1" spc="5" dirty="0">
                <a:latin typeface="Arial"/>
                <a:cs typeface="Arial"/>
              </a:rPr>
              <a:t>C</a:t>
            </a:r>
            <a:endParaRPr sz="1265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27273" y="40445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9" name="object 49"/>
          <p:cNvSpPr/>
          <p:nvPr/>
        </p:nvSpPr>
        <p:spPr>
          <a:xfrm>
            <a:off x="1427272" y="40445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0" name="object 50"/>
          <p:cNvSpPr txBox="1"/>
          <p:nvPr/>
        </p:nvSpPr>
        <p:spPr>
          <a:xfrm>
            <a:off x="1519529" y="4109113"/>
            <a:ext cx="130597" cy="1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65" b="1" spc="5" dirty="0">
                <a:latin typeface="Arial"/>
                <a:cs typeface="Arial"/>
              </a:rPr>
              <a:t>D</a:t>
            </a:r>
            <a:endParaRPr sz="1265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427273" y="4368983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2" name="object 52"/>
          <p:cNvSpPr/>
          <p:nvPr/>
        </p:nvSpPr>
        <p:spPr>
          <a:xfrm>
            <a:off x="1427272" y="436898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80" h="615315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3" name="object 53"/>
          <p:cNvSpPr txBox="1"/>
          <p:nvPr/>
        </p:nvSpPr>
        <p:spPr>
          <a:xfrm>
            <a:off x="1523996" y="4433553"/>
            <a:ext cx="121555" cy="19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265" b="1" spc="5" dirty="0">
                <a:latin typeface="Arial"/>
                <a:cs typeface="Arial"/>
              </a:rPr>
              <a:t>E</a:t>
            </a:r>
            <a:endParaRPr sz="1265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59049" y="3242453"/>
            <a:ext cx="91083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84" y="0"/>
                </a:lnTo>
              </a:path>
            </a:pathLst>
          </a:custGeom>
          <a:ln w="17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5" name="object 55"/>
          <p:cNvSpPr/>
          <p:nvPr/>
        </p:nvSpPr>
        <p:spPr>
          <a:xfrm>
            <a:off x="1949902" y="321541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538"/>
                </a:lnTo>
                <a:lnTo>
                  <a:pt x="136462" y="51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6" name="object 56"/>
          <p:cNvSpPr/>
          <p:nvPr/>
        </p:nvSpPr>
        <p:spPr>
          <a:xfrm>
            <a:off x="1949902" y="3215417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62" y="51269"/>
                </a:moveTo>
                <a:lnTo>
                  <a:pt x="0" y="0"/>
                </a:lnTo>
                <a:lnTo>
                  <a:pt x="0" y="102538"/>
                </a:lnTo>
                <a:lnTo>
                  <a:pt x="136462" y="51269"/>
                </a:lnTo>
                <a:close/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7" name="object 57"/>
          <p:cNvSpPr/>
          <p:nvPr/>
        </p:nvSpPr>
        <p:spPr>
          <a:xfrm>
            <a:off x="1859049" y="3553375"/>
            <a:ext cx="91083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84" y="0"/>
                </a:lnTo>
              </a:path>
            </a:pathLst>
          </a:custGeom>
          <a:ln w="17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8" name="object 58"/>
          <p:cNvSpPr/>
          <p:nvPr/>
        </p:nvSpPr>
        <p:spPr>
          <a:xfrm>
            <a:off x="1949902" y="3526339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538"/>
                </a:lnTo>
                <a:lnTo>
                  <a:pt x="136462" y="5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9" name="object 59"/>
          <p:cNvSpPr/>
          <p:nvPr/>
        </p:nvSpPr>
        <p:spPr>
          <a:xfrm>
            <a:off x="1949902" y="352633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62" y="51269"/>
                </a:moveTo>
                <a:lnTo>
                  <a:pt x="0" y="0"/>
                </a:lnTo>
                <a:lnTo>
                  <a:pt x="0" y="102538"/>
                </a:lnTo>
                <a:lnTo>
                  <a:pt x="136462" y="51269"/>
                </a:lnTo>
                <a:close/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0" name="object 60"/>
          <p:cNvSpPr/>
          <p:nvPr/>
        </p:nvSpPr>
        <p:spPr>
          <a:xfrm>
            <a:off x="1949902" y="3850779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539"/>
                </a:lnTo>
                <a:lnTo>
                  <a:pt x="136462" y="5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1" name="object 61"/>
          <p:cNvSpPr/>
          <p:nvPr/>
        </p:nvSpPr>
        <p:spPr>
          <a:xfrm>
            <a:off x="1949902" y="385077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62" y="51269"/>
                </a:moveTo>
                <a:lnTo>
                  <a:pt x="0" y="0"/>
                </a:lnTo>
                <a:lnTo>
                  <a:pt x="0" y="102538"/>
                </a:lnTo>
                <a:lnTo>
                  <a:pt x="136462" y="51269"/>
                </a:lnTo>
                <a:close/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2" name="object 62"/>
          <p:cNvSpPr/>
          <p:nvPr/>
        </p:nvSpPr>
        <p:spPr>
          <a:xfrm>
            <a:off x="1859049" y="4202255"/>
            <a:ext cx="91083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84" y="0"/>
                </a:lnTo>
              </a:path>
            </a:pathLst>
          </a:custGeom>
          <a:ln w="17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3" name="object 63"/>
          <p:cNvSpPr/>
          <p:nvPr/>
        </p:nvSpPr>
        <p:spPr>
          <a:xfrm>
            <a:off x="1949902" y="417521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539"/>
                </a:lnTo>
                <a:lnTo>
                  <a:pt x="136462" y="5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4" name="object 64"/>
          <p:cNvSpPr/>
          <p:nvPr/>
        </p:nvSpPr>
        <p:spPr>
          <a:xfrm>
            <a:off x="1949902" y="417521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62" y="51269"/>
                </a:moveTo>
                <a:lnTo>
                  <a:pt x="0" y="0"/>
                </a:lnTo>
                <a:lnTo>
                  <a:pt x="0" y="102538"/>
                </a:lnTo>
                <a:lnTo>
                  <a:pt x="136462" y="51269"/>
                </a:lnTo>
                <a:close/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5" name="object 65"/>
          <p:cNvSpPr/>
          <p:nvPr/>
        </p:nvSpPr>
        <p:spPr>
          <a:xfrm>
            <a:off x="1859049" y="4526695"/>
            <a:ext cx="91083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84" y="0"/>
                </a:lnTo>
              </a:path>
            </a:pathLst>
          </a:custGeom>
          <a:ln w="17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6" name="object 66"/>
          <p:cNvSpPr/>
          <p:nvPr/>
        </p:nvSpPr>
        <p:spPr>
          <a:xfrm>
            <a:off x="1949902" y="4499659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0" y="0"/>
                </a:moveTo>
                <a:lnTo>
                  <a:pt x="0" y="102538"/>
                </a:lnTo>
                <a:lnTo>
                  <a:pt x="136462" y="512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7" name="object 67"/>
          <p:cNvSpPr/>
          <p:nvPr/>
        </p:nvSpPr>
        <p:spPr>
          <a:xfrm>
            <a:off x="1949902" y="4499658"/>
            <a:ext cx="71996" cy="54248"/>
          </a:xfrm>
          <a:custGeom>
            <a:avLst/>
            <a:gdLst/>
            <a:ahLst/>
            <a:cxnLst/>
            <a:rect l="l" t="t" r="r" b="b"/>
            <a:pathLst>
              <a:path w="136525" h="102870">
                <a:moveTo>
                  <a:pt x="136462" y="51269"/>
                </a:moveTo>
                <a:lnTo>
                  <a:pt x="0" y="0"/>
                </a:lnTo>
                <a:lnTo>
                  <a:pt x="0" y="102538"/>
                </a:lnTo>
                <a:lnTo>
                  <a:pt x="136462" y="51269"/>
                </a:lnTo>
                <a:close/>
              </a:path>
            </a:pathLst>
          </a:custGeom>
          <a:ln w="17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8" name="object 68"/>
          <p:cNvSpPr/>
          <p:nvPr/>
        </p:nvSpPr>
        <p:spPr>
          <a:xfrm>
            <a:off x="2650640" y="30847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9" name="object 69"/>
          <p:cNvSpPr/>
          <p:nvPr/>
        </p:nvSpPr>
        <p:spPr>
          <a:xfrm>
            <a:off x="2650640" y="3084740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0" name="object 70"/>
          <p:cNvSpPr txBox="1"/>
          <p:nvPr/>
        </p:nvSpPr>
        <p:spPr>
          <a:xfrm>
            <a:off x="2761338" y="3152537"/>
            <a:ext cx="9376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134" b="1" spc="-3" dirty="0">
                <a:latin typeface="Arial"/>
                <a:cs typeface="Arial"/>
              </a:rPr>
              <a:t>x</a:t>
            </a:r>
            <a:endParaRPr sz="1134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50640" y="340918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2" name="object 72"/>
          <p:cNvSpPr/>
          <p:nvPr/>
        </p:nvSpPr>
        <p:spPr>
          <a:xfrm>
            <a:off x="2650640" y="340918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3" name="object 73"/>
          <p:cNvSpPr txBox="1"/>
          <p:nvPr/>
        </p:nvSpPr>
        <p:spPr>
          <a:xfrm>
            <a:off x="2761338" y="3476977"/>
            <a:ext cx="9376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134" b="1" spc="-3" dirty="0">
                <a:latin typeface="Arial"/>
                <a:cs typeface="Arial"/>
              </a:rPr>
              <a:t>y</a:t>
            </a:r>
            <a:endParaRPr sz="1134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50640" y="373362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5" name="object 75"/>
          <p:cNvSpPr/>
          <p:nvPr/>
        </p:nvSpPr>
        <p:spPr>
          <a:xfrm>
            <a:off x="2650640" y="3733620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6" name="object 76"/>
          <p:cNvSpPr txBox="1"/>
          <p:nvPr/>
        </p:nvSpPr>
        <p:spPr>
          <a:xfrm>
            <a:off x="2765380" y="3801416"/>
            <a:ext cx="85391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134" b="1" spc="-3" dirty="0">
                <a:latin typeface="Arial"/>
                <a:cs typeface="Arial"/>
              </a:rPr>
              <a:t>z</a:t>
            </a:r>
            <a:endParaRPr sz="1134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50640" y="405806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8" name="object 78"/>
          <p:cNvSpPr/>
          <p:nvPr/>
        </p:nvSpPr>
        <p:spPr>
          <a:xfrm>
            <a:off x="2650640" y="4058060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9" name="object 79"/>
          <p:cNvSpPr txBox="1"/>
          <p:nvPr/>
        </p:nvSpPr>
        <p:spPr>
          <a:xfrm>
            <a:off x="2745386" y="4125856"/>
            <a:ext cx="12557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134" b="1" spc="-3" dirty="0">
                <a:latin typeface="Arial"/>
                <a:cs typeface="Arial"/>
              </a:rPr>
              <a:t>w</a:t>
            </a:r>
            <a:endParaRPr sz="1134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50640" y="438250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1" name="object 81"/>
          <p:cNvSpPr/>
          <p:nvPr/>
        </p:nvSpPr>
        <p:spPr>
          <a:xfrm>
            <a:off x="2650640" y="4382500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0"/>
                </a:moveTo>
                <a:lnTo>
                  <a:pt x="614082" y="0"/>
                </a:lnTo>
                <a:lnTo>
                  <a:pt x="614082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ln w="17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2" name="object 82"/>
          <p:cNvSpPr txBox="1"/>
          <p:nvPr/>
        </p:nvSpPr>
        <p:spPr>
          <a:xfrm>
            <a:off x="2761338" y="4450296"/>
            <a:ext cx="9376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1134" b="1" spc="-3" dirty="0">
                <a:latin typeface="Arial"/>
                <a:cs typeface="Arial"/>
              </a:rPr>
              <a:t>a</a:t>
            </a:r>
            <a:endParaRPr sz="1134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54379" y="30847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4" name="object 84"/>
          <p:cNvSpPr/>
          <p:nvPr/>
        </p:nvSpPr>
        <p:spPr>
          <a:xfrm>
            <a:off x="3154379" y="340918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5" name="object 85"/>
          <p:cNvSpPr/>
          <p:nvPr/>
        </p:nvSpPr>
        <p:spPr>
          <a:xfrm>
            <a:off x="3154379" y="373362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6" name="object 86"/>
          <p:cNvSpPr/>
          <p:nvPr/>
        </p:nvSpPr>
        <p:spPr>
          <a:xfrm>
            <a:off x="3154379" y="405806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87" name="object 87"/>
          <p:cNvSpPr/>
          <p:nvPr/>
        </p:nvSpPr>
        <p:spPr>
          <a:xfrm>
            <a:off x="3154379" y="438250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8" name="object 88"/>
          <p:cNvGraphicFramePr>
            <a:graphicFrameLocks noGrp="1"/>
          </p:cNvGraphicFramePr>
          <p:nvPr/>
        </p:nvGraphicFramePr>
        <p:xfrm>
          <a:off x="3149877" y="3080238"/>
          <a:ext cx="323832" cy="16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2.7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289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object 89"/>
          <p:cNvSpPr/>
          <p:nvPr/>
        </p:nvSpPr>
        <p:spPr>
          <a:xfrm>
            <a:off x="3658119" y="3084742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0" name="object 90"/>
          <p:cNvSpPr/>
          <p:nvPr/>
        </p:nvSpPr>
        <p:spPr>
          <a:xfrm>
            <a:off x="3658119" y="340918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1" name="object 91"/>
          <p:cNvSpPr/>
          <p:nvPr/>
        </p:nvSpPr>
        <p:spPr>
          <a:xfrm>
            <a:off x="3658119" y="373362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4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2" name="object 92"/>
          <p:cNvSpPr/>
          <p:nvPr/>
        </p:nvSpPr>
        <p:spPr>
          <a:xfrm>
            <a:off x="3658119" y="405806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3" name="object 93"/>
          <p:cNvSpPr/>
          <p:nvPr/>
        </p:nvSpPr>
        <p:spPr>
          <a:xfrm>
            <a:off x="3658119" y="4382501"/>
            <a:ext cx="324148" cy="324482"/>
          </a:xfrm>
          <a:custGeom>
            <a:avLst/>
            <a:gdLst/>
            <a:ahLst/>
            <a:cxnLst/>
            <a:rect l="l" t="t" r="r" b="b"/>
            <a:pathLst>
              <a:path w="614679" h="615315">
                <a:moveTo>
                  <a:pt x="0" y="615233"/>
                </a:moveTo>
                <a:lnTo>
                  <a:pt x="614082" y="615233"/>
                </a:lnTo>
                <a:lnTo>
                  <a:pt x="614082" y="0"/>
                </a:lnTo>
                <a:lnTo>
                  <a:pt x="0" y="0"/>
                </a:lnTo>
                <a:lnTo>
                  <a:pt x="0" y="61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3653616" y="3080238"/>
          <a:ext cx="323832" cy="162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b="1" spc="-25" dirty="0">
                          <a:latin typeface="Arial"/>
                          <a:cs typeface="Arial"/>
                        </a:rPr>
                        <a:t>True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b="1" spc="-25" dirty="0">
                          <a:latin typeface="Arial"/>
                          <a:cs typeface="Arial"/>
                        </a:rPr>
                        <a:t>True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False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False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False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7073">
                      <a:solidFill>
                        <a:srgbClr val="000000"/>
                      </a:solidFill>
                      <a:prstDash val="solid"/>
                    </a:lnL>
                    <a:lnR w="17073">
                      <a:solidFill>
                        <a:srgbClr val="000000"/>
                      </a:solidFill>
                      <a:prstDash val="solid"/>
                    </a:lnR>
                    <a:lnT w="17073">
                      <a:solidFill>
                        <a:srgbClr val="000000"/>
                      </a:solidFill>
                      <a:prstDash val="solid"/>
                    </a:lnT>
                    <a:lnB w="170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" name="object 95"/>
          <p:cNvSpPr/>
          <p:nvPr/>
        </p:nvSpPr>
        <p:spPr>
          <a:xfrm>
            <a:off x="2304319" y="2780578"/>
            <a:ext cx="0" cy="118206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876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6" name="object 96"/>
          <p:cNvSpPr/>
          <p:nvPr/>
        </p:nvSpPr>
        <p:spPr>
          <a:xfrm>
            <a:off x="227733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69" h="137160">
                <a:moveTo>
                  <a:pt x="102348" y="0"/>
                </a:moveTo>
                <a:lnTo>
                  <a:pt x="0" y="0"/>
                </a:lnTo>
                <a:lnTo>
                  <a:pt x="51174" y="136719"/>
                </a:lnTo>
                <a:lnTo>
                  <a:pt x="102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7" name="object 97"/>
          <p:cNvSpPr/>
          <p:nvPr/>
        </p:nvSpPr>
        <p:spPr>
          <a:xfrm>
            <a:off x="227733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69" h="137160">
                <a:moveTo>
                  <a:pt x="51173" y="136718"/>
                </a:moveTo>
                <a:lnTo>
                  <a:pt x="102347" y="0"/>
                </a:lnTo>
                <a:lnTo>
                  <a:pt x="0" y="0"/>
                </a:lnTo>
                <a:lnTo>
                  <a:pt x="51173" y="136718"/>
                </a:lnTo>
                <a:close/>
              </a:path>
            </a:pathLst>
          </a:custGeom>
          <a:ln w="17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8" name="object 98"/>
          <p:cNvSpPr/>
          <p:nvPr/>
        </p:nvSpPr>
        <p:spPr>
          <a:xfrm>
            <a:off x="2808058" y="2780578"/>
            <a:ext cx="0" cy="118206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876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9" name="object 99"/>
          <p:cNvSpPr/>
          <p:nvPr/>
        </p:nvSpPr>
        <p:spPr>
          <a:xfrm>
            <a:off x="278107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69" h="137160">
                <a:moveTo>
                  <a:pt x="102348" y="0"/>
                </a:moveTo>
                <a:lnTo>
                  <a:pt x="0" y="0"/>
                </a:lnTo>
                <a:lnTo>
                  <a:pt x="51173" y="136719"/>
                </a:lnTo>
                <a:lnTo>
                  <a:pt x="102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0" name="object 100"/>
          <p:cNvSpPr/>
          <p:nvPr/>
        </p:nvSpPr>
        <p:spPr>
          <a:xfrm>
            <a:off x="278107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69" h="137160">
                <a:moveTo>
                  <a:pt x="51173" y="136718"/>
                </a:moveTo>
                <a:lnTo>
                  <a:pt x="102347" y="0"/>
                </a:lnTo>
                <a:lnTo>
                  <a:pt x="0" y="0"/>
                </a:lnTo>
                <a:lnTo>
                  <a:pt x="51173" y="136718"/>
                </a:lnTo>
                <a:close/>
              </a:path>
            </a:pathLst>
          </a:custGeom>
          <a:ln w="17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1" name="object 101"/>
          <p:cNvSpPr/>
          <p:nvPr/>
        </p:nvSpPr>
        <p:spPr>
          <a:xfrm>
            <a:off x="3311798" y="2780578"/>
            <a:ext cx="0" cy="118206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876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2" name="object 102"/>
          <p:cNvSpPr/>
          <p:nvPr/>
        </p:nvSpPr>
        <p:spPr>
          <a:xfrm>
            <a:off x="328481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70" h="137160">
                <a:moveTo>
                  <a:pt x="102346" y="0"/>
                </a:moveTo>
                <a:lnTo>
                  <a:pt x="0" y="0"/>
                </a:lnTo>
                <a:lnTo>
                  <a:pt x="51173" y="136719"/>
                </a:lnTo>
                <a:lnTo>
                  <a:pt x="102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3" name="object 103"/>
          <p:cNvSpPr/>
          <p:nvPr/>
        </p:nvSpPr>
        <p:spPr>
          <a:xfrm>
            <a:off x="3284812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70" h="137160">
                <a:moveTo>
                  <a:pt x="51173" y="136718"/>
                </a:moveTo>
                <a:lnTo>
                  <a:pt x="102347" y="0"/>
                </a:lnTo>
                <a:lnTo>
                  <a:pt x="0" y="0"/>
                </a:lnTo>
                <a:lnTo>
                  <a:pt x="51173" y="136718"/>
                </a:lnTo>
                <a:close/>
              </a:path>
            </a:pathLst>
          </a:custGeom>
          <a:ln w="17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4" name="object 104"/>
          <p:cNvSpPr/>
          <p:nvPr/>
        </p:nvSpPr>
        <p:spPr>
          <a:xfrm>
            <a:off x="3815537" y="2780578"/>
            <a:ext cx="0" cy="118206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876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5" name="object 105"/>
          <p:cNvSpPr/>
          <p:nvPr/>
        </p:nvSpPr>
        <p:spPr>
          <a:xfrm>
            <a:off x="3788551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70" h="137160">
                <a:moveTo>
                  <a:pt x="102346" y="0"/>
                </a:moveTo>
                <a:lnTo>
                  <a:pt x="0" y="0"/>
                </a:lnTo>
                <a:lnTo>
                  <a:pt x="51173" y="136719"/>
                </a:lnTo>
                <a:lnTo>
                  <a:pt x="102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6" name="object 106"/>
          <p:cNvSpPr/>
          <p:nvPr/>
        </p:nvSpPr>
        <p:spPr>
          <a:xfrm>
            <a:off x="3788551" y="2898638"/>
            <a:ext cx="54248" cy="72331"/>
          </a:xfrm>
          <a:custGeom>
            <a:avLst/>
            <a:gdLst/>
            <a:ahLst/>
            <a:cxnLst/>
            <a:rect l="l" t="t" r="r" b="b"/>
            <a:pathLst>
              <a:path w="102870" h="137160">
                <a:moveTo>
                  <a:pt x="51173" y="136718"/>
                </a:moveTo>
                <a:lnTo>
                  <a:pt x="102347" y="0"/>
                </a:lnTo>
                <a:lnTo>
                  <a:pt x="0" y="0"/>
                </a:lnTo>
                <a:lnTo>
                  <a:pt x="51173" y="136718"/>
                </a:lnTo>
                <a:close/>
              </a:path>
            </a:pathLst>
          </a:custGeom>
          <a:ln w="170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7" name="object 107"/>
          <p:cNvSpPr txBox="1"/>
          <p:nvPr/>
        </p:nvSpPr>
        <p:spPr>
          <a:xfrm>
            <a:off x="2178750" y="2537515"/>
            <a:ext cx="1738945" cy="182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509979" algn="l"/>
                <a:tab pos="965042" algn="l"/>
                <a:tab pos="1460287" algn="l"/>
              </a:tabLst>
            </a:pPr>
            <a:r>
              <a:rPr sz="1187" b="1" spc="8" dirty="0">
                <a:latin typeface="Arial"/>
                <a:cs typeface="Arial"/>
              </a:rPr>
              <a:t>foo	bar	baz	qux</a:t>
            </a:r>
            <a:endParaRPr sz="1187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355805" y="2452541"/>
            <a:ext cx="743732" cy="52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 marR="2679" indent="101125">
              <a:lnSpc>
                <a:spcPct val="144500"/>
              </a:lnSpc>
            </a:pPr>
            <a:r>
              <a:rPr sz="1187" b="1" spc="8" dirty="0">
                <a:latin typeface="Arial"/>
                <a:cs typeface="Arial"/>
              </a:rPr>
              <a:t>columns  index</a:t>
            </a:r>
            <a:endParaRPr sz="11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5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12" y="442009"/>
            <a:ext cx="554533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32">
              <a:lnSpc>
                <a:spcPct val="100000"/>
              </a:lnSpc>
            </a:pPr>
            <a:r>
              <a:rPr spc="-3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212" y="1131042"/>
            <a:ext cx="1749661" cy="43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 marR="2679">
              <a:lnSpc>
                <a:spcPct val="111100"/>
              </a:lnSpc>
            </a:pPr>
            <a:r>
              <a:rPr sz="1265" spc="-3" dirty="0">
                <a:latin typeface="Courier New"/>
                <a:cs typeface="Courier New"/>
              </a:rPr>
              <a:t>In [10]:</a:t>
            </a:r>
            <a:r>
              <a:rPr sz="1265" spc="-45" dirty="0">
                <a:latin typeface="Courier New"/>
                <a:cs typeface="Courier New"/>
              </a:rPr>
              <a:t> </a:t>
            </a:r>
            <a:r>
              <a:rPr sz="1265" dirty="0">
                <a:latin typeface="Courier New"/>
                <a:cs typeface="Courier New"/>
              </a:rPr>
              <a:t>tips[:10]  </a:t>
            </a:r>
            <a:r>
              <a:rPr sz="1265" spc="-3" dirty="0">
                <a:latin typeface="Courier New"/>
                <a:cs typeface="Courier New"/>
              </a:rPr>
              <a:t>Out[10]:</a:t>
            </a:r>
            <a:endParaRPr sz="1265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19216"/>
              </p:ext>
            </p:extLst>
          </p:nvPr>
        </p:nvGraphicFramePr>
        <p:xfrm>
          <a:off x="1592979" y="1888808"/>
          <a:ext cx="5458451" cy="2525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total_bill</a:t>
                      </a:r>
                      <a:endParaRPr sz="1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tip</a:t>
                      </a:r>
                      <a:endParaRPr sz="1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sex</a:t>
                      </a:r>
                      <a:endParaRPr sz="1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smoker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day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time</a:t>
                      </a:r>
                      <a:endParaRPr sz="13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size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16.99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1.01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Female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10.34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1.66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21.01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3.50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23.68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3.31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5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24.59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3.61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Female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25.29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4.71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7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8.770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2.00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8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26.88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3.12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9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15.04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1.96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14.78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3.23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Dinner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6698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2</a:t>
                      </a:r>
                    </a:p>
                  </a:txBody>
                  <a:tcPr marL="0" marR="0" marT="669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8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20" y="1145394"/>
            <a:ext cx="5545336" cy="5078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32">
              <a:lnSpc>
                <a:spcPct val="100000"/>
              </a:lnSpc>
            </a:pPr>
            <a:r>
              <a:rPr spc="-3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2844" y="1964493"/>
            <a:ext cx="5085719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063" indent="-301367">
              <a:buSzPct val="170238"/>
              <a:buChar char="•"/>
              <a:tabLst>
                <a:tab pos="308063" algn="l"/>
                <a:tab pos="884008" algn="l"/>
                <a:tab pos="1905639" algn="l"/>
                <a:tab pos="3786500" algn="l"/>
              </a:tabLst>
            </a:pPr>
            <a:r>
              <a:rPr sz="2215" spc="-3" dirty="0">
                <a:latin typeface="Gill Sans MT"/>
                <a:cs typeface="Gill Sans MT"/>
              </a:rPr>
              <a:t>Axis	indexing	enable</a:t>
            </a:r>
            <a:r>
              <a:rPr sz="2215" spc="3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rich</a:t>
            </a:r>
            <a:r>
              <a:rPr sz="2215" spc="3" dirty="0">
                <a:latin typeface="Gill Sans MT"/>
                <a:cs typeface="Gill Sans MT"/>
              </a:rPr>
              <a:t> </a:t>
            </a:r>
            <a:r>
              <a:rPr sz="2215" dirty="0">
                <a:latin typeface="Gill Sans MT"/>
                <a:cs typeface="Gill Sans MT"/>
              </a:rPr>
              <a:t>data	</a:t>
            </a:r>
            <a:r>
              <a:rPr sz="2215" spc="-3" dirty="0">
                <a:latin typeface="Gill Sans MT"/>
                <a:cs typeface="Gill Sans MT"/>
              </a:rPr>
              <a:t>alignment,</a:t>
            </a:r>
            <a:endParaRPr sz="2215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220" y="2292659"/>
            <a:ext cx="4565714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>
              <a:tabLst>
                <a:tab pos="612108" algn="l"/>
                <a:tab pos="769154" algn="l"/>
              </a:tabLst>
            </a:pPr>
            <a:r>
              <a:rPr sz="2215" spc="-3" dirty="0">
                <a:latin typeface="Gill Sans MT"/>
                <a:cs typeface="Gill Sans MT"/>
              </a:rPr>
              <a:t>joins	</a:t>
            </a:r>
            <a:r>
              <a:rPr sz="2215" dirty="0">
                <a:latin typeface="Gill Sans MT"/>
                <a:cs typeface="Gill Sans MT"/>
              </a:rPr>
              <a:t>/	merges,</a:t>
            </a:r>
            <a:r>
              <a:rPr sz="2215" spc="-232" dirty="0">
                <a:latin typeface="Gill Sans MT"/>
                <a:cs typeface="Gill Sans MT"/>
              </a:rPr>
              <a:t> </a:t>
            </a:r>
            <a:r>
              <a:rPr sz="2215" spc="-8" dirty="0">
                <a:latin typeface="Gill Sans MT"/>
                <a:cs typeface="Gill Sans MT"/>
              </a:rPr>
              <a:t>reshaping,</a:t>
            </a:r>
            <a:r>
              <a:rPr sz="2215" spc="-232" dirty="0">
                <a:latin typeface="Gill Sans MT"/>
                <a:cs typeface="Gill Sans MT"/>
              </a:rPr>
              <a:t> </a:t>
            </a:r>
            <a:r>
              <a:rPr sz="2215" spc="-3" dirty="0">
                <a:latin typeface="Gill Sans MT"/>
                <a:cs typeface="Gill Sans MT"/>
              </a:rPr>
              <a:t>selection,</a:t>
            </a:r>
            <a:r>
              <a:rPr sz="2215" spc="-232" dirty="0">
                <a:latin typeface="Gill Sans MT"/>
                <a:cs typeface="Gill Sans MT"/>
              </a:rPr>
              <a:t> </a:t>
            </a:r>
            <a:r>
              <a:rPr sz="2215" spc="11" dirty="0">
                <a:latin typeface="Gill Sans MT"/>
                <a:cs typeface="Gill Sans MT"/>
              </a:rPr>
              <a:t>etc.</a:t>
            </a:r>
            <a:endParaRPr sz="2215" dirty="0">
              <a:latin typeface="Gill Sans MT"/>
              <a:cs typeface="Gill Sans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68287"/>
              </p:ext>
            </p:extLst>
          </p:nvPr>
        </p:nvGraphicFramePr>
        <p:xfrm>
          <a:off x="1089580" y="3344972"/>
          <a:ext cx="6536216" cy="1695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6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day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sex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smoker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Fri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Sat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Sun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Thur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Female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3.125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2.725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3.329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2.460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85"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2.683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2.869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3.500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2.990</a:t>
                      </a:r>
                    </a:p>
                  </a:txBody>
                  <a:tcPr marL="0" marR="0" marT="1071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Male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No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2.500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3.257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3.115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2.942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02"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Yes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2.741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2.879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3.521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16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3.058</a:t>
                      </a:r>
                    </a:p>
                  </a:txBody>
                  <a:tcPr marL="0" marR="0" marT="10716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8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506</Words>
  <Application>Microsoft Office PowerPoint</Application>
  <PresentationFormat>On-screen Show (4:3)</PresentationFormat>
  <Paragraphs>352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 MT</vt:lpstr>
      <vt:lpstr>Times New Roman</vt:lpstr>
      <vt:lpstr>Office Theme</vt:lpstr>
      <vt:lpstr>Python Programming</vt:lpstr>
      <vt:lpstr>pandas</vt:lpstr>
      <vt:lpstr>pandas</vt:lpstr>
      <vt:lpstr>Simplifying data wrangling</vt:lpstr>
      <vt:lpstr>Battle tested</vt:lpstr>
      <vt:lpstr>Series</vt:lpstr>
      <vt:lpstr>DataFrame</vt:lpstr>
      <vt:lpstr>DataFrame</vt:lpstr>
      <vt:lpstr>DataFrame</vt:lpstr>
      <vt:lpstr>Axis indexing, the special pandas-flavored sauce</vt:lpstr>
      <vt:lpstr>Data alignment</vt:lpstr>
      <vt:lpstr>GroupBy Split Apply</vt:lpstr>
      <vt:lpstr>Hierarchical indexes</vt:lpstr>
      <vt:lpstr>PowerPoint Presentation</vt:lpstr>
      <vt:lpstr>What’s in Pandas?</vt:lpstr>
      <vt:lpstr>pandas.core</vt:lpstr>
      <vt:lpstr>pandas.core</vt:lpstr>
      <vt:lpstr>Elsewhere</vt:lpstr>
      <vt:lpstr>pandas/src</vt:lpstr>
      <vt:lpstr>Pandas for “Big Data”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6</cp:revision>
  <dcterms:created xsi:type="dcterms:W3CDTF">2019-09-12T17:55:09Z</dcterms:created>
  <dcterms:modified xsi:type="dcterms:W3CDTF">2020-05-27T21:43:55Z</dcterms:modified>
</cp:coreProperties>
</file>