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9.4 </a:t>
            </a:r>
            <a:r>
              <a:rPr lang="en-US" dirty="0" err="1" smtClean="0"/>
              <a:t>Cython</a:t>
            </a:r>
            <a:r>
              <a:rPr lang="en-US" dirty="0" smtClean="0"/>
              <a:t> and </a:t>
            </a:r>
            <a:r>
              <a:rPr lang="en-US" smtClean="0"/>
              <a:t>Numba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6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cdef statement is used to declare C variables, </a:t>
            </a:r>
            <a:r>
              <a:rPr lang="en-US" dirty="0" smtClean="0"/>
              <a:t>as well </a:t>
            </a:r>
            <a:r>
              <a:rPr lang="en-US" dirty="0"/>
              <a:t>as </a:t>
            </a:r>
            <a:r>
              <a:rPr lang="en-US" dirty="0" smtClean="0"/>
              <a:t>C </a:t>
            </a:r>
            <a:r>
              <a:rPr lang="en-US" dirty="0" err="1"/>
              <a:t>struct</a:t>
            </a:r>
            <a:r>
              <a:rPr lang="en-US" dirty="0"/>
              <a:t>, union </a:t>
            </a:r>
            <a:r>
              <a:rPr lang="en-US" dirty="0" smtClean="0"/>
              <a:t>and </a:t>
            </a:r>
            <a:r>
              <a:rPr lang="en-US" dirty="0" err="1" smtClean="0"/>
              <a:t>enum</a:t>
            </a:r>
            <a:r>
              <a:rPr lang="en-US" dirty="0" smtClean="0"/>
              <a:t> types.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61894" y="2989304"/>
            <a:ext cx="28140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</a:rPr>
              <a:t>cdef: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</a:rPr>
              <a:t>, j, k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float f, g[42], *h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/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</a:rPr>
              <a:t> Node: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</a:rPr>
              <a:t> id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    float size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union Data: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    char *</a:t>
            </a:r>
            <a:r>
              <a:rPr lang="en-US" sz="1200" b="1" dirty="0" err="1">
                <a:latin typeface="Courier New" panose="02070309020205020404" pitchFamily="49" charset="0"/>
              </a:rPr>
              <a:t>str_data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    float *</a:t>
            </a:r>
            <a:r>
              <a:rPr lang="en-US" sz="1200" b="1" dirty="0" err="1">
                <a:latin typeface="Courier New" panose="02070309020205020404" pitchFamily="49" charset="0"/>
              </a:rPr>
              <a:t>fl_data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/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</a:rPr>
              <a:t>enum</a:t>
            </a:r>
            <a:r>
              <a:rPr lang="en-US" sz="1200" b="1" dirty="0">
                <a:latin typeface="Courier New" panose="02070309020205020404" pitchFamily="49" charset="0"/>
              </a:rPr>
              <a:t> Color: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    red, blue, green </a:t>
            </a:r>
            <a:endParaRPr lang="en-US" sz="1200" b="1" dirty="0"/>
          </a:p>
        </p:txBody>
      </p:sp>
      <p:sp>
        <p:nvSpPr>
          <p:cNvPr id="6" name="Right Arrow 5"/>
          <p:cNvSpPr/>
          <p:nvPr/>
        </p:nvSpPr>
        <p:spPr>
          <a:xfrm>
            <a:off x="4102553" y="4133170"/>
            <a:ext cx="728663" cy="14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781855" y="3035470"/>
            <a:ext cx="23206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</a:rPr>
              <a:t>cdef </a:t>
            </a:r>
            <a:r>
              <a:rPr lang="en-US" sz="1200" b="1" dirty="0" err="1"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</a:rPr>
              <a:t>, j, k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cdef float f, g[42], *h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/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cdef </a:t>
            </a:r>
            <a:r>
              <a:rPr lang="en-US" sz="1200" b="1" dirty="0" err="1">
                <a:latin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</a:rPr>
              <a:t> Node: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</a:rPr>
              <a:t> id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float size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/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cdef union Data: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char *</a:t>
            </a:r>
            <a:r>
              <a:rPr lang="en-US" sz="1200" b="1" dirty="0" err="1">
                <a:latin typeface="Courier New" panose="02070309020205020404" pitchFamily="49" charset="0"/>
              </a:rPr>
              <a:t>str_data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float *</a:t>
            </a:r>
            <a:r>
              <a:rPr lang="en-US" sz="1200" b="1" dirty="0" err="1">
                <a:latin typeface="Courier New" panose="02070309020205020404" pitchFamily="49" charset="0"/>
              </a:rPr>
              <a:t>fl_data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/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cdef </a:t>
            </a:r>
            <a:r>
              <a:rPr lang="en-US" sz="1200" b="1" dirty="0" err="1">
                <a:latin typeface="Courier New" panose="02070309020205020404" pitchFamily="49" charset="0"/>
              </a:rPr>
              <a:t>enum</a:t>
            </a:r>
            <a:r>
              <a:rPr lang="en-US" sz="1200" b="1" dirty="0">
                <a:latin typeface="Courier New" panose="02070309020205020404" pitchFamily="49" charset="0"/>
              </a:rPr>
              <a:t> Color: 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  red, blue, green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245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supports all built-in C types as well as the special </a:t>
            </a:r>
            <a:r>
              <a:rPr lang="en-US" dirty="0" err="1" smtClean="0"/>
              <a:t>Cython</a:t>
            </a:r>
            <a:r>
              <a:rPr lang="en-US" dirty="0"/>
              <a:t> types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US" dirty="0" smtClean="0"/>
              <a:t>, </a:t>
            </a:r>
            <a:r>
              <a:rPr lang="en-US" dirty="0"/>
              <a:t>used for C </a:t>
            </a:r>
            <a:r>
              <a:rPr lang="en-US" dirty="0" err="1"/>
              <a:t>boolean</a:t>
            </a:r>
            <a:r>
              <a:rPr lang="en-US" dirty="0"/>
              <a:t> values (</a:t>
            </a:r>
            <a:r>
              <a:rPr lang="en-US" dirty="0" err="1"/>
              <a:t>int</a:t>
            </a:r>
            <a:r>
              <a:rPr lang="en-US" dirty="0"/>
              <a:t> with 0/non-0 values for False/True</a:t>
            </a:r>
            <a:r>
              <a:rPr lang="en-US" dirty="0" smtClean="0"/>
              <a:t>), </a:t>
            </a:r>
            <a:r>
              <a:rPr lang="en-US" dirty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Py_ssize_t</a:t>
            </a:r>
            <a:r>
              <a:rPr lang="en-US" dirty="0" smtClean="0"/>
              <a:t>, </a:t>
            </a:r>
            <a:r>
              <a:rPr lang="en-US" dirty="0"/>
              <a:t>for (signed) sizes of Python containers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Also, the Python types list, </a:t>
            </a:r>
            <a:r>
              <a:rPr lang="en-US" dirty="0" err="1"/>
              <a:t>dict</a:t>
            </a:r>
            <a:r>
              <a:rPr lang="en-US" dirty="0"/>
              <a:t>, tuple, etc. may be used for static typing, as well as any user defined extension </a:t>
            </a:r>
            <a:r>
              <a:rPr lang="en-US" dirty="0" smtClean="0"/>
              <a:t>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purely Python code.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2686" y="2859813"/>
            <a:ext cx="2980429" cy="1962076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def f(x):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x**2-x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def </a:t>
            </a:r>
            <a:r>
              <a:rPr lang="en-US" sz="1350" dirty="0" err="1">
                <a:latin typeface="Courier New" panose="02070309020205020404" pitchFamily="49" charset="0"/>
              </a:rPr>
              <a:t>integrate_f</a:t>
            </a:r>
            <a:r>
              <a:rPr lang="en-US" sz="1350" dirty="0">
                <a:latin typeface="Courier New" panose="02070309020205020404" pitchFamily="49" charset="0"/>
              </a:rPr>
              <a:t>(a, b, 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s = 0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dx = (b-a)/N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for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</a:rPr>
              <a:t> in range(N):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 s += f(</a:t>
            </a:r>
            <a:r>
              <a:rPr lang="en-US" sz="1350" dirty="0" err="1">
                <a:latin typeface="Courier New" panose="02070309020205020404" pitchFamily="49" charset="0"/>
              </a:rPr>
              <a:t>a+i</a:t>
            </a:r>
            <a:r>
              <a:rPr lang="en-US" sz="1350" dirty="0">
                <a:latin typeface="Courier New" panose="02070309020205020404" pitchFamily="49" charset="0"/>
              </a:rPr>
              <a:t>*dx)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s * dx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945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purely Python code.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439" y="3046649"/>
            <a:ext cx="4683314" cy="2793072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def f(x):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x**2-x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def </a:t>
            </a:r>
            <a:r>
              <a:rPr lang="en-US" sz="1350" dirty="0" err="1">
                <a:latin typeface="Courier New" panose="02070309020205020404" pitchFamily="49" charset="0"/>
              </a:rPr>
              <a:t>integrate_f</a:t>
            </a:r>
            <a:r>
              <a:rPr lang="en-US" sz="1350" dirty="0">
                <a:latin typeface="Courier New" panose="02070309020205020404" pitchFamily="49" charset="0"/>
              </a:rPr>
              <a:t>(a, b, 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s = 0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dx = (b-a)/N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for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</a:rPr>
              <a:t> in range(N):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 s += f(</a:t>
            </a:r>
            <a:r>
              <a:rPr lang="en-US" sz="1350" dirty="0" err="1">
                <a:latin typeface="Courier New" panose="02070309020205020404" pitchFamily="49" charset="0"/>
              </a:rPr>
              <a:t>a+i</a:t>
            </a:r>
            <a:r>
              <a:rPr lang="en-US" sz="1350" dirty="0">
                <a:latin typeface="Courier New" panose="02070309020205020404" pitchFamily="49" charset="0"/>
              </a:rPr>
              <a:t>*dx)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s * dx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print(</a:t>
            </a:r>
            <a:r>
              <a:rPr lang="en-US" sz="1350" dirty="0" err="1">
                <a:latin typeface="Courier New" panose="02070309020205020404" pitchFamily="49" charset="0"/>
              </a:rPr>
              <a:t>timeit.timeit</a:t>
            </a:r>
            <a:r>
              <a:rPr lang="en-US" sz="1350" dirty="0">
                <a:latin typeface="Courier New" panose="02070309020205020404" pitchFamily="49" charset="0"/>
              </a:rPr>
              <a:t>("</a:t>
            </a:r>
            <a:r>
              <a:rPr lang="en-US" sz="1350" dirty="0" err="1">
                <a:latin typeface="Courier New" panose="02070309020205020404" pitchFamily="49" charset="0"/>
              </a:rPr>
              <a:t>integrate_f</a:t>
            </a:r>
            <a:r>
              <a:rPr lang="en-US" sz="1350" dirty="0">
                <a:latin typeface="Courier New" panose="02070309020205020404" pitchFamily="49" charset="0"/>
              </a:rPr>
              <a:t>(0.0, 5.0,10000000)", setup="from </a:t>
            </a:r>
            <a:r>
              <a:rPr lang="en-US" sz="1350" dirty="0" err="1">
                <a:latin typeface="Courier New" panose="02070309020205020404" pitchFamily="49" charset="0"/>
              </a:rPr>
              <a:t>cydemo</a:t>
            </a:r>
            <a:r>
              <a:rPr lang="en-US" sz="1350" dirty="0">
                <a:latin typeface="Courier New" panose="02070309020205020404" pitchFamily="49" charset="0"/>
              </a:rPr>
              <a:t> import </a:t>
            </a:r>
            <a:r>
              <a:rPr lang="en-US" sz="1350" dirty="0" err="1">
                <a:latin typeface="Courier New" panose="02070309020205020404" pitchFamily="49" charset="0"/>
              </a:rPr>
              <a:t>integrate_f</a:t>
            </a:r>
            <a:r>
              <a:rPr lang="en-US" sz="1350" dirty="0">
                <a:latin typeface="Courier New" panose="02070309020205020404" pitchFamily="49" charset="0"/>
              </a:rPr>
              <a:t>", number=1)) 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5575391" y="3153992"/>
            <a:ext cx="3594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Using Python’s </a:t>
            </a:r>
            <a:r>
              <a:rPr lang="en-US" sz="1500" dirty="0" err="1"/>
              <a:t>timeit</a:t>
            </a:r>
            <a:r>
              <a:rPr lang="en-US" sz="1500" dirty="0"/>
              <a:t> module, the call</a:t>
            </a:r>
            <a:br>
              <a:rPr lang="en-US" sz="1500" dirty="0"/>
            </a:br>
            <a:r>
              <a:rPr lang="en-US" sz="1500" dirty="0" err="1"/>
              <a:t>integrate_f</a:t>
            </a:r>
            <a:r>
              <a:rPr lang="en-US" sz="1500" dirty="0"/>
              <a:t>(0, 5, 100000000) took about </a:t>
            </a:r>
            <a:br>
              <a:rPr lang="en-US" sz="1500" dirty="0"/>
            </a:br>
            <a:r>
              <a:rPr lang="en-US" sz="1500" dirty="0"/>
              <a:t>4.198 seconds. </a:t>
            </a:r>
            <a:br>
              <a:rPr lang="en-US" sz="1500" dirty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By just compiling with </a:t>
            </a:r>
            <a:r>
              <a:rPr lang="en-US" sz="1500" dirty="0" err="1"/>
              <a:t>Cython</a:t>
            </a:r>
            <a:r>
              <a:rPr lang="en-US" sz="1500" dirty="0"/>
              <a:t>, the call took </a:t>
            </a:r>
            <a:br>
              <a:rPr lang="en-US" sz="1500" dirty="0"/>
            </a:br>
            <a:r>
              <a:rPr lang="en-US" sz="1500" dirty="0"/>
              <a:t>about 2.137 seconds. </a:t>
            </a:r>
          </a:p>
        </p:txBody>
      </p:sp>
    </p:spTree>
    <p:extLst>
      <p:ext uri="{BB962C8B-B14F-4D97-AF65-F5344CB8AC3E}">
        <p14:creationId xmlns:p14="http://schemas.microsoft.com/office/powerpoint/2010/main" val="12691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571750"/>
            <a:ext cx="3414437" cy="301752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Cythonic</a:t>
            </a:r>
            <a:r>
              <a:rPr lang="en-US" dirty="0" smtClean="0"/>
              <a:t> version of this code might look like this: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5028" y="2695515"/>
            <a:ext cx="4671429" cy="2793072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</a:rPr>
              <a:t>def</a:t>
            </a:r>
            <a:r>
              <a:rPr lang="en-US" sz="1350" dirty="0">
                <a:latin typeface="Courier New" panose="02070309020205020404" pitchFamily="49" charset="0"/>
              </a:rPr>
              <a:t> f</a:t>
            </a:r>
            <a:r>
              <a:rPr lang="en-US" sz="1350" b="1" dirty="0">
                <a:latin typeface="Courier New" panose="02070309020205020404" pitchFamily="49" charset="0"/>
              </a:rPr>
              <a:t>(</a:t>
            </a:r>
            <a:r>
              <a:rPr lang="en-US" sz="1350" dirty="0">
                <a:latin typeface="Courier New" panose="02070309020205020404" pitchFamily="49" charset="0"/>
              </a:rPr>
              <a:t>double x</a:t>
            </a:r>
            <a:r>
              <a:rPr lang="en-US" sz="1350" b="1" dirty="0">
                <a:latin typeface="Courier New" panose="02070309020205020404" pitchFamily="49" charset="0"/>
              </a:rPr>
              <a:t>):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</a:rPr>
              <a:t>return</a:t>
            </a:r>
            <a:r>
              <a:rPr lang="en-US" sz="1350" dirty="0">
                <a:latin typeface="Courier New" panose="02070309020205020404" pitchFamily="49" charset="0"/>
              </a:rPr>
              <a:t> x</a:t>
            </a:r>
            <a:r>
              <a:rPr lang="en-US" sz="1350" b="1" dirty="0">
                <a:latin typeface="Courier New" panose="02070309020205020404" pitchFamily="49" charset="0"/>
              </a:rPr>
              <a:t>**</a:t>
            </a:r>
            <a:r>
              <a:rPr lang="en-US" sz="1350" dirty="0">
                <a:latin typeface="Courier New" panose="02070309020205020404" pitchFamily="49" charset="0"/>
              </a:rPr>
              <a:t>2</a:t>
            </a:r>
            <a:r>
              <a:rPr lang="en-US" sz="1350" b="1" dirty="0">
                <a:latin typeface="Courier New" panose="02070309020205020404" pitchFamily="49" charset="0"/>
              </a:rPr>
              <a:t>-</a:t>
            </a:r>
            <a:r>
              <a:rPr lang="en-US" sz="1350" dirty="0">
                <a:latin typeface="Courier New" panose="02070309020205020404" pitchFamily="49" charset="0"/>
              </a:rPr>
              <a:t>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b="1" dirty="0">
                <a:latin typeface="Courier New" panose="02070309020205020404" pitchFamily="49" charset="0"/>
              </a:rPr>
              <a:t>def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integrate_f</a:t>
            </a:r>
            <a:r>
              <a:rPr lang="en-US" sz="1350" b="1" dirty="0">
                <a:latin typeface="Courier New" panose="02070309020205020404" pitchFamily="49" charset="0"/>
              </a:rPr>
              <a:t>(</a:t>
            </a:r>
            <a:r>
              <a:rPr lang="en-US" sz="1350" dirty="0">
                <a:latin typeface="Courier New" panose="02070309020205020404" pitchFamily="49" charset="0"/>
              </a:rPr>
              <a:t>double a</a:t>
            </a:r>
            <a:r>
              <a:rPr lang="en-US" sz="1350" b="1" dirty="0">
                <a:latin typeface="Courier New" panose="02070309020205020404" pitchFamily="49" charset="0"/>
              </a:rPr>
              <a:t>,</a:t>
            </a:r>
            <a:r>
              <a:rPr lang="en-US" sz="1350" dirty="0">
                <a:latin typeface="Courier New" panose="02070309020205020404" pitchFamily="49" charset="0"/>
              </a:rPr>
              <a:t> double b</a:t>
            </a:r>
            <a:r>
              <a:rPr lang="en-US" sz="1350" b="1" dirty="0">
                <a:latin typeface="Courier New" panose="02070309020205020404" pitchFamily="49" charset="0"/>
              </a:rPr>
              <a:t>,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</a:rPr>
              <a:t> N</a:t>
            </a:r>
            <a:r>
              <a:rPr lang="en-US" sz="1350" b="1" dirty="0">
                <a:latin typeface="Courier New" panose="02070309020205020404" pitchFamily="49" charset="0"/>
              </a:rPr>
              <a:t>):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cdef </a:t>
            </a:r>
            <a:r>
              <a:rPr lang="en-US" sz="1350" dirty="0" err="1">
                <a:latin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cdef double s</a:t>
            </a:r>
            <a:r>
              <a:rPr lang="en-US" sz="1350" b="1" dirty="0">
                <a:latin typeface="Courier New" panose="02070309020205020404" pitchFamily="49" charset="0"/>
              </a:rPr>
              <a:t>,</a:t>
            </a:r>
            <a:r>
              <a:rPr lang="en-US" sz="1350" dirty="0">
                <a:latin typeface="Courier New" panose="02070309020205020404" pitchFamily="49" charset="0"/>
              </a:rPr>
              <a:t> dx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s </a:t>
            </a:r>
            <a:r>
              <a:rPr lang="en-US" sz="1350" b="1" dirty="0">
                <a:latin typeface="Courier New" panose="02070309020205020404" pitchFamily="49" charset="0"/>
              </a:rPr>
              <a:t>=</a:t>
            </a:r>
            <a:r>
              <a:rPr lang="en-US" sz="1350" dirty="0">
                <a:latin typeface="Courier New" panose="02070309020205020404" pitchFamily="49" charset="0"/>
              </a:rPr>
              <a:t> 0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dx </a:t>
            </a:r>
            <a:r>
              <a:rPr lang="en-US" sz="1350" b="1" dirty="0">
                <a:latin typeface="Courier New" panose="02070309020205020404" pitchFamily="49" charset="0"/>
              </a:rPr>
              <a:t>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b="1" dirty="0">
                <a:latin typeface="Courier New" panose="02070309020205020404" pitchFamily="49" charset="0"/>
              </a:rPr>
              <a:t>(</a:t>
            </a:r>
            <a:r>
              <a:rPr lang="en-US" sz="1350" dirty="0">
                <a:latin typeface="Courier New" panose="02070309020205020404" pitchFamily="49" charset="0"/>
              </a:rPr>
              <a:t>b</a:t>
            </a:r>
            <a:r>
              <a:rPr lang="en-US" sz="1350" b="1" dirty="0">
                <a:latin typeface="Courier New" panose="02070309020205020404" pitchFamily="49" charset="0"/>
              </a:rPr>
              <a:t>-</a:t>
            </a:r>
            <a:r>
              <a:rPr lang="en-US" sz="1350" dirty="0">
                <a:latin typeface="Courier New" panose="02070309020205020404" pitchFamily="49" charset="0"/>
              </a:rPr>
              <a:t>a</a:t>
            </a:r>
            <a:r>
              <a:rPr lang="en-US" sz="1350" b="1" dirty="0">
                <a:latin typeface="Courier New" panose="02070309020205020404" pitchFamily="49" charset="0"/>
              </a:rPr>
              <a:t>)/</a:t>
            </a:r>
            <a:r>
              <a:rPr lang="en-US" sz="1350" dirty="0">
                <a:latin typeface="Courier New" panose="02070309020205020404" pitchFamily="49" charset="0"/>
              </a:rPr>
              <a:t>N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</a:rPr>
              <a:t>for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b="1" dirty="0">
                <a:latin typeface="Courier New" panose="02070309020205020404" pitchFamily="49" charset="0"/>
              </a:rPr>
              <a:t>in</a:t>
            </a:r>
            <a:r>
              <a:rPr lang="en-US" sz="1350" dirty="0">
                <a:latin typeface="Courier New" panose="02070309020205020404" pitchFamily="49" charset="0"/>
              </a:rPr>
              <a:t> range</a:t>
            </a:r>
            <a:r>
              <a:rPr lang="en-US" sz="1350" b="1" dirty="0">
                <a:latin typeface="Courier New" panose="02070309020205020404" pitchFamily="49" charset="0"/>
              </a:rPr>
              <a:t>(</a:t>
            </a:r>
            <a:r>
              <a:rPr lang="en-US" sz="1350" dirty="0">
                <a:latin typeface="Courier New" panose="02070309020205020404" pitchFamily="49" charset="0"/>
              </a:rPr>
              <a:t>N</a:t>
            </a:r>
            <a:r>
              <a:rPr lang="en-US" sz="1350" b="1" dirty="0">
                <a:latin typeface="Courier New" panose="02070309020205020404" pitchFamily="49" charset="0"/>
              </a:rPr>
              <a:t>):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 s </a:t>
            </a:r>
            <a:r>
              <a:rPr lang="en-US" sz="1350" b="1" dirty="0">
                <a:latin typeface="Courier New" panose="02070309020205020404" pitchFamily="49" charset="0"/>
              </a:rPr>
              <a:t>+=</a:t>
            </a:r>
            <a:r>
              <a:rPr lang="en-US" sz="1350" dirty="0">
                <a:latin typeface="Courier New" panose="02070309020205020404" pitchFamily="49" charset="0"/>
              </a:rPr>
              <a:t> f</a:t>
            </a:r>
            <a:r>
              <a:rPr lang="en-US" sz="1350" b="1" dirty="0"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</a:rPr>
              <a:t>a</a:t>
            </a:r>
            <a:r>
              <a:rPr lang="en-US" sz="1350" b="1" dirty="0" err="1">
                <a:latin typeface="Courier New" panose="02070309020205020404" pitchFamily="49" charset="0"/>
              </a:rPr>
              <a:t>+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</a:rPr>
              <a:t>*</a:t>
            </a:r>
            <a:r>
              <a:rPr lang="en-US" sz="1350" dirty="0">
                <a:latin typeface="Courier New" panose="02070309020205020404" pitchFamily="49" charset="0"/>
              </a:rPr>
              <a:t>dx</a:t>
            </a:r>
            <a:r>
              <a:rPr lang="en-US" sz="1350" b="1" dirty="0">
                <a:latin typeface="Courier New" panose="02070309020205020404" pitchFamily="49" charset="0"/>
              </a:rPr>
              <a:t>)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</a:rPr>
              <a:t>return</a:t>
            </a:r>
            <a:r>
              <a:rPr lang="en-US" sz="1350" dirty="0">
                <a:latin typeface="Courier New" panose="02070309020205020404" pitchFamily="49" charset="0"/>
              </a:rPr>
              <a:t> s </a:t>
            </a:r>
            <a:r>
              <a:rPr lang="en-US" sz="1350" b="1" dirty="0">
                <a:latin typeface="Courier New" panose="02070309020205020404" pitchFamily="49" charset="0"/>
              </a:rPr>
              <a:t>*</a:t>
            </a:r>
            <a:r>
              <a:rPr lang="en-US" sz="1350" dirty="0">
                <a:latin typeface="Courier New" panose="02070309020205020404" pitchFamily="49" charset="0"/>
              </a:rPr>
              <a:t> dx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i="1" dirty="0">
                <a:latin typeface="Courier New" panose="02070309020205020404" pitchFamily="49" charset="0"/>
              </a:rPr>
              <a:t># </a:t>
            </a:r>
            <a:r>
              <a:rPr lang="en-US" sz="1350" i="1" dirty="0" err="1">
                <a:latin typeface="Courier New" panose="02070309020205020404" pitchFamily="49" charset="0"/>
              </a:rPr>
              <a:t>timeit</a:t>
            </a:r>
            <a:r>
              <a:rPr lang="en-US" sz="1350" i="1" dirty="0">
                <a:latin typeface="Courier New" panose="02070309020205020404" pitchFamily="49" charset="0"/>
              </a:rPr>
              <a:t> code here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631884" y="4465174"/>
            <a:ext cx="37105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Pure Python code took about 4.198 seconds. </a:t>
            </a:r>
            <a:br>
              <a:rPr lang="en-US" sz="1500" dirty="0"/>
            </a:br>
            <a:r>
              <a:rPr lang="en-US" sz="1500" dirty="0"/>
              <a:t>By just compiling with </a:t>
            </a:r>
            <a:r>
              <a:rPr lang="en-US" sz="1500" dirty="0" err="1"/>
              <a:t>Cython</a:t>
            </a:r>
            <a:r>
              <a:rPr lang="en-US" sz="1500" dirty="0"/>
              <a:t>, the call took </a:t>
            </a:r>
            <a:br>
              <a:rPr lang="en-US" sz="1500" dirty="0"/>
            </a:br>
            <a:r>
              <a:rPr lang="en-US" sz="1500" dirty="0"/>
              <a:t>about 2.137 seconds. </a:t>
            </a:r>
            <a:br>
              <a:rPr lang="en-US" sz="1500" dirty="0"/>
            </a:br>
            <a:r>
              <a:rPr lang="en-US" sz="1500" dirty="0"/>
              <a:t>By performing some static typing, the call </a:t>
            </a:r>
            <a:br>
              <a:rPr lang="en-US" sz="1500" dirty="0"/>
            </a:br>
            <a:r>
              <a:rPr lang="en-US" sz="1500" dirty="0"/>
              <a:t>took about .663 seconds.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3818" y="3351029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</a:rPr>
              <a:t>&gt;&gt;&gt;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b="1" dirty="0">
                <a:latin typeface="Courier New" panose="02070309020205020404" pitchFamily="49" charset="0"/>
              </a:rPr>
              <a:t>import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pyximport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b="1" dirty="0">
                <a:latin typeface="Courier New" panose="02070309020205020404" pitchFamily="49" charset="0"/>
              </a:rPr>
              <a:t>&gt;&gt;&gt;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pyximport</a:t>
            </a:r>
            <a:r>
              <a:rPr lang="en-US" sz="1350" b="1" dirty="0" err="1">
                <a:latin typeface="Courier New" panose="02070309020205020404" pitchFamily="49" charset="0"/>
              </a:rPr>
              <a:t>.</a:t>
            </a:r>
            <a:r>
              <a:rPr lang="en-US" sz="1350" dirty="0" err="1">
                <a:latin typeface="Courier New" panose="02070309020205020404" pitchFamily="49" charset="0"/>
              </a:rPr>
              <a:t>install</a:t>
            </a:r>
            <a:r>
              <a:rPr lang="en-US" sz="1350" b="1" dirty="0">
                <a:latin typeface="Courier New" panose="02070309020205020404" pitchFamily="49" charset="0"/>
              </a:rPr>
              <a:t>()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b="1" dirty="0">
                <a:latin typeface="Courier New" panose="02070309020205020404" pitchFamily="49" charset="0"/>
              </a:rPr>
              <a:t>&gt;&gt;&gt;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b="1" dirty="0">
                <a:latin typeface="Courier New" panose="02070309020205020404" pitchFamily="49" charset="0"/>
              </a:rPr>
              <a:t>import</a:t>
            </a:r>
            <a:r>
              <a:rPr lang="en-US" sz="1350" dirty="0">
                <a:latin typeface="Courier New" panose="02070309020205020404" pitchFamily="49" charset="0"/>
              </a:rPr>
              <a:t> cydemo3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0.663282871246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836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functions are defined using the def statement, as </a:t>
            </a:r>
            <a:r>
              <a:rPr lang="en-US" dirty="0" smtClean="0"/>
              <a:t>usual. </a:t>
            </a:r>
            <a:r>
              <a:rPr lang="en-US" dirty="0"/>
              <a:t>They take Python objects as parameters and return Python objects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 functions are defined using </a:t>
            </a:r>
            <a:r>
              <a:rPr lang="en-US" dirty="0" smtClean="0"/>
              <a:t>the cdef </a:t>
            </a:r>
            <a:r>
              <a:rPr lang="en-US" dirty="0"/>
              <a:t>statement. They take either Python objects or C values as parameters, and can return either Python objects or C values.</a:t>
            </a:r>
          </a:p>
        </p:txBody>
      </p:sp>
      <p:sp>
        <p:nvSpPr>
          <p:cNvPr id="5" name="Left Arrow 4"/>
          <p:cNvSpPr/>
          <p:nvPr/>
        </p:nvSpPr>
        <p:spPr>
          <a:xfrm>
            <a:off x="4780189" y="4212771"/>
            <a:ext cx="698047" cy="104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5555797" y="4129496"/>
            <a:ext cx="3359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</a:rPr>
              <a:t> spam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python_i</a:t>
            </a:r>
            <a:r>
              <a:rPr lang="en-US" sz="1200" b="1" dirty="0">
                <a:latin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</a:rPr>
              <a:t>python_s</a:t>
            </a:r>
            <a:r>
              <a:rPr lang="en-US" sz="1200" b="1" dirty="0">
                <a:latin typeface="Courier New" panose="02070309020205020404" pitchFamily="49" charset="0"/>
              </a:rPr>
              <a:t>):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cdef </a:t>
            </a:r>
            <a:r>
              <a:rPr lang="en-US" sz="1200" dirty="0" err="1">
                <a:latin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</a:rPr>
              <a:t>python_i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cdef char</a:t>
            </a:r>
            <a:r>
              <a:rPr lang="en-US" sz="1200" b="1" dirty="0">
                <a:latin typeface="Courier New" panose="02070309020205020404" pitchFamily="49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</a:rPr>
              <a:t> s 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</a:rPr>
              <a:t>python_s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</a:rPr>
              <a:t>...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55797" y="3852496"/>
            <a:ext cx="15504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Behind the scenes: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8096" y="4080511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</a:rPr>
              <a:t>def</a:t>
            </a:r>
            <a:r>
              <a:rPr lang="en-US" sz="1350" dirty="0">
                <a:latin typeface="Courier New" panose="02070309020205020404" pitchFamily="49" charset="0"/>
              </a:rPr>
              <a:t> spam</a:t>
            </a:r>
            <a:r>
              <a:rPr lang="en-US" sz="1350" b="1" dirty="0"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</a:rPr>
              <a:t>,</a:t>
            </a:r>
            <a:r>
              <a:rPr lang="en-US" sz="1350" dirty="0">
                <a:latin typeface="Courier New" panose="02070309020205020404" pitchFamily="49" charset="0"/>
              </a:rPr>
              <a:t> char </a:t>
            </a:r>
            <a:r>
              <a:rPr lang="en-US" sz="1350" b="1" dirty="0">
                <a:latin typeface="Courier New" panose="02070309020205020404" pitchFamily="49" charset="0"/>
              </a:rPr>
              <a:t>*</a:t>
            </a:r>
            <a:r>
              <a:rPr lang="en-US" sz="1350" dirty="0">
                <a:latin typeface="Courier New" panose="02070309020205020404" pitchFamily="49" charset="0"/>
              </a:rPr>
              <a:t>s</a:t>
            </a:r>
            <a:r>
              <a:rPr lang="en-US" sz="1350" b="1" dirty="0">
                <a:latin typeface="Courier New" panose="02070309020205020404" pitchFamily="49" charset="0"/>
              </a:rPr>
              <a:t>):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</a:rPr>
              <a:t>...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b="1" dirty="0">
                <a:latin typeface="Courier New" panose="02070309020205020404" pitchFamily="49" charset="0"/>
              </a:rPr>
              <a:t>cdef </a:t>
            </a:r>
            <a:r>
              <a:rPr lang="en-US" sz="1350" b="1" dirty="0" err="1">
                <a:latin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</a:rPr>
              <a:t> eggs</a:t>
            </a:r>
            <a:r>
              <a:rPr lang="en-US" sz="1350" b="1" dirty="0">
                <a:latin typeface="Courier New" panose="02070309020205020404" pitchFamily="49" charset="0"/>
              </a:rPr>
              <a:t>(</a:t>
            </a:r>
            <a:r>
              <a:rPr lang="en-US" sz="1350" dirty="0">
                <a:latin typeface="Courier New" panose="02070309020205020404" pitchFamily="49" charset="0"/>
              </a:rPr>
              <a:t>unsigned long l</a:t>
            </a:r>
            <a:r>
              <a:rPr lang="en-US" sz="1350" b="1" dirty="0">
                <a:latin typeface="Courier New" panose="02070309020205020404" pitchFamily="49" charset="0"/>
              </a:rPr>
              <a:t>,</a:t>
            </a:r>
            <a:r>
              <a:rPr lang="en-US" sz="1350" dirty="0">
                <a:latin typeface="Courier New" panose="02070309020205020404" pitchFamily="49" charset="0"/>
              </a:rPr>
              <a:t> float f</a:t>
            </a:r>
            <a:r>
              <a:rPr lang="en-US" sz="1350" b="1" dirty="0">
                <a:latin typeface="Courier New" panose="02070309020205020404" pitchFamily="49" charset="0"/>
              </a:rPr>
              <a:t>):</a:t>
            </a:r>
            <a:r>
              <a:rPr lang="en-US" sz="1350" dirty="0">
                <a:latin typeface="Courier New" panose="02070309020205020404" pitchFamily="49" charset="0"/>
              </a:rPr>
              <a:t>   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</a:rPr>
              <a:t>...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392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</a:t>
            </a:r>
            <a:r>
              <a:rPr lang="en-US" dirty="0" err="1"/>
              <a:t>Cython</a:t>
            </a:r>
            <a:r>
              <a:rPr lang="en-US" dirty="0"/>
              <a:t> module, Python functions and C functions can call each other freely, but only Python functions can be called from outside the module by interpreted Python code. </a:t>
            </a:r>
            <a:r>
              <a:rPr lang="en-US" dirty="0" smtClean="0"/>
              <a:t>So</a:t>
            </a:r>
            <a:r>
              <a:rPr lang="en-US" dirty="0"/>
              <a:t>, any functions that you want to “export” from your </a:t>
            </a:r>
            <a:r>
              <a:rPr lang="en-US" dirty="0" err="1"/>
              <a:t>Cython</a:t>
            </a:r>
            <a:r>
              <a:rPr lang="en-US" dirty="0"/>
              <a:t> module must be declared as Python functions using </a:t>
            </a:r>
            <a:r>
              <a:rPr lang="en-US" dirty="0" smtClean="0"/>
              <a:t>def.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also a hybrid function, called </a:t>
            </a:r>
            <a:r>
              <a:rPr lang="en-US" dirty="0" err="1"/>
              <a:t>cpdef</a:t>
            </a:r>
            <a:r>
              <a:rPr lang="en-US" dirty="0"/>
              <a:t>. A </a:t>
            </a:r>
            <a:r>
              <a:rPr lang="en-US" dirty="0" err="1"/>
              <a:t>cpdef</a:t>
            </a:r>
            <a:r>
              <a:rPr lang="en-US" dirty="0"/>
              <a:t> </a:t>
            </a:r>
            <a:r>
              <a:rPr lang="en-US" dirty="0" smtClean="0"/>
              <a:t>function can </a:t>
            </a:r>
            <a:r>
              <a:rPr lang="en-US" dirty="0"/>
              <a:t>be called from anywhere, but uses the faster C calling conventions when being called from other </a:t>
            </a:r>
            <a:r>
              <a:rPr lang="en-US" dirty="0" err="1"/>
              <a:t>Cython</a:t>
            </a:r>
            <a:r>
              <a:rPr lang="en-US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35410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20" y="1800588"/>
            <a:ext cx="3465237" cy="3017520"/>
          </a:xfrm>
        </p:spPr>
        <p:txBody>
          <a:bodyPr/>
          <a:lstStyle/>
          <a:p>
            <a:r>
              <a:rPr lang="en-US" dirty="0" smtClean="0"/>
              <a:t>When using </a:t>
            </a:r>
            <a:r>
              <a:rPr lang="en-US" dirty="0" err="1" smtClean="0"/>
              <a:t>Cython</a:t>
            </a:r>
            <a:r>
              <a:rPr lang="en-US" dirty="0" smtClean="0"/>
              <a:t>, Python function calls are extra expensive </a:t>
            </a:r>
            <a:r>
              <a:rPr lang="en-US" dirty="0"/>
              <a:t>because one might need to convert to and from Python objects to do the call</a:t>
            </a:r>
            <a:r>
              <a:rPr lang="en-US" dirty="0" smtClean="0"/>
              <a:t>. We can create some more speedup just by typing our functions.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9723" y="2532988"/>
            <a:ext cx="4638356" cy="2793072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cdef double f(double x):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x**2-x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def </a:t>
            </a:r>
            <a:r>
              <a:rPr lang="en-US" sz="1350" dirty="0" err="1">
                <a:latin typeface="Courier New" panose="02070309020205020404" pitchFamily="49" charset="0"/>
              </a:rPr>
              <a:t>integrate_f</a:t>
            </a:r>
            <a:r>
              <a:rPr lang="en-US" sz="1350" dirty="0">
                <a:latin typeface="Courier New" panose="02070309020205020404" pitchFamily="49" charset="0"/>
              </a:rPr>
              <a:t>(double a, double b, </a:t>
            </a:r>
            <a:r>
              <a:rPr lang="en-US" sz="1350" dirty="0" err="1">
                <a:latin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</a:rPr>
              <a:t> 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cdef </a:t>
            </a:r>
            <a:r>
              <a:rPr lang="en-US" sz="1350" dirty="0" err="1">
                <a:latin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cdef double s, dx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s = 0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dx = (b-a)/N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for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</a:rPr>
              <a:t> in range(N):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 s += f(</a:t>
            </a:r>
            <a:r>
              <a:rPr lang="en-US" sz="1350" dirty="0" err="1">
                <a:latin typeface="Courier New" panose="02070309020205020404" pitchFamily="49" charset="0"/>
              </a:rPr>
              <a:t>a+i</a:t>
            </a:r>
            <a:r>
              <a:rPr lang="en-US" sz="1350" dirty="0">
                <a:latin typeface="Courier New" panose="02070309020205020404" pitchFamily="49" charset="0"/>
              </a:rPr>
              <a:t>*dx)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s * dx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i="1" dirty="0">
                <a:latin typeface="Courier New" panose="02070309020205020404" pitchFamily="49" charset="0"/>
              </a:rPr>
              <a:t># </a:t>
            </a:r>
            <a:r>
              <a:rPr lang="en-US" sz="1350" i="1" dirty="0" err="1">
                <a:latin typeface="Courier New" panose="02070309020205020404" pitchFamily="49" charset="0"/>
              </a:rPr>
              <a:t>timeit</a:t>
            </a:r>
            <a:r>
              <a:rPr lang="en-US" sz="1350" i="1" dirty="0">
                <a:latin typeface="Courier New" panose="02070309020205020404" pitchFamily="49" charset="0"/>
              </a:rPr>
              <a:t> code here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109172" y="4928008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import </a:t>
            </a:r>
            <a:r>
              <a:rPr lang="en-US" sz="1350" dirty="0" err="1">
                <a:latin typeface="Courier New" panose="02070309020205020404" pitchFamily="49" charset="0"/>
              </a:rPr>
              <a:t>pyximport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pyximport.install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import cydemo4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0.0377948284149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196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01663"/>
              </p:ext>
            </p:extLst>
          </p:nvPr>
        </p:nvGraphicFramePr>
        <p:xfrm>
          <a:off x="1518970" y="3679092"/>
          <a:ext cx="5734683" cy="18669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1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module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 = 10 000 000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 = 100 000 000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18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cydemo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4.198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41.69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1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cydemo2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2.137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22.74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1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cydemo3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.663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5.90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1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cydemo4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.0377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0.382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525" y="1690689"/>
            <a:ext cx="507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cydemo</a:t>
            </a:r>
            <a:r>
              <a:rPr lang="en-US" dirty="0"/>
              <a:t>: pure Python implementation.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cydemo2: pure Python compiled with </a:t>
            </a:r>
            <a:r>
              <a:rPr lang="en-US" dirty="0" err="1"/>
              <a:t>Cython</a:t>
            </a:r>
            <a:r>
              <a:rPr lang="en-US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cydemo3: static typing.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cydemo4: static typing and function typing. </a:t>
            </a:r>
          </a:p>
        </p:txBody>
      </p:sp>
    </p:spTree>
    <p:extLst>
      <p:ext uri="{BB962C8B-B14F-4D97-AF65-F5344CB8AC3E}">
        <p14:creationId xmlns:p14="http://schemas.microsoft.com/office/powerpoint/2010/main" val="1483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27" y="1624442"/>
            <a:ext cx="5006095" cy="2239861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Numba</a:t>
            </a:r>
            <a:r>
              <a:rPr lang="en-US" sz="2000" dirty="0" smtClean="0"/>
              <a:t> provides a Just-In-Time compiler for Python code. Just-in-time compilation refers to the process of compiling during execution rather than before-hand. It uses the LLVM infrastructure to compile Python code into machine code. </a:t>
            </a:r>
          </a:p>
          <a:p>
            <a:endParaRPr lang="en-US" sz="2000" dirty="0"/>
          </a:p>
          <a:p>
            <a:r>
              <a:rPr lang="en-US" sz="2000" dirty="0" smtClean="0"/>
              <a:t>Central to the use of </a:t>
            </a:r>
            <a:r>
              <a:rPr lang="en-US" sz="2000" dirty="0" err="1" smtClean="0"/>
              <a:t>Numba</a:t>
            </a:r>
            <a:r>
              <a:rPr lang="en-US" sz="2000" dirty="0" smtClean="0"/>
              <a:t> is the </a:t>
            </a:r>
            <a:r>
              <a:rPr lang="en-US" sz="2000" dirty="0" err="1" smtClean="0"/>
              <a:t>numba.jit</a:t>
            </a:r>
            <a:r>
              <a:rPr lang="en-US" sz="2000" dirty="0" smtClean="0"/>
              <a:t> decorator.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95029" y="3021373"/>
            <a:ext cx="2950189" cy="258532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@</a:t>
            </a:r>
            <a:r>
              <a:rPr lang="en-US" sz="1350" dirty="0" err="1">
                <a:latin typeface="Courier New" panose="02070309020205020404" pitchFamily="49" charset="0"/>
              </a:rPr>
              <a:t>numba.jit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def f(x):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x**2-x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def </a:t>
            </a:r>
            <a:r>
              <a:rPr lang="en-US" sz="1350" dirty="0" err="1">
                <a:latin typeface="Courier New" panose="02070309020205020404" pitchFamily="49" charset="0"/>
              </a:rPr>
              <a:t>integrate_f</a:t>
            </a:r>
            <a:r>
              <a:rPr lang="en-US" sz="1350" dirty="0">
                <a:latin typeface="Courier New" panose="02070309020205020404" pitchFamily="49" charset="0"/>
              </a:rPr>
              <a:t>(a, b, 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s = 0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dx = (b-a)/N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for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</a:rPr>
              <a:t> in range(N):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 s += f(</a:t>
            </a:r>
            <a:r>
              <a:rPr lang="en-US" sz="1350" dirty="0" err="1">
                <a:latin typeface="Courier New" panose="02070309020205020404" pitchFamily="49" charset="0"/>
              </a:rPr>
              <a:t>a+i</a:t>
            </a:r>
            <a:r>
              <a:rPr lang="en-US" sz="1350" dirty="0">
                <a:latin typeface="Courier New" panose="02070309020205020404" pitchFamily="49" charset="0"/>
              </a:rPr>
              <a:t>*dx)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s * dx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i="1" dirty="0">
                <a:latin typeface="Courier New" panose="02070309020205020404" pitchFamily="49" charset="0"/>
              </a:rPr>
              <a:t># </a:t>
            </a:r>
            <a:r>
              <a:rPr lang="en-US" sz="1350" i="1" dirty="0" err="1">
                <a:latin typeface="Courier New" panose="02070309020205020404" pitchFamily="49" charset="0"/>
              </a:rPr>
              <a:t>timeit</a:t>
            </a:r>
            <a:r>
              <a:rPr lang="en-US" sz="1350" i="1" dirty="0">
                <a:latin typeface="Courier New" panose="02070309020205020404" pitchFamily="49" charset="0"/>
              </a:rPr>
              <a:t> function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1223278" y="4896157"/>
            <a:ext cx="32063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</a:rPr>
              <a:t>&gt;&gt;&gt; import numbademo </a:t>
            </a:r>
            <a:br>
              <a:rPr lang="pt-BR" sz="1350" dirty="0">
                <a:latin typeface="Courier New" panose="02070309020205020404" pitchFamily="49" charset="0"/>
              </a:rPr>
            </a:br>
            <a:r>
              <a:rPr lang="pt-BR" sz="1350" dirty="0">
                <a:latin typeface="Courier New" panose="02070309020205020404" pitchFamily="49" charset="0"/>
              </a:rPr>
              <a:t>3.98660914803 </a:t>
            </a:r>
            <a:r>
              <a:rPr lang="pt-BR" sz="1350" i="1" dirty="0">
                <a:latin typeface="Courier New" panose="02070309020205020404" pitchFamily="49" charset="0"/>
              </a:rPr>
              <a:t># N = 10000000</a:t>
            </a:r>
            <a:r>
              <a:rPr lang="pt-BR" sz="1350" dirty="0">
                <a:latin typeface="Courier New" panose="02070309020205020404" pitchFamily="49" charset="0"/>
              </a:rPr>
              <a:t> </a:t>
            </a:r>
            <a:endParaRPr lang="pt-B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5995030" y="2744373"/>
            <a:ext cx="12995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numbademo.py</a:t>
            </a:r>
          </a:p>
        </p:txBody>
      </p:sp>
    </p:spTree>
    <p:extLst>
      <p:ext uri="{BB962C8B-B14F-4D97-AF65-F5344CB8AC3E}">
        <p14:creationId xmlns:p14="http://schemas.microsoft.com/office/powerpoint/2010/main" val="25888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7804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is an extremely versatile language that supports quick and easy development. However, a lot of the nice features that make it pleasant to develop with have a high cost behind the scenes. 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 smtClean="0"/>
              <a:t>a result, one of Python’s major drawbacks is its speed. Even for activities at which Python excels, like string manipulation, Python falls way behind in the category of “faster” languages. 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smtClean="0"/>
              <a:t>a particular String Manipulation Benchmark, the following time results were achieved for a 4096KB </a:t>
            </a:r>
            <a:r>
              <a:rPr lang="en-US" dirty="0"/>
              <a:t>string </a:t>
            </a:r>
            <a:r>
              <a:rPr lang="en-US" dirty="0" smtClean="0"/>
              <a:t>size:</a:t>
            </a:r>
          </a:p>
          <a:p>
            <a:r>
              <a:rPr lang="en-US" dirty="0" smtClean="0"/>
              <a:t>0:07:17 </a:t>
            </a:r>
            <a:r>
              <a:rPr lang="en-US" dirty="0" smtClean="0"/>
              <a:t>(</a:t>
            </a:r>
            <a:r>
              <a:rPr lang="en-US" dirty="0" smtClean="0"/>
              <a:t>Perl)</a:t>
            </a:r>
          </a:p>
          <a:p>
            <a:r>
              <a:rPr lang="en-US" dirty="0" smtClean="0"/>
              <a:t>0:31:09 </a:t>
            </a:r>
            <a:r>
              <a:rPr lang="en-US" dirty="0" smtClean="0"/>
              <a:t>(</a:t>
            </a:r>
            <a:r>
              <a:rPr lang="en-US" dirty="0" smtClean="0"/>
              <a:t>PHP)</a:t>
            </a:r>
          </a:p>
          <a:p>
            <a:r>
              <a:rPr lang="en-US" dirty="0" smtClean="0"/>
              <a:t>0:40:55 </a:t>
            </a:r>
            <a:r>
              <a:rPr lang="en-US" dirty="0" smtClean="0"/>
              <a:t>(</a:t>
            </a:r>
            <a:r>
              <a:rPr lang="en-US" dirty="0" smtClean="0"/>
              <a:t>Ruby)</a:t>
            </a:r>
          </a:p>
          <a:p>
            <a:r>
              <a:rPr lang="en-US" dirty="0" smtClean="0"/>
              <a:t>0:45:20 </a:t>
            </a:r>
            <a:r>
              <a:rPr lang="en-US" dirty="0" smtClean="0"/>
              <a:t>(</a:t>
            </a:r>
            <a:r>
              <a:rPr lang="en-US" dirty="0" smtClean="0"/>
              <a:t>Python)</a:t>
            </a:r>
          </a:p>
          <a:p>
            <a:r>
              <a:rPr lang="en-US" dirty="0" smtClean="0"/>
              <a:t>0:28:51 </a:t>
            </a:r>
            <a:r>
              <a:rPr lang="en-US" dirty="0" smtClean="0"/>
              <a:t>(C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0:09:15 </a:t>
            </a:r>
            <a:r>
              <a:rPr lang="en-US" dirty="0" smtClean="0"/>
              <a:t>(C).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</a:t>
            </a:r>
            <a:r>
              <a:rPr lang="en-US" dirty="0" err="1" smtClean="0"/>
              <a:t>jit</a:t>
            </a:r>
            <a:r>
              <a:rPr lang="en-US" dirty="0" smtClean="0"/>
              <a:t> decorator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65880" y="2367203"/>
            <a:ext cx="4844173" cy="3416320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numba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from </a:t>
            </a:r>
            <a:r>
              <a:rPr lang="en-US" sz="1350" dirty="0" err="1">
                <a:latin typeface="Courier New" panose="02070309020205020404" pitchFamily="49" charset="0"/>
              </a:rPr>
              <a:t>numba</a:t>
            </a:r>
            <a:r>
              <a:rPr lang="en-US" sz="1350" dirty="0">
                <a:latin typeface="Courier New" panose="02070309020205020404" pitchFamily="49" charset="0"/>
              </a:rPr>
              <a:t> import float64, int32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@</a:t>
            </a:r>
            <a:r>
              <a:rPr lang="en-US" sz="1350" dirty="0" err="1">
                <a:latin typeface="Courier New" panose="02070309020205020404" pitchFamily="49" charset="0"/>
              </a:rPr>
              <a:t>numba.jit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def f(x):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x**2-x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@</a:t>
            </a:r>
            <a:r>
              <a:rPr lang="en-US" sz="1350" dirty="0" err="1">
                <a:latin typeface="Courier New" panose="02070309020205020404" pitchFamily="49" charset="0"/>
              </a:rPr>
              <a:t>numba.jit</a:t>
            </a:r>
            <a:r>
              <a:rPr lang="en-US" sz="1350" dirty="0">
                <a:latin typeface="Courier New" panose="02070309020205020404" pitchFamily="49" charset="0"/>
              </a:rPr>
              <a:t>(float64(float64, float64, int32))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def </a:t>
            </a:r>
            <a:r>
              <a:rPr lang="en-US" sz="1350" dirty="0" err="1">
                <a:latin typeface="Courier New" panose="02070309020205020404" pitchFamily="49" charset="0"/>
              </a:rPr>
              <a:t>integrate_f</a:t>
            </a:r>
            <a:r>
              <a:rPr lang="en-US" sz="1350" dirty="0">
                <a:latin typeface="Courier New" panose="02070309020205020404" pitchFamily="49" charset="0"/>
              </a:rPr>
              <a:t>(a, b, 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s = 0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dx = (b-a)/N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for </a:t>
            </a:r>
            <a:r>
              <a:rPr lang="en-US" sz="1350" dirty="0" err="1">
                <a:latin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</a:rPr>
              <a:t> in range(N):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 s += f(</a:t>
            </a:r>
            <a:r>
              <a:rPr lang="en-US" sz="1350" dirty="0" err="1">
                <a:latin typeface="Courier New" panose="02070309020205020404" pitchFamily="49" charset="0"/>
              </a:rPr>
              <a:t>a+i</a:t>
            </a:r>
            <a:r>
              <a:rPr lang="en-US" sz="1350" dirty="0">
                <a:latin typeface="Courier New" panose="02070309020205020404" pitchFamily="49" charset="0"/>
              </a:rPr>
              <a:t>*dx)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s * dx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i="1" dirty="0">
                <a:latin typeface="Courier New" panose="02070309020205020404" pitchFamily="49" charset="0"/>
              </a:rPr>
              <a:t># </a:t>
            </a:r>
            <a:r>
              <a:rPr lang="en-US" sz="1350" i="1" dirty="0" err="1">
                <a:latin typeface="Courier New" panose="02070309020205020404" pitchFamily="49" charset="0"/>
              </a:rPr>
              <a:t>timeit</a:t>
            </a:r>
            <a:r>
              <a:rPr lang="en-US" sz="1350" i="1" dirty="0">
                <a:latin typeface="Courier New" panose="02070309020205020404" pitchFamily="49" charset="0"/>
              </a:rPr>
              <a:t> function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355303" y="1962882"/>
            <a:ext cx="3363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can also specify the signature of the function. </a:t>
            </a:r>
            <a:br>
              <a:rPr lang="en-US" sz="1600" dirty="0"/>
            </a:br>
            <a:r>
              <a:rPr lang="en-US" sz="1600" dirty="0"/>
              <a:t>Otherwise </a:t>
            </a:r>
            <a:r>
              <a:rPr lang="en-US" sz="1600" dirty="0" err="1"/>
              <a:t>Numba</a:t>
            </a:r>
            <a:r>
              <a:rPr lang="en-US" sz="1600" dirty="0"/>
              <a:t> will generate separate compiled</a:t>
            </a:r>
            <a:br>
              <a:rPr lang="en-US" sz="1600" dirty="0"/>
            </a:br>
            <a:r>
              <a:rPr lang="en-US" sz="1600" dirty="0"/>
              <a:t>code for every possible type.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706" y="3869872"/>
            <a:ext cx="34147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</a:rPr>
              <a:t>&gt;&gt;&gt; import numbademo </a:t>
            </a:r>
            <a:br>
              <a:rPr lang="pt-BR" sz="1350" dirty="0">
                <a:latin typeface="Courier New" panose="02070309020205020404" pitchFamily="49" charset="0"/>
              </a:rPr>
            </a:br>
            <a:r>
              <a:rPr lang="pt-BR" sz="1350" dirty="0">
                <a:latin typeface="Courier New" panose="02070309020205020404" pitchFamily="49" charset="0"/>
              </a:rPr>
              <a:t>0.0191540718079 </a:t>
            </a:r>
            <a:r>
              <a:rPr lang="pt-BR" sz="1350" i="1" dirty="0">
                <a:latin typeface="Courier New" panose="02070309020205020404" pitchFamily="49" charset="0"/>
              </a:rPr>
              <a:t># N = 10000000</a:t>
            </a:r>
            <a:r>
              <a:rPr lang="pt-BR" sz="1350" dirty="0">
                <a:latin typeface="Courier New" panose="02070309020205020404" pitchFamily="49" charset="0"/>
              </a:rPr>
              <a:t> </a:t>
            </a:r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2900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75883"/>
              </p:ext>
            </p:extLst>
          </p:nvPr>
        </p:nvGraphicFramePr>
        <p:xfrm>
          <a:off x="628650" y="3631224"/>
          <a:ext cx="5084049" cy="229479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= 10000000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= 100000000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cydemo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4.198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41.69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cydemo2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2.137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22.74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cydemo3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.663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5.90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cydemo4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.0377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0.382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numbademo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.0192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0.191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535320"/>
            <a:ext cx="4704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cydemo</a:t>
            </a:r>
            <a:r>
              <a:rPr lang="en-US" dirty="0"/>
              <a:t>: pure Python implementation.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cydemo2: pure Python compiled with </a:t>
            </a:r>
            <a:r>
              <a:rPr lang="en-US" dirty="0" err="1"/>
              <a:t>Cython</a:t>
            </a:r>
            <a:r>
              <a:rPr lang="en-US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cydemo3: static typing.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cydemo4: static typing and function typing.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numbademo</a:t>
            </a:r>
            <a:r>
              <a:rPr lang="en-US" dirty="0"/>
              <a:t>: </a:t>
            </a:r>
            <a:r>
              <a:rPr lang="en-US" dirty="0" err="1"/>
              <a:t>jit</a:t>
            </a:r>
            <a:r>
              <a:rPr lang="en-US" dirty="0"/>
              <a:t>-compiled functions.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6655" y="2137002"/>
            <a:ext cx="3058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Bottom-line</a:t>
            </a:r>
            <a:r>
              <a:rPr lang="en-US" sz="1600" dirty="0"/>
              <a:t>: When it really matters, use </a:t>
            </a:r>
            <a:r>
              <a:rPr lang="en-US" sz="1600" dirty="0" err="1"/>
              <a:t>Cython</a:t>
            </a:r>
            <a:r>
              <a:rPr lang="en-US" sz="1600" dirty="0"/>
              <a:t> or </a:t>
            </a:r>
            <a:r>
              <a:rPr lang="en-US" sz="1600" dirty="0" err="1"/>
              <a:t>Numba</a:t>
            </a:r>
            <a:r>
              <a:rPr lang="en-US" sz="1600" dirty="0"/>
              <a:t> to improve your code’s speed. This is not quite a magic wand – these methods increase your dependencies, reduce your readability, and  complicate your development.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For simple examples like these, </a:t>
            </a:r>
            <a:r>
              <a:rPr lang="en-US" sz="1600" dirty="0" err="1"/>
              <a:t>Cython</a:t>
            </a:r>
            <a:r>
              <a:rPr lang="en-US" sz="1600" dirty="0"/>
              <a:t> and </a:t>
            </a:r>
            <a:r>
              <a:rPr lang="en-US" sz="1600" dirty="0" err="1"/>
              <a:t>Numba</a:t>
            </a:r>
            <a:r>
              <a:rPr lang="en-US" sz="1600" dirty="0"/>
              <a:t> are not too painful to add in, but they may be a headache for more complicated modules. </a:t>
            </a:r>
          </a:p>
        </p:txBody>
      </p:sp>
    </p:spTree>
    <p:extLst>
      <p:ext uri="{BB962C8B-B14F-4D97-AF65-F5344CB8AC3E}">
        <p14:creationId xmlns:p14="http://schemas.microsoft.com/office/powerpoint/2010/main" val="17031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http://raid6.com.au/~onlyjob/posts/arena/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17" y="2806699"/>
            <a:ext cx="6692765" cy="26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and </a:t>
            </a:r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87825"/>
            <a:ext cx="7886700" cy="24650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So, what can be done? Aside from tiny improvements that can be made here-and-there within the code itself, we can also use compiling methods to speed up our code.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Two options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, an optimizing static compiler as well as a compiled language which generates Python modules that can be used by regular Python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Numba</a:t>
            </a:r>
            <a:r>
              <a:rPr lang="en-US" dirty="0" smtClean="0"/>
              <a:t>, a </a:t>
            </a:r>
            <a:r>
              <a:rPr lang="en-US" dirty="0" err="1" smtClean="0"/>
              <a:t>Numpy</a:t>
            </a:r>
            <a:r>
              <a:rPr lang="en-US" dirty="0" smtClean="0"/>
              <a:t>-aware optimizing just-in-time compiler.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simplest of terms: </a:t>
            </a:r>
            <a:r>
              <a:rPr lang="en-US" dirty="0" err="1"/>
              <a:t>Cython</a:t>
            </a:r>
            <a:r>
              <a:rPr lang="en-US" dirty="0"/>
              <a:t> is Python with C data types.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Almost any piece of Python code is also valid </a:t>
            </a:r>
            <a:r>
              <a:rPr lang="en-US" dirty="0" err="1"/>
              <a:t>Cython</a:t>
            </a:r>
            <a:r>
              <a:rPr lang="en-US" dirty="0"/>
              <a:t> </a:t>
            </a:r>
            <a:r>
              <a:rPr lang="en-US" dirty="0" smtClean="0"/>
              <a:t>code, which the </a:t>
            </a:r>
            <a:r>
              <a:rPr lang="en-US" dirty="0" err="1"/>
              <a:t>Cython</a:t>
            </a:r>
            <a:r>
              <a:rPr lang="en-US" dirty="0"/>
              <a:t> compiler will convert </a:t>
            </a:r>
            <a:r>
              <a:rPr lang="en-US" dirty="0" smtClean="0"/>
              <a:t>into </a:t>
            </a:r>
            <a:r>
              <a:rPr lang="en-US" dirty="0"/>
              <a:t>C </a:t>
            </a:r>
            <a:r>
              <a:rPr lang="en-US" dirty="0" smtClean="0"/>
              <a:t>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Cython</a:t>
            </a:r>
            <a:r>
              <a:rPr lang="en-US" dirty="0"/>
              <a:t> code must, unlike Python, be compiled. This happens in two stages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.</a:t>
            </a:r>
            <a:r>
              <a:rPr lang="en-US" dirty="0" err="1"/>
              <a:t>pyx</a:t>
            </a:r>
            <a:r>
              <a:rPr lang="en-US" dirty="0"/>
              <a:t> file is compiled by </a:t>
            </a:r>
            <a:r>
              <a:rPr lang="en-US" dirty="0" err="1"/>
              <a:t>Cython</a:t>
            </a:r>
            <a:r>
              <a:rPr lang="en-US" dirty="0"/>
              <a:t> to a .c file, containing the code of a Python extension </a:t>
            </a:r>
            <a:r>
              <a:rPr lang="en-US" dirty="0" smtClean="0"/>
              <a:t>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.c file is compiled by a C compiler to a .so file (or .</a:t>
            </a:r>
            <a:r>
              <a:rPr lang="en-US" dirty="0" err="1"/>
              <a:t>pyd</a:t>
            </a:r>
            <a:r>
              <a:rPr lang="en-US" dirty="0"/>
              <a:t> on Windows) which can be </a:t>
            </a:r>
            <a:r>
              <a:rPr lang="en-US" dirty="0" smtClean="0"/>
              <a:t>imported </a:t>
            </a:r>
            <a:r>
              <a:rPr lang="en-US" dirty="0"/>
              <a:t>directly into a Python </a:t>
            </a:r>
            <a:r>
              <a:rPr lang="en-US" dirty="0" smtClean="0"/>
              <a:t>session.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571750"/>
            <a:ext cx="7641527" cy="3017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basic steps to compiling a </a:t>
            </a:r>
            <a:r>
              <a:rPr lang="en-US" dirty="0" err="1" smtClean="0"/>
              <a:t>Cython</a:t>
            </a:r>
            <a:r>
              <a:rPr lang="en-US" dirty="0" smtClean="0"/>
              <a:t> extension are as follows: </a:t>
            </a:r>
          </a:p>
          <a:p>
            <a:r>
              <a:rPr lang="en-US" dirty="0" smtClean="0"/>
              <a:t>1. In </a:t>
            </a:r>
            <a:r>
              <a:rPr lang="en-US" dirty="0" err="1" smtClean="0"/>
              <a:t>helloworld.pyx</a:t>
            </a:r>
            <a:r>
              <a:rPr lang="en-US" dirty="0" smtClean="0"/>
              <a:t>:    </a:t>
            </a:r>
            <a:r>
              <a:rPr lang="en-US" sz="135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350" dirty="0">
                <a:solidFill>
                  <a:srgbClr val="FFFFFF"/>
                </a:solidFill>
                <a:latin typeface="Courier New" panose="02070309020205020404" pitchFamily="49" charset="0"/>
              </a:rPr>
              <a:t> "Hello, World! 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2. Create setup.py, your </a:t>
            </a:r>
            <a:br>
              <a:rPr lang="en-US" dirty="0" smtClean="0">
                <a:cs typeface="Consolas" panose="020B0609020204030204" pitchFamily="49" charset="0"/>
              </a:rPr>
            </a:br>
            <a:r>
              <a:rPr lang="en-US" dirty="0" smtClean="0">
                <a:cs typeface="Consolas" panose="020B0609020204030204" pitchFamily="49" charset="0"/>
              </a:rPr>
              <a:t>    python “</a:t>
            </a:r>
            <a:r>
              <a:rPr lang="en-US" dirty="0" err="1" smtClean="0">
                <a:cs typeface="Consolas" panose="020B0609020204030204" pitchFamily="49" charset="0"/>
              </a:rPr>
              <a:t>makefile</a:t>
            </a:r>
            <a:r>
              <a:rPr lang="en-US" dirty="0" smtClean="0">
                <a:cs typeface="Consolas" panose="020B0609020204030204" pitchFamily="49" charset="0"/>
              </a:rPr>
              <a:t>”. </a:t>
            </a: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3. 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1425" dirty="0">
                <a:latin typeface="Courier New" panose="02070309020205020404" pitchFamily="49" charset="0"/>
                <a:cs typeface="Courier New" panose="02070309020205020404" pitchFamily="49" charset="0"/>
              </a:rPr>
              <a:t>$ python setup.py </a:t>
            </a:r>
            <a:r>
              <a:rPr lang="en-US" sz="14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en-US" sz="1425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4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4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cs typeface="Consolas" panose="020B0609020204030204" pitchFamily="49" charset="0"/>
                <a:sym typeface="Wingdings" panose="05000000000000000000" pitchFamily="2" charset="2"/>
              </a:rPr>
              <a:t>generates  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helloworld.so.</a:t>
            </a:r>
          </a:p>
          <a:p>
            <a:r>
              <a:rPr lang="en-US" dirty="0">
                <a:cs typeface="Consolas" panose="020B0609020204030204" pitchFamily="49" charset="0"/>
                <a:sym typeface="Wingdings" panose="05000000000000000000" pitchFamily="2" charset="2"/>
              </a:rPr>
              <a:t>4. 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Courier New" panose="02070309020205020404" pitchFamily="49" charset="0"/>
              </a:rPr>
              <a:t>&gt;&gt;&gt; import </a:t>
            </a:r>
            <a:r>
              <a:rPr lang="en-US" sz="1800" dirty="0" err="1">
                <a:latin typeface="Courier New" panose="02070309020205020404" pitchFamily="49" charset="0"/>
              </a:rPr>
              <a:t>helloworld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543" y="3375487"/>
            <a:ext cx="437108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</a:rPr>
              <a:t>distutils.core</a:t>
            </a:r>
            <a:r>
              <a:rPr lang="en-US" sz="1200" dirty="0">
                <a:latin typeface="Courier New" panose="02070309020205020404" pitchFamily="49" charset="0"/>
              </a:rPr>
              <a:t> import setup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</a:rPr>
              <a:t>Cython.Build</a:t>
            </a:r>
            <a:r>
              <a:rPr lang="en-US" sz="1200" dirty="0">
                <a:latin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</a:rPr>
              <a:t>cythonize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setup(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</a:rPr>
              <a:t>ext_modules</a:t>
            </a:r>
            <a:r>
              <a:rPr lang="en-US" sz="1200" dirty="0"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</a:rPr>
              <a:t>cythonize</a:t>
            </a:r>
            <a:r>
              <a:rPr lang="en-US" sz="1200" dirty="0">
                <a:latin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</a:rPr>
              <a:t>helloworld.pyx</a:t>
            </a:r>
            <a:r>
              <a:rPr lang="en-US" sz="1200" dirty="0">
                <a:latin typeface="Courier New" panose="02070309020205020404" pitchFamily="49" charset="0"/>
              </a:rPr>
              <a:t>") 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31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Alternatively, for typical modules that don’t require any extra C libraries, there is the </a:t>
            </a:r>
            <a:r>
              <a:rPr lang="en-US" dirty="0" err="1" smtClean="0"/>
              <a:t>pyximport</a:t>
            </a:r>
            <a:r>
              <a:rPr lang="en-US" dirty="0" smtClean="0"/>
              <a:t> method.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532" y="3309311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50" b="1" dirty="0">
                <a:latin typeface="Courier New" panose="02070309020205020404" pitchFamily="49" charset="0"/>
              </a:rPr>
              <a:t>&gt;&gt;&gt;</a:t>
            </a:r>
            <a:r>
              <a:rPr lang="en-US" sz="1650" dirty="0">
                <a:latin typeface="Courier New" panose="02070309020205020404" pitchFamily="49" charset="0"/>
              </a:rPr>
              <a:t> </a:t>
            </a:r>
            <a:r>
              <a:rPr lang="en-US" sz="1650" b="1" dirty="0">
                <a:latin typeface="Courier New" panose="02070309020205020404" pitchFamily="49" charset="0"/>
              </a:rPr>
              <a:t>import</a:t>
            </a:r>
            <a:r>
              <a:rPr lang="en-US" sz="1650" dirty="0"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</a:rPr>
              <a:t>pyximport</a:t>
            </a:r>
            <a:r>
              <a:rPr lang="en-US" sz="1650" dirty="0">
                <a:latin typeface="Courier New" panose="02070309020205020404" pitchFamily="49" charset="0"/>
              </a:rPr>
              <a:t> </a:t>
            </a:r>
            <a:br>
              <a:rPr lang="en-US" sz="1650" dirty="0">
                <a:latin typeface="Courier New" panose="02070309020205020404" pitchFamily="49" charset="0"/>
              </a:rPr>
            </a:br>
            <a:r>
              <a:rPr lang="en-US" sz="1650" b="1" dirty="0">
                <a:latin typeface="Courier New" panose="02070309020205020404" pitchFamily="49" charset="0"/>
              </a:rPr>
              <a:t>&gt;&gt;&gt;</a:t>
            </a:r>
            <a:r>
              <a:rPr lang="en-US" sz="1650" dirty="0"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</a:rPr>
              <a:t>pyximport</a:t>
            </a:r>
            <a:r>
              <a:rPr lang="en-US" sz="1650" b="1" dirty="0" err="1">
                <a:latin typeface="Courier New" panose="02070309020205020404" pitchFamily="49" charset="0"/>
              </a:rPr>
              <a:t>.</a:t>
            </a:r>
            <a:r>
              <a:rPr lang="en-US" sz="1650" dirty="0" err="1">
                <a:latin typeface="Courier New" panose="02070309020205020404" pitchFamily="49" charset="0"/>
              </a:rPr>
              <a:t>install</a:t>
            </a:r>
            <a:r>
              <a:rPr lang="en-US" sz="1650" b="1" dirty="0">
                <a:latin typeface="Courier New" panose="02070309020205020404" pitchFamily="49" charset="0"/>
              </a:rPr>
              <a:t>()</a:t>
            </a:r>
            <a:r>
              <a:rPr lang="en-US" sz="1650" dirty="0">
                <a:latin typeface="Courier New" panose="02070309020205020404" pitchFamily="49" charset="0"/>
              </a:rPr>
              <a:t> </a:t>
            </a:r>
            <a:br>
              <a:rPr lang="en-US" sz="1650" dirty="0">
                <a:latin typeface="Courier New" panose="02070309020205020404" pitchFamily="49" charset="0"/>
              </a:rPr>
            </a:br>
            <a:r>
              <a:rPr lang="en-US" sz="1650" b="1" dirty="0">
                <a:latin typeface="Courier New" panose="02070309020205020404" pitchFamily="49" charset="0"/>
              </a:rPr>
              <a:t>&gt;&gt;&gt;</a:t>
            </a:r>
            <a:r>
              <a:rPr lang="en-US" sz="1650" dirty="0">
                <a:latin typeface="Courier New" panose="02070309020205020404" pitchFamily="49" charset="0"/>
              </a:rPr>
              <a:t> </a:t>
            </a:r>
            <a:r>
              <a:rPr lang="en-US" sz="1650" b="1" dirty="0">
                <a:latin typeface="Courier New" panose="02070309020205020404" pitchFamily="49" charset="0"/>
              </a:rPr>
              <a:t>import</a:t>
            </a:r>
            <a:r>
              <a:rPr lang="en-US" sz="1650" dirty="0"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</a:rPr>
              <a:t>helloworld</a:t>
            </a:r>
            <a:r>
              <a:rPr lang="en-US" sz="1650" dirty="0">
                <a:latin typeface="Courier New" panose="02070309020205020404" pitchFamily="49" charset="0"/>
              </a:rPr>
              <a:t> </a:t>
            </a:r>
            <a:br>
              <a:rPr lang="en-US" sz="1650" dirty="0">
                <a:latin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</a:rPr>
              <a:t>Hello, World! 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4423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main advantages of using </a:t>
            </a:r>
            <a:r>
              <a:rPr lang="en-US" dirty="0" err="1" smtClean="0"/>
              <a:t>Cython</a:t>
            </a:r>
            <a:r>
              <a:rPr lang="en-US" dirty="0" smtClean="0"/>
              <a:t> is to enforce static typing. By default, Python is obviously dynamically-typed but for performance-critical code, this may be undesirable. </a:t>
            </a:r>
          </a:p>
          <a:p>
            <a:r>
              <a:rPr lang="en-US" dirty="0" smtClean="0"/>
              <a:t>Using static typing allows the </a:t>
            </a:r>
            <a:r>
              <a:rPr lang="en-US" dirty="0" err="1" smtClean="0"/>
              <a:t>Cython</a:t>
            </a:r>
            <a:r>
              <a:rPr lang="en-US" dirty="0" smtClean="0"/>
              <a:t> compiler to generate simpler, faster C code.</a:t>
            </a:r>
          </a:p>
          <a:p>
            <a:r>
              <a:rPr lang="en-US" dirty="0" smtClean="0"/>
              <a:t>The use of static typing, however, is not “</a:t>
            </a:r>
            <a:r>
              <a:rPr lang="en-US" dirty="0" err="1" smtClean="0"/>
              <a:t>pythonic</a:t>
            </a:r>
            <a:r>
              <a:rPr lang="en-US" dirty="0" smtClean="0"/>
              <a:t>” and results in less-readable code so you are encouraged to only use static typing when the performance improvements justify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951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Python Programming</vt:lpstr>
      <vt:lpstr>The need for speed</vt:lpstr>
      <vt:lpstr>String Manipulation benchmark </vt:lpstr>
      <vt:lpstr>Cython and numba</vt:lpstr>
      <vt:lpstr>cython</vt:lpstr>
      <vt:lpstr>Cython</vt:lpstr>
      <vt:lpstr>Hello, world!</vt:lpstr>
      <vt:lpstr>Hello, World!</vt:lpstr>
      <vt:lpstr>Static typing</vt:lpstr>
      <vt:lpstr>Basics of Cython</vt:lpstr>
      <vt:lpstr>Basics of cython</vt:lpstr>
      <vt:lpstr>Static typing</vt:lpstr>
      <vt:lpstr>Static typing</vt:lpstr>
      <vt:lpstr>Static typing</vt:lpstr>
      <vt:lpstr>Cython functions</vt:lpstr>
      <vt:lpstr>Cython functions</vt:lpstr>
      <vt:lpstr>Typing functions</vt:lpstr>
      <vt:lpstr>Some Results</vt:lpstr>
      <vt:lpstr>Numba</vt:lpstr>
      <vt:lpstr>Numba jit decorator</vt:lpstr>
      <vt:lpstr>Some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5</cp:revision>
  <dcterms:created xsi:type="dcterms:W3CDTF">2019-09-12T17:55:09Z</dcterms:created>
  <dcterms:modified xsi:type="dcterms:W3CDTF">2019-11-12T22:58:11Z</dcterms:modified>
</cp:coreProperties>
</file>