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1" r:id="rId4"/>
    <p:sldId id="272" r:id="rId5"/>
    <p:sldId id="269" r:id="rId6"/>
    <p:sldId id="273" r:id="rId7"/>
    <p:sldId id="260" r:id="rId8"/>
  </p:sldIdLst>
  <p:sldSz cx="12192000" cy="6858000"/>
  <p:notesSz cx="6858000" cy="9144000"/>
  <p:embeddedFontLst>
    <p:embeddedFont>
      <p:font typeface="Open Sans" panose="020B0604020202020204" charset="0"/>
      <p:regular r:id="rId10"/>
      <p:bold r:id="rId11"/>
      <p:italic r:id="rId12"/>
      <p:boldItalic r:id="rId13"/>
    </p:embeddedFont>
    <p:embeddedFont>
      <p:font typeface="Constantia" panose="02030602050306030303" pitchFamily="18" charset="0"/>
      <p:regular r:id="rId14"/>
      <p:bold r:id="rId15"/>
      <p:italic r:id="rId16"/>
      <p:boldItalic r:id="rId17"/>
    </p:embeddedFont>
    <p:embeddedFont>
      <p:font typeface="Noto Sans Symbols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-558" y="-66"/>
      </p:cViewPr>
      <p:guideLst>
        <p:guide orient="horz" pos="1344"/>
        <p:guide orient="horz" pos="981"/>
        <p:guide pos="3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Тест 1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spPr>
              <a:ln w="28575" cap="rnd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CA2-4FE6-9FE2-0BB71454523D}"/>
              </c:ext>
            </c:extLst>
          </c:dPt>
          <c:cat>
            <c:strRef>
              <c:f>Sheet1!$A$2:$A$8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630-40E4-B14F-5009ED1F4C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Тест 2</c:v>
                </c:pt>
              </c:strCache>
            </c:strRef>
          </c:tx>
          <c:spPr>
            <a:ln w="28575" cap="rnd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630-40E4-B14F-5009ED1F4C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 cmpd="sng" algn="ctr">
              <a:solidFill>
                <a:srgbClr val="F1BE29"/>
              </a:solidFill>
              <a:prstDash val="solid"/>
              <a:round/>
            </a:ln>
            <a:effectLst/>
          </c:spPr>
          <c:marker>
            <c:spPr>
              <a:solidFill>
                <a:srgbClr val="F1BE29"/>
              </a:solidFill>
              <a:ln w="9525" cap="flat" cmpd="sng" algn="ctr">
                <a:solidFill>
                  <a:srgbClr val="F1BE29"/>
                </a:solidFill>
                <a:prstDash val="solid"/>
                <a:round/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CA2-4FE6-9FE2-0BB714545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946944"/>
        <c:axId val="42949248"/>
      </c:lineChart>
      <c:catAx>
        <c:axId val="42946944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949248"/>
        <c:crosses val="autoZero"/>
        <c:auto val="1"/>
        <c:lblAlgn val="ctr"/>
        <c:lblOffset val="100"/>
        <c:noMultiLvlLbl val="0"/>
      </c:catAx>
      <c:valAx>
        <c:axId val="4294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b="0" dirty="0"/>
                  <a:t>Название оси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946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4058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xmlns="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xmlns="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xmlns="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xmlns="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xmlns="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xmlns="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xmlns="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xmlns="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xmlns="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xmlns="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xmlns="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xmlns="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ru-RU" dirty="0"/>
              <a:t>Выпускная квалификационная работа по курсу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 smtClean="0"/>
              <a:t>Science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sz="2800" dirty="0"/>
              <a:t>Тема: Прогнозирование конечных свойств новых материалов (композиционных материалов) 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smtClean="0"/>
              <a:t>Докладчик Новак Дарья Александровна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xmlns="" id="{9280711C-2262-4089-92EE-9BEACCC60C4C}"/>
              </a:ext>
            </a:extLst>
          </p:cNvPr>
          <p:cNvGrpSpPr/>
          <p:nvPr/>
        </p:nvGrpSpPr>
        <p:grpSpPr>
          <a:xfrm>
            <a:off x="4090883" y="475303"/>
            <a:ext cx="4324539" cy="666000"/>
            <a:chOff x="1476754" y="3499669"/>
            <a:chExt cx="5208355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xmlns="" id="{E2535886-3476-4B40-9706-6797B77905C0}"/>
                </a:ext>
              </a:extLst>
            </p:cNvPr>
            <p:cNvSpPr/>
            <p:nvPr/>
          </p:nvSpPr>
          <p:spPr>
            <a:xfrm>
              <a:off x="1553333" y="3499669"/>
              <a:ext cx="5131776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Constantia" panose="02030602050306030303" pitchFamily="18" charset="0"/>
                  <a:cs typeface="ALS Sector Bold" pitchFamily="2" charset="0"/>
                </a:rPr>
                <a:t>Постановка задачи</a:t>
              </a:r>
              <a:endParaRPr lang="ru-RU" sz="2800" spc="180" dirty="0">
                <a:latin typeface="Constantia" panose="02030602050306030303" pitchFamily="18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xmlns="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Constantia" panose="02030602050306030303" pitchFamily="18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xmlns="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593380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Constantia" panose="02030602050306030303" pitchFamily="18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375665" y="1431026"/>
            <a:ext cx="1024411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 smtClean="0">
                <a:latin typeface="Constantia" panose="02030602050306030303" pitchFamily="18" charset="0"/>
              </a:rPr>
              <a:t>Необходимо </a:t>
            </a:r>
            <a:r>
              <a:rPr lang="ru-RU" sz="1600" dirty="0">
                <a:latin typeface="Constantia" panose="02030602050306030303" pitchFamily="18" charset="0"/>
              </a:rPr>
              <a:t>спрогнозировать ряд конечных свойств получаемых композиционных </a:t>
            </a:r>
            <a:r>
              <a:rPr lang="ru-RU" sz="1600" dirty="0" smtClean="0">
                <a:latin typeface="Constantia" panose="02030602050306030303" pitchFamily="18" charset="0"/>
              </a:rPr>
              <a:t>материалов на основе данных </a:t>
            </a:r>
            <a:r>
              <a:rPr lang="ru-RU" sz="1600" dirty="0">
                <a:latin typeface="Constantia" panose="02030602050306030303" pitchFamily="18" charset="0"/>
              </a:rPr>
              <a:t>о начальных свойствах компонентов композиционных </a:t>
            </a:r>
            <a:r>
              <a:rPr lang="ru-RU" sz="1600" dirty="0" smtClean="0">
                <a:latin typeface="Constantia" panose="02030602050306030303" pitchFamily="18" charset="0"/>
              </a:rPr>
              <a:t>материалов.</a:t>
            </a:r>
            <a:endParaRPr sz="1600" dirty="0">
              <a:solidFill>
                <a:srgbClr val="262626"/>
              </a:solidFill>
              <a:latin typeface="Constantia" panose="02030602050306030303" pitchFamily="18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xmlns="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xmlns="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xmlns="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xmlns="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xmlns="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xmlns="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xmlns="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xmlns="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xmlns="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xmlns="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xmlns="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xmlns="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xmlns="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xmlns="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xmlns="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xmlns="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xmlns="" id="{B392D556-B476-4E1F-958C-31EE7B16300D}"/>
              </a:ext>
            </a:extLst>
          </p:cNvPr>
          <p:cNvSpPr/>
          <p:nvPr/>
        </p:nvSpPr>
        <p:spPr>
          <a:xfrm>
            <a:off x="1408143" y="2539765"/>
            <a:ext cx="621790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dirty="0">
                <a:latin typeface="Constantia" panose="02030602050306030303" pitchFamily="18" charset="0"/>
              </a:rPr>
              <a:t>Провести разведочный </a:t>
            </a:r>
            <a:r>
              <a:rPr lang="ru-RU" sz="1600" dirty="0" smtClean="0">
                <a:latin typeface="Constantia" panose="02030602050306030303" pitchFamily="18" charset="0"/>
              </a:rPr>
              <a:t>анализ, предобработку </a:t>
            </a:r>
            <a:r>
              <a:rPr lang="ru-RU" sz="1600" dirty="0">
                <a:latin typeface="Constantia" panose="02030602050306030303" pitchFamily="18" charset="0"/>
              </a:rPr>
              <a:t>предложенных данных</a:t>
            </a:r>
            <a:endParaRPr lang="ru-RU" sz="1600" dirty="0">
              <a:solidFill>
                <a:srgbClr val="262626"/>
              </a:solidFill>
              <a:latin typeface="Constantia" panose="02030602050306030303" pitchFamily="18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xmlns="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xmlns="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xmlns="" id="{3DDF0676-49DA-46BC-9B49-E63651936BD7}"/>
              </a:ext>
            </a:extLst>
          </p:cNvPr>
          <p:cNvSpPr/>
          <p:nvPr/>
        </p:nvSpPr>
        <p:spPr>
          <a:xfrm>
            <a:off x="1408143" y="3493779"/>
            <a:ext cx="621790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dirty="0">
                <a:latin typeface="Constantia" panose="02030602050306030303" pitchFamily="18" charset="0"/>
              </a:rPr>
              <a:t>Обучить нескольких моделей для прогноза модуля упругости при растяжении и прочности при растяжении</a:t>
            </a:r>
            <a:endParaRPr lang="ru-RU" sz="1600" dirty="0">
              <a:solidFill>
                <a:srgbClr val="262626"/>
              </a:solidFill>
              <a:latin typeface="Constantia" panose="02030602050306030303" pitchFamily="18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xmlns="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xmlns="" id="{5196AA80-638D-487F-983B-0DA60BA9BE05}"/>
              </a:ext>
            </a:extLst>
          </p:cNvPr>
          <p:cNvSpPr/>
          <p:nvPr/>
        </p:nvSpPr>
        <p:spPr>
          <a:xfrm>
            <a:off x="1485781" y="5310797"/>
            <a:ext cx="621790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dirty="0">
                <a:latin typeface="Constantia" panose="02030602050306030303" pitchFamily="18" charset="0"/>
              </a:rPr>
              <a:t>Разработать приложение с графическим интерфейсом или интерфейсом командной строки, которое будет выдавать прогноз</a:t>
            </a:r>
            <a:endParaRPr lang="ru-RU" sz="1600" dirty="0">
              <a:solidFill>
                <a:srgbClr val="262626"/>
              </a:solidFill>
              <a:latin typeface="Constantia" panose="02030602050306030303" pitchFamily="18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xmlns="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xmlns="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xmlns="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xmlns="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xmlns="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xmlns="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66" name="Google Shape;125;p4">
            <a:extLst>
              <a:ext uri="{FF2B5EF4-FFF2-40B4-BE49-F238E27FC236}">
                <a16:creationId xmlns:a16="http://schemas.microsoft.com/office/drawing/2014/main" xmlns="" id="{5196AA80-638D-487F-983B-0DA60BA9BE05}"/>
              </a:ext>
            </a:extLst>
          </p:cNvPr>
          <p:cNvSpPr/>
          <p:nvPr/>
        </p:nvSpPr>
        <p:spPr>
          <a:xfrm>
            <a:off x="1485781" y="4458493"/>
            <a:ext cx="621790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dirty="0">
                <a:latin typeface="Constantia" panose="02030602050306030303" pitchFamily="18" charset="0"/>
              </a:rPr>
              <a:t>Написать нейронную сеть, которая будет рекомендовать соотношение матрица-наполнитель</a:t>
            </a:r>
            <a:endParaRPr lang="ru-RU" sz="1600" dirty="0">
              <a:solidFill>
                <a:srgbClr val="262626"/>
              </a:solidFill>
              <a:latin typeface="Constantia" panose="02030602050306030303" pitchFamily="18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Текст</a:t>
            </a:r>
          </a:p>
          <a:p>
            <a:pPr marL="76200" indent="0" algn="just">
              <a:buNone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Список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Список</a:t>
            </a:r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dirty="0"/>
              <a:t>Список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dirty="0"/>
              <a:t>Список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r>
              <a:rPr lang="ru-RU" sz="2600" dirty="0"/>
              <a:t>Подзаголовок слайда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6286671" cy="747032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Constantia" panose="02030602050306030303" pitchFamily="18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Constantia" panose="02030602050306030303" pitchFamily="18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xmlns="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Constantia" panose="02030602050306030303" pitchFamily="18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xmlns="" id="{A67C8FEC-09C6-468D-9E95-239BC9E9DFA0}"/>
              </a:ext>
            </a:extLst>
          </p:cNvPr>
          <p:cNvSpPr txBox="1"/>
          <p:nvPr/>
        </p:nvSpPr>
        <p:spPr>
          <a:xfrm>
            <a:off x="461150" y="2048680"/>
            <a:ext cx="6991225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Текст слайда</a:t>
            </a: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xmlns="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Подзаголовок</a:t>
            </a:r>
          </a:p>
        </p:txBody>
      </p:sp>
      <p:sp>
        <p:nvSpPr>
          <p:cNvPr id="10" name="Google Shape;175;p7">
            <a:extLst>
              <a:ext uri="{FF2B5EF4-FFF2-40B4-BE49-F238E27FC236}">
                <a16:creationId xmlns:a16="http://schemas.microsoft.com/office/drawing/2014/main" xmlns="" id="{D994E922-5550-4F2A-A60A-1EEA834B9ADA}"/>
              </a:ext>
            </a:extLst>
          </p:cNvPr>
          <p:cNvSpPr/>
          <p:nvPr/>
        </p:nvSpPr>
        <p:spPr>
          <a:xfrm>
            <a:off x="8260537" y="1333690"/>
            <a:ext cx="3470313" cy="4931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xmlns="" id="{0B3AFC7A-2E2A-4CB1-9002-1A72FF0BB58D}"/>
              </a:ext>
            </a:extLst>
          </p:cNvPr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700" b="1" baseline="300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Рисунок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xmlns="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Обучение моделей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xmlns="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xmlns="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0;p9">
            <a:extLst>
              <a:ext uri="{FF2B5EF4-FFF2-40B4-BE49-F238E27FC236}">
                <a16:creationId xmlns:a16="http://schemas.microsoft.com/office/drawing/2014/main" xmlns="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1561" y="4634530"/>
            <a:ext cx="10823324" cy="1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2200" b="1" dirty="0">
                <a:sym typeface="Arial"/>
              </a:rPr>
              <a:t>Описание графика</a:t>
            </a:r>
            <a:endParaRPr sz="2200" b="1" dirty="0"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2200" dirty="0">
                <a:sym typeface="Arial"/>
              </a:rPr>
              <a:t>Описание графика</a:t>
            </a:r>
            <a:endParaRPr lang="en-US" sz="2200" dirty="0">
              <a:sym typeface="Arial"/>
            </a:endParaRPr>
          </a:p>
          <a:p>
            <a:pPr marL="0" indent="0" algn="just">
              <a:spcBef>
                <a:spcPts val="839"/>
              </a:spcBef>
              <a:buClr>
                <a:srgbClr val="888888"/>
              </a:buClr>
              <a:buSzPts val="1600"/>
              <a:buNone/>
            </a:pPr>
            <a:r>
              <a:rPr lang="ru-RU" sz="2200" dirty="0">
                <a:sym typeface="Arial"/>
              </a:rPr>
              <a:t>Описание графика</a:t>
            </a:r>
            <a:endParaRPr lang="ru-RU" sz="2200" dirty="0"/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cxnSp>
        <p:nvCxnSpPr>
          <p:cNvPr id="9" name="Google Shape;213;p9">
            <a:extLst>
              <a:ext uri="{FF2B5EF4-FFF2-40B4-BE49-F238E27FC236}">
                <a16:creationId xmlns:a16="http://schemas.microsoft.com/office/drawing/2014/main" xmlns="" id="{0C480937-F08C-4A40-946A-9FA8434D6EA0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0" cy="1753829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Google Shape;214;p9">
            <a:extLst>
              <a:ext uri="{FF2B5EF4-FFF2-40B4-BE49-F238E27FC236}">
                <a16:creationId xmlns:a16="http://schemas.microsoft.com/office/drawing/2014/main" xmlns="" id="{8E660AC8-2945-4581-B887-9EB868DF2EA6}"/>
              </a:ext>
            </a:extLst>
          </p:cNvPr>
          <p:cNvCxnSpPr>
            <a:cxnSpLocks/>
          </p:cNvCxnSpPr>
          <p:nvPr/>
        </p:nvCxnSpPr>
        <p:spPr>
          <a:xfrm flipV="1">
            <a:off x="559293" y="6095533"/>
            <a:ext cx="825048" cy="21183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15;p9">
            <a:extLst>
              <a:ext uri="{FF2B5EF4-FFF2-40B4-BE49-F238E27FC236}">
                <a16:creationId xmlns:a16="http://schemas.microsoft.com/office/drawing/2014/main" xmlns="" id="{7057A822-034F-4B62-9A1A-674FAE24E888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825559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2" name="Google Shape;216;p9">
            <a:extLst>
              <a:ext uri="{FF2B5EF4-FFF2-40B4-BE49-F238E27FC236}">
                <a16:creationId xmlns:a16="http://schemas.microsoft.com/office/drawing/2014/main" xmlns="" id="{0591FBE5-9C19-4B24-9A14-AE07240951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8270087"/>
              </p:ext>
            </p:extLst>
          </p:nvPr>
        </p:nvGraphicFramePr>
        <p:xfrm>
          <a:off x="926310" y="1732784"/>
          <a:ext cx="10339379" cy="2312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xmlns="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xmlns="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1" y="1938304"/>
            <a:ext cx="5508000" cy="450704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Текст слайда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EDC4FB7F-80E5-439C-8598-169F703070B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41899" y="1938304"/>
            <a:ext cx="5508000" cy="450704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Текст слайда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r>
              <a:rPr lang="ru-RU" sz="2600" dirty="0"/>
              <a:t>Подзаголовок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5898482" cy="764284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приложения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xmlns="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119</Words>
  <Application>Microsoft Office PowerPoint</Application>
  <PresentationFormat>Произвольный</PresentationFormat>
  <Paragraphs>42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ALS Sector Regular</vt:lpstr>
      <vt:lpstr>Open Sans</vt:lpstr>
      <vt:lpstr>Constantia</vt:lpstr>
      <vt:lpstr>Montserrat</vt:lpstr>
      <vt:lpstr>ALS Sector Bold</vt:lpstr>
      <vt:lpstr>Roboto Black</vt:lpstr>
      <vt:lpstr>Noto Sans Symbols</vt:lpstr>
      <vt:lpstr>If,kjyVUNE_28012021</vt:lpstr>
      <vt:lpstr>Выпускная квалификационная работа по курсу Data Science  Тема: Прогнозирование конечных свойств новых материалов (композиционных материалов)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Dasha</cp:lastModifiedBy>
  <cp:revision>99</cp:revision>
  <dcterms:created xsi:type="dcterms:W3CDTF">2021-02-24T09:03:25Z</dcterms:created>
  <dcterms:modified xsi:type="dcterms:W3CDTF">2023-04-25T20:53:34Z</dcterms:modified>
</cp:coreProperties>
</file>