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Noto Sans Symbol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117" d="100"/>
          <a:sy n="117" d="100"/>
        </p:scale>
        <p:origin x="-318" y="72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4058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=""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=""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=""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=""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/>
              <a:t>Выпускная квалификационная работа по курсу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 smtClean="0"/>
              <a:t>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sz="2800" dirty="0"/>
              <a:t>Тема: Прогнозирование конечных свойств новых материалов (композиционных материалов)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Докладчик Новак Дарья Александровна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4090883" y="475303"/>
            <a:ext cx="4324539" cy="666000"/>
            <a:chOff x="1476754" y="3499669"/>
            <a:chExt cx="5208355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553333" y="3499669"/>
              <a:ext cx="5131776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onstantia" panose="02030602050306030303" pitchFamily="18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Constantia" panose="02030602050306030303" pitchFamily="18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onstantia" panose="02030602050306030303" pitchFamily="18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93380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onstantia" panose="02030602050306030303" pitchFamily="18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75665" y="1431026"/>
            <a:ext cx="1024411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 smtClean="0">
                <a:latin typeface="Constantia" panose="02030602050306030303" pitchFamily="18" charset="0"/>
              </a:rPr>
              <a:t>Необходимо </a:t>
            </a:r>
            <a:r>
              <a:rPr lang="ru-RU" sz="1600" dirty="0">
                <a:latin typeface="Constantia" panose="02030602050306030303" pitchFamily="18" charset="0"/>
              </a:rPr>
              <a:t>спрогнозировать ряд конечных свойств получаемых композиционных </a:t>
            </a:r>
            <a:r>
              <a:rPr lang="ru-RU" sz="1600" dirty="0" smtClean="0">
                <a:latin typeface="Constantia" panose="02030602050306030303" pitchFamily="18" charset="0"/>
              </a:rPr>
              <a:t>материалов на основе данных </a:t>
            </a:r>
            <a:r>
              <a:rPr lang="ru-RU" sz="1600" dirty="0">
                <a:latin typeface="Constantia" panose="02030602050306030303" pitchFamily="18" charset="0"/>
              </a:rPr>
              <a:t>о начальных свойствах компонентов композиционных </a:t>
            </a:r>
            <a:r>
              <a:rPr lang="ru-RU" sz="1600" dirty="0" smtClean="0">
                <a:latin typeface="Constantia" panose="02030602050306030303" pitchFamily="18" charset="0"/>
              </a:rPr>
              <a:t>материалов.</a:t>
            </a:r>
            <a:endParaRPr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=""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=""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=""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=""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=""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=""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=""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539765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Провести разведочный </a:t>
            </a:r>
            <a:r>
              <a:rPr lang="ru-RU" sz="1600" dirty="0" smtClean="0">
                <a:latin typeface="Constantia" panose="02030602050306030303" pitchFamily="18" charset="0"/>
              </a:rPr>
              <a:t>анализ, предобработку </a:t>
            </a:r>
            <a:r>
              <a:rPr lang="ru-RU" sz="1600" dirty="0">
                <a:latin typeface="Constantia" panose="02030602050306030303" pitchFamily="18" charset="0"/>
              </a:rPr>
              <a:t>предложенных данных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=""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3493779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Обучить нескольких моделей для прогноза модуля упругости при растяжении и прочности при растяжении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=""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=""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485781" y="5310797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Разработать приложение с графическим интерфейсом или интерфейсом командной строки, которое будет выдавать прогноз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=""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485781" y="4458493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Constantia" panose="02030602050306030303" pitchFamily="18" charset="0"/>
              </a:rPr>
              <a:t>Написать нейронную сеть, которая будет рекомендовать соотношение матрица-наполнитель</a:t>
            </a:r>
            <a:endParaRPr lang="ru-RU" sz="1600" dirty="0">
              <a:solidFill>
                <a:srgbClr val="262626"/>
              </a:solidFill>
              <a:latin typeface="Constantia" panose="02030602050306030303" pitchFamily="18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30" y="1338944"/>
            <a:ext cx="3208563" cy="5216977"/>
          </a:xfrm>
        </p:spPr>
        <p:txBody>
          <a:bodyPr>
            <a:normAutofit fontScale="92500" lnSpcReduction="20000"/>
          </a:bodyPr>
          <a:lstStyle/>
          <a:p>
            <a:pPr marL="76200" indent="0" algn="just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 показал:</a:t>
            </a:r>
          </a:p>
          <a:p>
            <a:pPr>
              <a:lnSpc>
                <a:spcPct val="100000"/>
              </a:lnSpc>
            </a:pPr>
            <a:r>
              <a:rPr lang="ru-RU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1023 строк и 13 колонок.</a:t>
            </a:r>
          </a:p>
          <a:p>
            <a:pPr>
              <a:lnSpc>
                <a:spcPct val="100000"/>
              </a:lnSpc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Пропусков, дубликатов нет.</a:t>
            </a:r>
          </a:p>
          <a:p>
            <a:pPr>
              <a:lnSpc>
                <a:spcPct val="100000"/>
              </a:lnSpc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большинства переменных близко к нормальному, поверхностная плотность имеет положительную </a:t>
            </a:r>
            <a:r>
              <a:rPr lang="ru-RU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ассиметрию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наблюдается </a:t>
            </a:r>
            <a:r>
              <a:rPr lang="ru-RU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бинарность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 угла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нашивки 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линейная зависимость между переменными.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была проведена предобработка данных: масштабирование с помощью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 удалены методом </a:t>
            </a:r>
            <a:r>
              <a:rPr lang="ru-RU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размаха.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6286671" cy="747032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onstantia" panose="02030602050306030303" pitchFamily="18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Constantia" panose="02030602050306030303" pitchFamily="18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onstantia" panose="02030602050306030303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onstantia" panose="02030602050306030303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91" y="1338945"/>
            <a:ext cx="3559133" cy="28682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27" y="1338945"/>
            <a:ext cx="4520293" cy="31866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27" y="4525594"/>
            <a:ext cx="3222855" cy="21854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6" r="-4436"/>
          <a:stretch/>
        </p:blipFill>
        <p:spPr>
          <a:xfrm>
            <a:off x="6744382" y="4085671"/>
            <a:ext cx="5187725" cy="26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48879" y="1330222"/>
            <a:ext cx="4715007" cy="545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8350" rIns="76725" bIns="38350" anchor="t" anchorCtr="0">
            <a:noAutofit/>
          </a:bodyPr>
          <a:lstStyle/>
          <a:p>
            <a:pPr lvl="0">
              <a:lnSpc>
                <a:spcPct val="90000"/>
              </a:lnSpc>
              <a:buSzPts val="2700"/>
            </a:pP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Разработка </a:t>
            </a:r>
            <a:r>
              <a:rPr lang="ru-RU" sz="18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и обучение моделей машинного обучения осуществлялась для двух выходных параметров: «Прочность при растяжении» и «Модуль упругости при растяжении» </a:t>
            </a: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отдельно.</a:t>
            </a:r>
          </a:p>
          <a:p>
            <a:pPr lvl="0">
              <a:lnSpc>
                <a:spcPct val="90000"/>
              </a:lnSpc>
              <a:buSzPts val="2700"/>
            </a:pPr>
            <a:endParaRPr lang="ru-RU" sz="18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Было выбрано 6 разных моделей регрессии, </a:t>
            </a:r>
            <a:r>
              <a:rPr lang="ru-RU" sz="1800" dirty="0" err="1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датасет</a:t>
            </a: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разделен на обучающую и тренировочную выборки в пропорции 70/30.</a:t>
            </a:r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Поиск </a:t>
            </a:r>
            <a:r>
              <a:rPr lang="ru-RU" sz="1800" dirty="0" err="1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гиперпараметров</a:t>
            </a: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с помощью выбора по сетке и перекрестная проверка.</a:t>
            </a:r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 качестве метрик были выбраны </a:t>
            </a:r>
            <a:r>
              <a:rPr lang="en-US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MAE, MSE, R^2.</a:t>
            </a:r>
            <a:endParaRPr lang="ru-RU" sz="18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lvl="0">
              <a:lnSpc>
                <a:spcPct val="90000"/>
              </a:lnSpc>
              <a:buSzPts val="2700"/>
            </a:pPr>
            <a:endParaRPr lang="ru-RU" sz="1800" dirty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 </a:t>
            </a:r>
            <a:r>
              <a:rPr lang="ru-RU" sz="18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</a:t>
            </a:r>
            <a:r>
              <a:rPr lang="ru-RU" sz="18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езультате все модели показали неудовлетворительный результат, предсказываемые значения сопоставимы со средними.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902645"/>
            <a:ext cx="6860002" cy="3937756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4895170"/>
            <a:ext cx="4720453" cy="18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55171" y="1647463"/>
            <a:ext cx="2612710" cy="4647201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рекомендации «Соотношение матрица-наполнитель» были построены несколько многослойных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нейронных сетей. </a:t>
            </a:r>
          </a:p>
          <a:p>
            <a:pPr marL="7620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ни одна из них не показала значимого результата и не решила поставленную задачу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07" y="2252367"/>
            <a:ext cx="3969788" cy="16442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07" y="3641270"/>
            <a:ext cx="3969788" cy="290150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07" y="1163368"/>
            <a:ext cx="3969788" cy="11710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28" y="3842657"/>
            <a:ext cx="1981200" cy="4953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36" y="2252367"/>
            <a:ext cx="3992617" cy="173580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36" y="3668957"/>
            <a:ext cx="3959678" cy="287381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1"/>
          <a:stretch/>
        </p:blipFill>
        <p:spPr>
          <a:xfrm>
            <a:off x="8447993" y="3842657"/>
            <a:ext cx="2043113" cy="45483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36" y="1181442"/>
            <a:ext cx="4042543" cy="11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2878336" cy="4209403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      микро-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предсказания «Соотношение матрица-наполнитель»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5898482" cy="764284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787942"/>
            <a:ext cx="4290101" cy="3649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67" y="1787942"/>
            <a:ext cx="4547709" cy="37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275</Words>
  <Application>Microsoft Office PowerPoint</Application>
  <PresentationFormat>Произвольный</PresentationFormat>
  <Paragraphs>39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Constantia</vt:lpstr>
      <vt:lpstr>Roboto Black</vt:lpstr>
      <vt:lpstr>ALS Sector Bold</vt:lpstr>
      <vt:lpstr>Open Sans</vt:lpstr>
      <vt:lpstr>Noto Sans Symbols</vt:lpstr>
      <vt:lpstr>ALS Sector Regular</vt:lpstr>
      <vt:lpstr>Times New Roman</vt:lpstr>
      <vt:lpstr>If,kjyVUNE_28012021</vt:lpstr>
      <vt:lpstr>Выпускная квалификационная работа по курсу Data Science  Тема: Прогнозирование конечных свойств новых материалов (композиционных материалов)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DN</cp:lastModifiedBy>
  <cp:revision>111</cp:revision>
  <dcterms:created xsi:type="dcterms:W3CDTF">2021-02-24T09:03:25Z</dcterms:created>
  <dcterms:modified xsi:type="dcterms:W3CDTF">2023-05-02T08:56:33Z</dcterms:modified>
</cp:coreProperties>
</file>