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5"/>
  </p:notesMasterIdLst>
  <p:sldIdLst>
    <p:sldId id="256" r:id="rId2"/>
    <p:sldId id="261" r:id="rId3"/>
    <p:sldId id="302" r:id="rId4"/>
    <p:sldId id="257" r:id="rId5"/>
    <p:sldId id="258" r:id="rId6"/>
    <p:sldId id="295" r:id="rId7"/>
    <p:sldId id="296" r:id="rId8"/>
    <p:sldId id="297" r:id="rId9"/>
    <p:sldId id="298" r:id="rId10"/>
    <p:sldId id="299" r:id="rId11"/>
    <p:sldId id="300" r:id="rId12"/>
    <p:sldId id="301" r:id="rId13"/>
    <p:sldId id="303" r:id="rId14"/>
  </p:sldIdLst>
  <p:sldSz cx="9144000" cy="5143500" type="screen16x9"/>
  <p:notesSz cx="6858000" cy="9144000"/>
  <p:embeddedFontLst>
    <p:embeddedFont>
      <p:font typeface="Roboto Condensed" panose="020B0604020202020204" charset="0"/>
      <p:regular r:id="rId16"/>
      <p:bold r:id="rId17"/>
      <p:italic r:id="rId18"/>
      <p:boldItalic r:id="rId19"/>
    </p:embeddedFont>
    <p:embeddedFont>
      <p:font typeface="Roboto Condensed Light"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Chiller" panose="04020404031007020602" pitchFamily="82" charset="0"/>
      <p:regular r:id="rId28"/>
    </p:embeddedFont>
    <p:embeddedFont>
      <p:font typeface="Lucida Fax" panose="02060602050505020204" pitchFamily="18" charset="0"/>
      <p:regular r:id="rId29"/>
      <p:bold r:id="rId30"/>
      <p:italic r:id="rId31"/>
      <p:boldItalic r:id="rId32"/>
    </p:embeddedFont>
    <p:embeddedFont>
      <p:font typeface="Arv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7D85"/>
    <a:srgbClr val="7C3A7E"/>
    <a:srgbClr val="69976E"/>
    <a:srgbClr val="449523"/>
    <a:srgbClr val="996D1F"/>
    <a:srgbClr val="759721"/>
    <a:srgbClr val="493D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8" autoAdjust="0"/>
    <p:restoredTop sz="94660"/>
  </p:normalViewPr>
  <p:slideViewPr>
    <p:cSldViewPr snapToGrid="0">
      <p:cViewPr varScale="1">
        <p:scale>
          <a:sx n="92" d="100"/>
          <a:sy n="92" d="100"/>
        </p:scale>
        <p:origin x="9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4604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053313" y="1558636"/>
            <a:ext cx="5399440" cy="19846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Lucida Fax" panose="02060602050505020204" pitchFamily="18" charset="0"/>
              </a:rPr>
              <a:t>STLC of Student Management System</a:t>
            </a:r>
            <a:endParaRPr dirty="0">
              <a:latin typeface="Lucida Fax" panose="02060602050505020204" pitchFamily="18" charset="0"/>
            </a:endParaRPr>
          </a:p>
        </p:txBody>
      </p:sp>
      <p:sp>
        <p:nvSpPr>
          <p:cNvPr id="2" name="TextBox 1"/>
          <p:cNvSpPr txBox="1"/>
          <p:nvPr/>
        </p:nvSpPr>
        <p:spPr>
          <a:xfrm>
            <a:off x="102545" y="4156363"/>
            <a:ext cx="1901537" cy="769441"/>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Presented To</a:t>
            </a:r>
          </a:p>
          <a:p>
            <a:r>
              <a:rPr lang="en-US" dirty="0" err="1" smtClean="0">
                <a:latin typeface="Times New Roman" panose="02020603050405020304" pitchFamily="18" charset="0"/>
                <a:cs typeface="Times New Roman" panose="02020603050405020304" pitchFamily="18" charset="0"/>
              </a:rPr>
              <a:t>Tasniya</a:t>
            </a:r>
            <a:r>
              <a:rPr lang="en-US" dirty="0" smtClean="0">
                <a:latin typeface="Times New Roman" panose="02020603050405020304" pitchFamily="18" charset="0"/>
                <a:cs typeface="Times New Roman" panose="02020603050405020304" pitchFamily="18" charset="0"/>
              </a:rPr>
              <a:t> Ahmed</a:t>
            </a:r>
          </a:p>
          <a:p>
            <a:r>
              <a:rPr lang="en-US" dirty="0" smtClean="0">
                <a:latin typeface="Times New Roman" panose="02020603050405020304" pitchFamily="18" charset="0"/>
                <a:cs typeface="Times New Roman" panose="02020603050405020304" pitchFamily="18" charset="0"/>
              </a:rPr>
              <a:t>Lecturer, IIT, NSTU</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901535" y="4156362"/>
            <a:ext cx="1870365" cy="769441"/>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Presented By</a:t>
            </a:r>
          </a:p>
          <a:p>
            <a:r>
              <a:rPr lang="en-US" dirty="0" err="1" smtClean="0">
                <a:latin typeface="Times New Roman" panose="02020603050405020304" pitchFamily="18" charset="0"/>
                <a:cs typeface="Times New Roman" panose="02020603050405020304" pitchFamily="18" charset="0"/>
              </a:rPr>
              <a:t>Nowal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Benta</a:t>
            </a:r>
            <a:r>
              <a:rPr lang="en-US" dirty="0" smtClean="0">
                <a:latin typeface="Times New Roman" panose="02020603050405020304" pitchFamily="18" charset="0"/>
                <a:cs typeface="Times New Roman" panose="02020603050405020304" pitchFamily="18" charset="0"/>
              </a:rPr>
              <a:t> Basher</a:t>
            </a:r>
          </a:p>
          <a:p>
            <a:r>
              <a:rPr lang="en-US" dirty="0" smtClean="0">
                <a:latin typeface="Times New Roman" panose="02020603050405020304" pitchFamily="18" charset="0"/>
                <a:cs typeface="Times New Roman" panose="02020603050405020304" pitchFamily="18" charset="0"/>
              </a:rPr>
              <a:t>Md. </a:t>
            </a:r>
            <a:r>
              <a:rPr lang="en-US" dirty="0" err="1" smtClean="0">
                <a:latin typeface="Times New Roman" panose="02020603050405020304" pitchFamily="18" charset="0"/>
                <a:cs typeface="Times New Roman" panose="02020603050405020304" pitchFamily="18" charset="0"/>
              </a:rPr>
              <a:t>Abrar</a:t>
            </a:r>
            <a:r>
              <a:rPr lang="en-US" dirty="0" smtClean="0">
                <a:latin typeface="Times New Roman" panose="02020603050405020304" pitchFamily="18" charset="0"/>
                <a:cs typeface="Times New Roman" panose="02020603050405020304" pitchFamily="18" charset="0"/>
              </a:rPr>
              <a:t> Hossain</a:t>
            </a:r>
          </a:p>
        </p:txBody>
      </p:sp>
      <p:sp>
        <p:nvSpPr>
          <p:cNvPr id="6" name="TextBox 5"/>
          <p:cNvSpPr txBox="1"/>
          <p:nvPr/>
        </p:nvSpPr>
        <p:spPr>
          <a:xfrm>
            <a:off x="8697191" y="4312227"/>
            <a:ext cx="446809" cy="307777"/>
          </a:xfrm>
          <a:prstGeom prst="rect">
            <a:avLst/>
          </a:prstGeom>
          <a:noFill/>
        </p:spPr>
        <p:txBody>
          <a:bodyPr wrap="square" rtlCol="0">
            <a:spAutoFit/>
          </a:bodyPr>
          <a:lstStyle/>
          <a:p>
            <a:r>
              <a:rPr lang="en-US" dirty="0" smtClean="0"/>
              <a:t>1</a:t>
            </a:r>
            <a:endParaRPr lang="en-US" dirty="0"/>
          </a:p>
        </p:txBody>
      </p:sp>
      <p:sp>
        <p:nvSpPr>
          <p:cNvPr id="7" name="TextBox 6"/>
          <p:cNvSpPr txBox="1"/>
          <p:nvPr/>
        </p:nvSpPr>
        <p:spPr>
          <a:xfrm>
            <a:off x="8260773" y="4771914"/>
            <a:ext cx="872836" cy="307777"/>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2/20/22</a:t>
            </a:r>
            <a:endParaRPr lang="en-US" b="1"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Rounded Rectangle 2"/>
          <p:cNvSpPr/>
          <p:nvPr/>
        </p:nvSpPr>
        <p:spPr>
          <a:xfrm>
            <a:off x="2706878" y="479834"/>
            <a:ext cx="4345663" cy="516047"/>
          </a:xfrm>
          <a:prstGeom prst="roundRect">
            <a:avLst/>
          </a:prstGeom>
          <a:solidFill>
            <a:srgbClr val="6997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Lucida Fax" panose="02060602050505020204" pitchFamily="18" charset="0"/>
              </a:rPr>
              <a:t>Phase 5 [Test Execution and Bug Reporting]</a:t>
            </a:r>
          </a:p>
        </p:txBody>
      </p:sp>
      <p:sp>
        <p:nvSpPr>
          <p:cNvPr id="4" name="TextBox 3"/>
          <p:cNvSpPr txBox="1"/>
          <p:nvPr/>
        </p:nvSpPr>
        <p:spPr>
          <a:xfrm>
            <a:off x="987136" y="1288474"/>
            <a:ext cx="7564582" cy="5232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Before starting the Test Execution phase the Test Environment setup should be ready. In Test Execution phase the test cases are executed in the testing environment.</a:t>
            </a:r>
          </a:p>
        </p:txBody>
      </p:sp>
      <p:graphicFrame>
        <p:nvGraphicFramePr>
          <p:cNvPr id="5" name="Table 4"/>
          <p:cNvGraphicFramePr>
            <a:graphicFrameLocks noGrp="1"/>
          </p:cNvGraphicFramePr>
          <p:nvPr>
            <p:extLst>
              <p:ext uri="{D42A27DB-BD31-4B8C-83A1-F6EECF244321}">
                <p14:modId xmlns:p14="http://schemas.microsoft.com/office/powerpoint/2010/main" val="78150261"/>
              </p:ext>
            </p:extLst>
          </p:nvPr>
        </p:nvGraphicFramePr>
        <p:xfrm>
          <a:off x="987136" y="2018104"/>
          <a:ext cx="7159340" cy="493014"/>
        </p:xfrm>
        <a:graphic>
          <a:graphicData uri="http://schemas.openxmlformats.org/drawingml/2006/table">
            <a:tbl>
              <a:tblPr>
                <a:tableStyleId>{E27665BA-8202-44FC-AD62-C9F0E3EA811A}</a:tableStyleId>
              </a:tblPr>
              <a:tblGrid>
                <a:gridCol w="1376023">
                  <a:extLst>
                    <a:ext uri="{9D8B030D-6E8A-4147-A177-3AD203B41FA5}">
                      <a16:colId xmlns:a16="http://schemas.microsoft.com/office/drawing/2014/main" val="3401476440"/>
                    </a:ext>
                  </a:extLst>
                </a:gridCol>
                <a:gridCol w="970960">
                  <a:extLst>
                    <a:ext uri="{9D8B030D-6E8A-4147-A177-3AD203B41FA5}">
                      <a16:colId xmlns:a16="http://schemas.microsoft.com/office/drawing/2014/main" val="1716405158"/>
                    </a:ext>
                  </a:extLst>
                </a:gridCol>
                <a:gridCol w="998510">
                  <a:extLst>
                    <a:ext uri="{9D8B030D-6E8A-4147-A177-3AD203B41FA5}">
                      <a16:colId xmlns:a16="http://schemas.microsoft.com/office/drawing/2014/main" val="1594843284"/>
                    </a:ext>
                  </a:extLst>
                </a:gridCol>
                <a:gridCol w="862248">
                  <a:extLst>
                    <a:ext uri="{9D8B030D-6E8A-4147-A177-3AD203B41FA5}">
                      <a16:colId xmlns:a16="http://schemas.microsoft.com/office/drawing/2014/main" val="1510724716"/>
                    </a:ext>
                  </a:extLst>
                </a:gridCol>
                <a:gridCol w="897989">
                  <a:extLst>
                    <a:ext uri="{9D8B030D-6E8A-4147-A177-3AD203B41FA5}">
                      <a16:colId xmlns:a16="http://schemas.microsoft.com/office/drawing/2014/main" val="3008803339"/>
                    </a:ext>
                  </a:extLst>
                </a:gridCol>
                <a:gridCol w="492181">
                  <a:extLst>
                    <a:ext uri="{9D8B030D-6E8A-4147-A177-3AD203B41FA5}">
                      <a16:colId xmlns:a16="http://schemas.microsoft.com/office/drawing/2014/main" val="3354318342"/>
                    </a:ext>
                  </a:extLst>
                </a:gridCol>
                <a:gridCol w="761727">
                  <a:extLst>
                    <a:ext uri="{9D8B030D-6E8A-4147-A177-3AD203B41FA5}">
                      <a16:colId xmlns:a16="http://schemas.microsoft.com/office/drawing/2014/main" val="3715335566"/>
                    </a:ext>
                  </a:extLst>
                </a:gridCol>
                <a:gridCol w="799702">
                  <a:extLst>
                    <a:ext uri="{9D8B030D-6E8A-4147-A177-3AD203B41FA5}">
                      <a16:colId xmlns:a16="http://schemas.microsoft.com/office/drawing/2014/main" val="1842547957"/>
                    </a:ext>
                  </a:extLst>
                </a:gridCol>
              </a:tblGrid>
              <a:tr h="409532">
                <a:tc>
                  <a:txBody>
                    <a:bodyPr/>
                    <a:lstStyle/>
                    <a:p>
                      <a:pPr marL="0" marR="0">
                        <a:lnSpc>
                          <a:spcPct val="107000"/>
                        </a:lnSpc>
                        <a:spcBef>
                          <a:spcPts val="0"/>
                        </a:spcBef>
                        <a:spcAft>
                          <a:spcPts val="800"/>
                        </a:spcAft>
                      </a:pPr>
                      <a:r>
                        <a:rPr lang="en-US" sz="1200" b="1" dirty="0">
                          <a:effectLst/>
                          <a:latin typeface="Times New Roman" panose="02020603050405020304" pitchFamily="18" charset="0"/>
                          <a:cs typeface="Times New Roman" panose="02020603050405020304" pitchFamily="18" charset="0"/>
                        </a:rPr>
                        <a:t>Scenarios</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b="1" dirty="0">
                          <a:effectLst/>
                          <a:latin typeface="Times New Roman" panose="02020603050405020304" pitchFamily="18" charset="0"/>
                          <a:cs typeface="Times New Roman" panose="02020603050405020304" pitchFamily="18" charset="0"/>
                        </a:rPr>
                        <a:t>Complexity</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b="1" dirty="0">
                          <a:effectLst/>
                          <a:latin typeface="Times New Roman" panose="02020603050405020304" pitchFamily="18" charset="0"/>
                          <a:cs typeface="Times New Roman" panose="02020603050405020304" pitchFamily="18" charset="0"/>
                        </a:rPr>
                        <a:t>Responsible </a:t>
                      </a:r>
                    </a:p>
                    <a:p>
                      <a:pPr marL="0" marR="0">
                        <a:lnSpc>
                          <a:spcPct val="107000"/>
                        </a:lnSpc>
                        <a:spcBef>
                          <a:spcPts val="0"/>
                        </a:spcBef>
                        <a:spcAft>
                          <a:spcPts val="800"/>
                        </a:spcAft>
                      </a:pPr>
                      <a:r>
                        <a:rPr lang="en-US" sz="1200" b="1" dirty="0">
                          <a:effectLst/>
                          <a:latin typeface="Times New Roman" panose="02020603050405020304" pitchFamily="18" charset="0"/>
                          <a:cs typeface="Times New Roman" panose="02020603050405020304" pitchFamily="18" charset="0"/>
                        </a:rPr>
                        <a:t>tester</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b="1" dirty="0">
                          <a:effectLst/>
                          <a:latin typeface="Times New Roman" panose="02020603050405020304" pitchFamily="18" charset="0"/>
                          <a:cs typeface="Times New Roman" panose="02020603050405020304" pitchFamily="18" charset="0"/>
                        </a:rPr>
                        <a:t>Date of </a:t>
                      </a:r>
                    </a:p>
                    <a:p>
                      <a:pPr marL="0" marR="0">
                        <a:lnSpc>
                          <a:spcPct val="107000"/>
                        </a:lnSpc>
                        <a:spcBef>
                          <a:spcPts val="0"/>
                        </a:spcBef>
                        <a:spcAft>
                          <a:spcPts val="800"/>
                        </a:spcAft>
                      </a:pPr>
                      <a:r>
                        <a:rPr lang="en-US" sz="1200" b="1" dirty="0">
                          <a:effectLst/>
                          <a:latin typeface="Times New Roman" panose="02020603050405020304" pitchFamily="18" charset="0"/>
                          <a:cs typeface="Times New Roman" panose="02020603050405020304" pitchFamily="18" charset="0"/>
                        </a:rPr>
                        <a:t>Execution</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b="1" dirty="0">
                          <a:effectLst/>
                          <a:latin typeface="Times New Roman" panose="02020603050405020304" pitchFamily="18" charset="0"/>
                          <a:cs typeface="Times New Roman" panose="02020603050405020304" pitchFamily="18" charset="0"/>
                        </a:rPr>
                        <a:t>Status</a:t>
                      </a:r>
                    </a:p>
                    <a:p>
                      <a:pPr marL="0" marR="0">
                        <a:lnSpc>
                          <a:spcPct val="107000"/>
                        </a:lnSpc>
                        <a:spcBef>
                          <a:spcPts val="0"/>
                        </a:spcBef>
                        <a:spcAft>
                          <a:spcPts val="800"/>
                        </a:spcAft>
                      </a:pPr>
                      <a:r>
                        <a:rPr lang="en-US" sz="1200" b="1" dirty="0">
                          <a:effectLst/>
                          <a:latin typeface="Times New Roman" panose="02020603050405020304" pitchFamily="18" charset="0"/>
                          <a:cs typeface="Times New Roman" panose="02020603050405020304" pitchFamily="18" charset="0"/>
                        </a:rPr>
                        <a:t>(Pass/Fail)</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b="1" dirty="0">
                          <a:effectLst/>
                          <a:latin typeface="Times New Roman" panose="02020603050405020304" pitchFamily="18" charset="0"/>
                          <a:cs typeface="Times New Roman" panose="02020603050405020304" pitchFamily="18" charset="0"/>
                        </a:rPr>
                        <a:t>Bug Id</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b="1" dirty="0">
                          <a:effectLst/>
                          <a:latin typeface="Times New Roman" panose="02020603050405020304" pitchFamily="18" charset="0"/>
                          <a:cs typeface="Times New Roman" panose="02020603050405020304" pitchFamily="18" charset="0"/>
                        </a:rPr>
                        <a:t>Severity</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b="1" dirty="0">
                          <a:effectLst/>
                          <a:latin typeface="Times New Roman" panose="02020603050405020304" pitchFamily="18" charset="0"/>
                          <a:cs typeface="Times New Roman" panose="02020603050405020304" pitchFamily="18" charset="0"/>
                        </a:rPr>
                        <a:t>Status</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897707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59945588"/>
              </p:ext>
            </p:extLst>
          </p:nvPr>
        </p:nvGraphicFramePr>
        <p:xfrm>
          <a:off x="987136" y="2508302"/>
          <a:ext cx="7159340" cy="392035"/>
        </p:xfrm>
        <a:graphic>
          <a:graphicData uri="http://schemas.openxmlformats.org/drawingml/2006/table">
            <a:tbl>
              <a:tblPr>
                <a:tableStyleId>{E27665BA-8202-44FC-AD62-C9F0E3EA811A}</a:tableStyleId>
              </a:tblPr>
              <a:tblGrid>
                <a:gridCol w="1376023">
                  <a:extLst>
                    <a:ext uri="{9D8B030D-6E8A-4147-A177-3AD203B41FA5}">
                      <a16:colId xmlns:a16="http://schemas.microsoft.com/office/drawing/2014/main" val="3045462112"/>
                    </a:ext>
                  </a:extLst>
                </a:gridCol>
                <a:gridCol w="970960">
                  <a:extLst>
                    <a:ext uri="{9D8B030D-6E8A-4147-A177-3AD203B41FA5}">
                      <a16:colId xmlns:a16="http://schemas.microsoft.com/office/drawing/2014/main" val="3799267950"/>
                    </a:ext>
                  </a:extLst>
                </a:gridCol>
                <a:gridCol w="998510">
                  <a:extLst>
                    <a:ext uri="{9D8B030D-6E8A-4147-A177-3AD203B41FA5}">
                      <a16:colId xmlns:a16="http://schemas.microsoft.com/office/drawing/2014/main" val="355797252"/>
                    </a:ext>
                  </a:extLst>
                </a:gridCol>
                <a:gridCol w="862248">
                  <a:extLst>
                    <a:ext uri="{9D8B030D-6E8A-4147-A177-3AD203B41FA5}">
                      <a16:colId xmlns:a16="http://schemas.microsoft.com/office/drawing/2014/main" val="3254306425"/>
                    </a:ext>
                  </a:extLst>
                </a:gridCol>
                <a:gridCol w="897989">
                  <a:extLst>
                    <a:ext uri="{9D8B030D-6E8A-4147-A177-3AD203B41FA5}">
                      <a16:colId xmlns:a16="http://schemas.microsoft.com/office/drawing/2014/main" val="83781901"/>
                    </a:ext>
                  </a:extLst>
                </a:gridCol>
                <a:gridCol w="492181">
                  <a:extLst>
                    <a:ext uri="{9D8B030D-6E8A-4147-A177-3AD203B41FA5}">
                      <a16:colId xmlns:a16="http://schemas.microsoft.com/office/drawing/2014/main" val="499481001"/>
                    </a:ext>
                  </a:extLst>
                </a:gridCol>
                <a:gridCol w="761727">
                  <a:extLst>
                    <a:ext uri="{9D8B030D-6E8A-4147-A177-3AD203B41FA5}">
                      <a16:colId xmlns:a16="http://schemas.microsoft.com/office/drawing/2014/main" val="3330657822"/>
                    </a:ext>
                  </a:extLst>
                </a:gridCol>
                <a:gridCol w="799702">
                  <a:extLst>
                    <a:ext uri="{9D8B030D-6E8A-4147-A177-3AD203B41FA5}">
                      <a16:colId xmlns:a16="http://schemas.microsoft.com/office/drawing/2014/main" val="2313962211"/>
                    </a:ext>
                  </a:extLst>
                </a:gridCol>
              </a:tblGrid>
              <a:tr h="392035">
                <a:tc>
                  <a:txBody>
                    <a:bodyPr/>
                    <a:lstStyle/>
                    <a:p>
                      <a:pPr marL="0" marR="0">
                        <a:lnSpc>
                          <a:spcPct val="107000"/>
                        </a:lnSpc>
                        <a:spcBef>
                          <a:spcPts val="0"/>
                        </a:spcBef>
                        <a:spcAft>
                          <a:spcPts val="800"/>
                        </a:spcAft>
                      </a:pPr>
                      <a:r>
                        <a:rPr lang="en-US" sz="1200" dirty="0" smtClean="0">
                          <a:effectLst/>
                          <a:latin typeface="Times New Roman" panose="02020603050405020304" pitchFamily="18" charset="0"/>
                          <a:cs typeface="Times New Roman" panose="02020603050405020304" pitchFamily="18" charset="0"/>
                        </a:rPr>
                        <a:t>View </a:t>
                      </a:r>
                      <a:r>
                        <a:rPr lang="en-US" sz="1200" dirty="0">
                          <a:effectLst/>
                          <a:latin typeface="Times New Roman" panose="02020603050405020304" pitchFamily="18" charset="0"/>
                          <a:cs typeface="Times New Roman" panose="02020603050405020304" pitchFamily="18" charset="0"/>
                        </a:rPr>
                        <a:t>CT exam Result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Medium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Asif</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2/17/22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highlight>
                            <a:srgbClr val="00FF00"/>
                          </a:highlight>
                          <a:latin typeface="Times New Roman" panose="02020603050405020304" pitchFamily="18" charset="0"/>
                          <a:cs typeface="Times New Roman" panose="02020603050405020304" pitchFamily="18" charset="0"/>
                        </a:rPr>
                        <a:t>Pass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342679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52903020"/>
              </p:ext>
            </p:extLst>
          </p:nvPr>
        </p:nvGraphicFramePr>
        <p:xfrm>
          <a:off x="987135" y="2900337"/>
          <a:ext cx="7159340" cy="484840"/>
        </p:xfrm>
        <a:graphic>
          <a:graphicData uri="http://schemas.openxmlformats.org/drawingml/2006/table">
            <a:tbl>
              <a:tblPr>
                <a:tableStyleId>{E27665BA-8202-44FC-AD62-C9F0E3EA811A}</a:tableStyleId>
              </a:tblPr>
              <a:tblGrid>
                <a:gridCol w="1376023">
                  <a:extLst>
                    <a:ext uri="{9D8B030D-6E8A-4147-A177-3AD203B41FA5}">
                      <a16:colId xmlns:a16="http://schemas.microsoft.com/office/drawing/2014/main" val="2959539340"/>
                    </a:ext>
                  </a:extLst>
                </a:gridCol>
                <a:gridCol w="970959">
                  <a:extLst>
                    <a:ext uri="{9D8B030D-6E8A-4147-A177-3AD203B41FA5}">
                      <a16:colId xmlns:a16="http://schemas.microsoft.com/office/drawing/2014/main" val="2075819659"/>
                    </a:ext>
                  </a:extLst>
                </a:gridCol>
                <a:gridCol w="998510">
                  <a:extLst>
                    <a:ext uri="{9D8B030D-6E8A-4147-A177-3AD203B41FA5}">
                      <a16:colId xmlns:a16="http://schemas.microsoft.com/office/drawing/2014/main" val="1932900702"/>
                    </a:ext>
                  </a:extLst>
                </a:gridCol>
                <a:gridCol w="862248">
                  <a:extLst>
                    <a:ext uri="{9D8B030D-6E8A-4147-A177-3AD203B41FA5}">
                      <a16:colId xmlns:a16="http://schemas.microsoft.com/office/drawing/2014/main" val="703140618"/>
                    </a:ext>
                  </a:extLst>
                </a:gridCol>
                <a:gridCol w="897989">
                  <a:extLst>
                    <a:ext uri="{9D8B030D-6E8A-4147-A177-3AD203B41FA5}">
                      <a16:colId xmlns:a16="http://schemas.microsoft.com/office/drawing/2014/main" val="3071984815"/>
                    </a:ext>
                  </a:extLst>
                </a:gridCol>
                <a:gridCol w="492182">
                  <a:extLst>
                    <a:ext uri="{9D8B030D-6E8A-4147-A177-3AD203B41FA5}">
                      <a16:colId xmlns:a16="http://schemas.microsoft.com/office/drawing/2014/main" val="1510815617"/>
                    </a:ext>
                  </a:extLst>
                </a:gridCol>
                <a:gridCol w="761727">
                  <a:extLst>
                    <a:ext uri="{9D8B030D-6E8A-4147-A177-3AD203B41FA5}">
                      <a16:colId xmlns:a16="http://schemas.microsoft.com/office/drawing/2014/main" val="382781943"/>
                    </a:ext>
                  </a:extLst>
                </a:gridCol>
                <a:gridCol w="799702">
                  <a:extLst>
                    <a:ext uri="{9D8B030D-6E8A-4147-A177-3AD203B41FA5}">
                      <a16:colId xmlns:a16="http://schemas.microsoft.com/office/drawing/2014/main" val="3257850443"/>
                    </a:ext>
                  </a:extLst>
                </a:gridCol>
              </a:tblGrid>
              <a:tr h="484840">
                <a:tc>
                  <a:txBody>
                    <a:bodyPr/>
                    <a:lstStyle/>
                    <a:p>
                      <a:pPr marL="0" marR="0">
                        <a:lnSpc>
                          <a:spcPct val="107000"/>
                        </a:lnSpc>
                        <a:spcBef>
                          <a:spcPts val="0"/>
                        </a:spcBef>
                        <a:spcAft>
                          <a:spcPts val="800"/>
                        </a:spcAft>
                      </a:pPr>
                      <a:r>
                        <a:rPr lang="en-US" sz="1200" smtClean="0">
                          <a:effectLst/>
                          <a:latin typeface="Times New Roman" panose="02020603050405020304" pitchFamily="18" charset="0"/>
                          <a:cs typeface="Times New Roman" panose="02020603050405020304" pitchFamily="18" charset="0"/>
                        </a:rPr>
                        <a:t>Add </a:t>
                      </a:r>
                      <a:r>
                        <a:rPr lang="en-US" sz="1200" dirty="0">
                          <a:effectLst/>
                          <a:latin typeface="Times New Roman" panose="02020603050405020304" pitchFamily="18" charset="0"/>
                          <a:cs typeface="Times New Roman" panose="02020603050405020304" pitchFamily="18" charset="0"/>
                        </a:rPr>
                        <a:t>final exam result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Complex</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Saima</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2/17/22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highlight>
                            <a:srgbClr val="FF0000"/>
                          </a:highlight>
                          <a:latin typeface="Times New Roman" panose="02020603050405020304" pitchFamily="18" charset="0"/>
                          <a:cs typeface="Times New Roman" panose="02020603050405020304" pitchFamily="18" charset="0"/>
                        </a:rPr>
                        <a:t>Fail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1001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High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Adding Fail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728399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42387265"/>
              </p:ext>
            </p:extLst>
          </p:nvPr>
        </p:nvGraphicFramePr>
        <p:xfrm>
          <a:off x="987134" y="3391783"/>
          <a:ext cx="7159341" cy="463724"/>
        </p:xfrm>
        <a:graphic>
          <a:graphicData uri="http://schemas.openxmlformats.org/drawingml/2006/table">
            <a:tbl>
              <a:tblPr>
                <a:tableStyleId>{E27665BA-8202-44FC-AD62-C9F0E3EA811A}</a:tableStyleId>
              </a:tblPr>
              <a:tblGrid>
                <a:gridCol w="1376023">
                  <a:extLst>
                    <a:ext uri="{9D8B030D-6E8A-4147-A177-3AD203B41FA5}">
                      <a16:colId xmlns:a16="http://schemas.microsoft.com/office/drawing/2014/main" val="3086245909"/>
                    </a:ext>
                  </a:extLst>
                </a:gridCol>
                <a:gridCol w="970960">
                  <a:extLst>
                    <a:ext uri="{9D8B030D-6E8A-4147-A177-3AD203B41FA5}">
                      <a16:colId xmlns:a16="http://schemas.microsoft.com/office/drawing/2014/main" val="1933467155"/>
                    </a:ext>
                  </a:extLst>
                </a:gridCol>
                <a:gridCol w="998510">
                  <a:extLst>
                    <a:ext uri="{9D8B030D-6E8A-4147-A177-3AD203B41FA5}">
                      <a16:colId xmlns:a16="http://schemas.microsoft.com/office/drawing/2014/main" val="1148611437"/>
                    </a:ext>
                  </a:extLst>
                </a:gridCol>
                <a:gridCol w="862248">
                  <a:extLst>
                    <a:ext uri="{9D8B030D-6E8A-4147-A177-3AD203B41FA5}">
                      <a16:colId xmlns:a16="http://schemas.microsoft.com/office/drawing/2014/main" val="2366065972"/>
                    </a:ext>
                  </a:extLst>
                </a:gridCol>
                <a:gridCol w="897989">
                  <a:extLst>
                    <a:ext uri="{9D8B030D-6E8A-4147-A177-3AD203B41FA5}">
                      <a16:colId xmlns:a16="http://schemas.microsoft.com/office/drawing/2014/main" val="2941572497"/>
                    </a:ext>
                  </a:extLst>
                </a:gridCol>
                <a:gridCol w="492182">
                  <a:extLst>
                    <a:ext uri="{9D8B030D-6E8A-4147-A177-3AD203B41FA5}">
                      <a16:colId xmlns:a16="http://schemas.microsoft.com/office/drawing/2014/main" val="2792899127"/>
                    </a:ext>
                  </a:extLst>
                </a:gridCol>
                <a:gridCol w="761727">
                  <a:extLst>
                    <a:ext uri="{9D8B030D-6E8A-4147-A177-3AD203B41FA5}">
                      <a16:colId xmlns:a16="http://schemas.microsoft.com/office/drawing/2014/main" val="2773048670"/>
                    </a:ext>
                  </a:extLst>
                </a:gridCol>
                <a:gridCol w="799702">
                  <a:extLst>
                    <a:ext uri="{9D8B030D-6E8A-4147-A177-3AD203B41FA5}">
                      <a16:colId xmlns:a16="http://schemas.microsoft.com/office/drawing/2014/main" val="3470027323"/>
                    </a:ext>
                  </a:extLst>
                </a:gridCol>
              </a:tblGrid>
              <a:tr h="463724">
                <a:tc>
                  <a:txBody>
                    <a:bodyPr/>
                    <a:lstStyle/>
                    <a:p>
                      <a:pPr marL="0" marR="0">
                        <a:lnSpc>
                          <a:spcPct val="107000"/>
                        </a:lnSpc>
                        <a:spcBef>
                          <a:spcPts val="0"/>
                        </a:spcBef>
                        <a:spcAft>
                          <a:spcPts val="800"/>
                        </a:spcAft>
                      </a:pPr>
                      <a:r>
                        <a:rPr lang="en-US" sz="1200" dirty="0" smtClean="0">
                          <a:effectLst/>
                          <a:latin typeface="Times New Roman" panose="02020603050405020304" pitchFamily="18" charset="0"/>
                          <a:cs typeface="Times New Roman" panose="02020603050405020304" pitchFamily="18" charset="0"/>
                        </a:rPr>
                        <a:t>Add </a:t>
                      </a:r>
                      <a:r>
                        <a:rPr lang="en-US" sz="1200" dirty="0">
                          <a:effectLst/>
                          <a:latin typeface="Times New Roman" panose="02020603050405020304" pitchFamily="18" charset="0"/>
                          <a:cs typeface="Times New Roman" panose="02020603050405020304" pitchFamily="18" charset="0"/>
                        </a:rPr>
                        <a:t>Class routine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Complex</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smtClean="0">
                          <a:effectLst/>
                          <a:latin typeface="Times New Roman" panose="02020603050405020304" pitchFamily="18" charset="0"/>
                          <a:cs typeface="Times New Roman" panose="02020603050405020304" pitchFamily="18" charset="0"/>
                        </a:rPr>
                        <a:t>Saima</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2/18/22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highlight>
                            <a:srgbClr val="00FF00"/>
                          </a:highlight>
                          <a:latin typeface="Times New Roman" panose="02020603050405020304" pitchFamily="18" charset="0"/>
                          <a:cs typeface="Times New Roman" panose="02020603050405020304" pitchFamily="18" charset="0"/>
                        </a:rPr>
                        <a:t>Pass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684692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99645088"/>
              </p:ext>
            </p:extLst>
          </p:nvPr>
        </p:nvGraphicFramePr>
        <p:xfrm>
          <a:off x="987134" y="3855507"/>
          <a:ext cx="7159339" cy="587121"/>
        </p:xfrm>
        <a:graphic>
          <a:graphicData uri="http://schemas.openxmlformats.org/drawingml/2006/table">
            <a:tbl>
              <a:tblPr>
                <a:tableStyleId>{E27665BA-8202-44FC-AD62-C9F0E3EA811A}</a:tableStyleId>
              </a:tblPr>
              <a:tblGrid>
                <a:gridCol w="1376023">
                  <a:extLst>
                    <a:ext uri="{9D8B030D-6E8A-4147-A177-3AD203B41FA5}">
                      <a16:colId xmlns:a16="http://schemas.microsoft.com/office/drawing/2014/main" val="1680046815"/>
                    </a:ext>
                  </a:extLst>
                </a:gridCol>
                <a:gridCol w="970960">
                  <a:extLst>
                    <a:ext uri="{9D8B030D-6E8A-4147-A177-3AD203B41FA5}">
                      <a16:colId xmlns:a16="http://schemas.microsoft.com/office/drawing/2014/main" val="1040772001"/>
                    </a:ext>
                  </a:extLst>
                </a:gridCol>
                <a:gridCol w="998510">
                  <a:extLst>
                    <a:ext uri="{9D8B030D-6E8A-4147-A177-3AD203B41FA5}">
                      <a16:colId xmlns:a16="http://schemas.microsoft.com/office/drawing/2014/main" val="646298708"/>
                    </a:ext>
                  </a:extLst>
                </a:gridCol>
                <a:gridCol w="862248">
                  <a:extLst>
                    <a:ext uri="{9D8B030D-6E8A-4147-A177-3AD203B41FA5}">
                      <a16:colId xmlns:a16="http://schemas.microsoft.com/office/drawing/2014/main" val="1217019479"/>
                    </a:ext>
                  </a:extLst>
                </a:gridCol>
                <a:gridCol w="897989">
                  <a:extLst>
                    <a:ext uri="{9D8B030D-6E8A-4147-A177-3AD203B41FA5}">
                      <a16:colId xmlns:a16="http://schemas.microsoft.com/office/drawing/2014/main" val="1186016187"/>
                    </a:ext>
                  </a:extLst>
                </a:gridCol>
                <a:gridCol w="492181">
                  <a:extLst>
                    <a:ext uri="{9D8B030D-6E8A-4147-A177-3AD203B41FA5}">
                      <a16:colId xmlns:a16="http://schemas.microsoft.com/office/drawing/2014/main" val="4198421491"/>
                    </a:ext>
                  </a:extLst>
                </a:gridCol>
                <a:gridCol w="761727">
                  <a:extLst>
                    <a:ext uri="{9D8B030D-6E8A-4147-A177-3AD203B41FA5}">
                      <a16:colId xmlns:a16="http://schemas.microsoft.com/office/drawing/2014/main" val="1256034400"/>
                    </a:ext>
                  </a:extLst>
                </a:gridCol>
                <a:gridCol w="799701">
                  <a:extLst>
                    <a:ext uri="{9D8B030D-6E8A-4147-A177-3AD203B41FA5}">
                      <a16:colId xmlns:a16="http://schemas.microsoft.com/office/drawing/2014/main" val="3606350908"/>
                    </a:ext>
                  </a:extLst>
                </a:gridCol>
              </a:tblGrid>
              <a:tr h="523536">
                <a:tc>
                  <a:txBody>
                    <a:bodyPr/>
                    <a:lstStyle/>
                    <a:p>
                      <a:pPr marL="0" marR="0">
                        <a:lnSpc>
                          <a:spcPct val="107000"/>
                        </a:lnSpc>
                        <a:spcBef>
                          <a:spcPts val="0"/>
                        </a:spcBef>
                        <a:spcAft>
                          <a:spcPts val="800"/>
                        </a:spcAft>
                      </a:pPr>
                      <a:r>
                        <a:rPr lang="en-US" sz="1200" dirty="0" smtClean="0">
                          <a:effectLst/>
                          <a:latin typeface="Times New Roman" panose="02020603050405020304" pitchFamily="18" charset="0"/>
                          <a:cs typeface="Times New Roman" panose="02020603050405020304" pitchFamily="18" charset="0"/>
                        </a:rPr>
                        <a:t>Provide </a:t>
                      </a:r>
                      <a:r>
                        <a:rPr lang="en-US" sz="1200" dirty="0">
                          <a:effectLst/>
                          <a:latin typeface="Times New Roman" panose="02020603050405020304" pitchFamily="18" charset="0"/>
                          <a:cs typeface="Times New Roman" panose="02020603050405020304" pitchFamily="18" charset="0"/>
                        </a:rPr>
                        <a:t>template for final exam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Complex</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Asif</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2/18/22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highlight>
                            <a:srgbClr val="FF0000"/>
                          </a:highlight>
                          <a:latin typeface="Times New Roman" panose="02020603050405020304" pitchFamily="18" charset="0"/>
                          <a:cs typeface="Times New Roman" panose="02020603050405020304" pitchFamily="18" charset="0"/>
                        </a:rPr>
                        <a:t>Fail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1004</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Complex</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Can’t provide template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1737068"/>
                  </a:ext>
                </a:extLst>
              </a:tr>
            </a:tbl>
          </a:graphicData>
        </a:graphic>
      </p:graphicFrame>
      <p:grpSp>
        <p:nvGrpSpPr>
          <p:cNvPr id="10" name="Google Shape;1018;p46"/>
          <p:cNvGrpSpPr/>
          <p:nvPr/>
        </p:nvGrpSpPr>
        <p:grpSpPr>
          <a:xfrm>
            <a:off x="569005" y="188329"/>
            <a:ext cx="392063" cy="291505"/>
            <a:chOff x="5247525" y="3007275"/>
            <a:chExt cx="517575" cy="384825"/>
          </a:xfrm>
        </p:grpSpPr>
        <p:sp>
          <p:nvSpPr>
            <p:cNvPr id="11" name="Google Shape;1019;p46"/>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20;p46"/>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p:cNvSpPr txBox="1"/>
          <p:nvPr/>
        </p:nvSpPr>
        <p:spPr>
          <a:xfrm>
            <a:off x="440377" y="4644323"/>
            <a:ext cx="872836" cy="307777"/>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2/20/22</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8521133"/>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Lucida Fax" panose="02060602050505020204" pitchFamily="18" charset="0"/>
              </a:rPr>
              <a:t>Bug Report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5" name="TextBox 4"/>
          <p:cNvSpPr txBox="1"/>
          <p:nvPr/>
        </p:nvSpPr>
        <p:spPr>
          <a:xfrm>
            <a:off x="961211" y="1435654"/>
            <a:ext cx="7621679" cy="954107"/>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Specific report that outlines information about what is wrong and needs fixing with software or on a website</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While execution of the test cases the QA team may find bugs which will be reported against that test case. This bug is fixed by the developer and is retested by the QA</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096293" y="2605189"/>
            <a:ext cx="3122416" cy="1815882"/>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01.Bug </a:t>
            </a:r>
            <a:r>
              <a:rPr lang="en-US" b="1" dirty="0">
                <a:latin typeface="Times New Roman" panose="02020603050405020304" pitchFamily="18" charset="0"/>
                <a:cs typeface="Times New Roman" panose="02020603050405020304" pitchFamily="18" charset="0"/>
              </a:rPr>
              <a:t>Name</a:t>
            </a:r>
            <a:r>
              <a:rPr lang="en-US" b="1" dirty="0" smtClean="0">
                <a:latin typeface="Times New Roman" panose="02020603050405020304" pitchFamily="18" charset="0"/>
                <a:cs typeface="Times New Roman" panose="02020603050405020304" pitchFamily="18" charset="0"/>
              </a:rPr>
              <a:t>: Add </a:t>
            </a:r>
            <a:r>
              <a:rPr lang="en-US" b="1" dirty="0">
                <a:latin typeface="Times New Roman" panose="02020603050405020304" pitchFamily="18" charset="0"/>
                <a:cs typeface="Times New Roman" panose="02020603050405020304" pitchFamily="18" charset="0"/>
              </a:rPr>
              <a:t>final exam result</a:t>
            </a:r>
          </a:p>
          <a:p>
            <a:r>
              <a:rPr lang="en-US" dirty="0">
                <a:latin typeface="Times New Roman" panose="02020603050405020304" pitchFamily="18" charset="0"/>
                <a:cs typeface="Times New Roman" panose="02020603050405020304" pitchFamily="18" charset="0"/>
              </a:rPr>
              <a:t>Bug Id: </a:t>
            </a:r>
            <a:r>
              <a:rPr lang="en-US" dirty="0" smtClean="0">
                <a:latin typeface="Times New Roman" panose="02020603050405020304" pitchFamily="18" charset="0"/>
                <a:cs typeface="Times New Roman" panose="02020603050405020304" pitchFamily="18" charset="0"/>
              </a:rPr>
              <a:t>1001</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Expected Result: </a:t>
            </a:r>
            <a:r>
              <a:rPr lang="en-US" dirty="0" smtClean="0">
                <a:latin typeface="Times New Roman" panose="02020603050405020304" pitchFamily="18" charset="0"/>
                <a:cs typeface="Times New Roman" panose="02020603050405020304" pitchFamily="18" charset="0"/>
              </a:rPr>
              <a:t>Adding </a:t>
            </a:r>
            <a:r>
              <a:rPr lang="en-US" dirty="0">
                <a:latin typeface="Times New Roman" panose="02020603050405020304" pitchFamily="18" charset="0"/>
                <a:cs typeface="Times New Roman" panose="02020603050405020304" pitchFamily="18" charset="0"/>
              </a:rPr>
              <a:t>Successfully</a:t>
            </a:r>
          </a:p>
          <a:p>
            <a:r>
              <a:rPr lang="en-US" dirty="0">
                <a:latin typeface="Times New Roman" panose="02020603050405020304" pitchFamily="18" charset="0"/>
                <a:cs typeface="Times New Roman" panose="02020603050405020304" pitchFamily="18" charset="0"/>
              </a:rPr>
              <a:t>Actual Result: Can’t </a:t>
            </a:r>
            <a:r>
              <a:rPr lang="en-US" dirty="0" smtClean="0">
                <a:latin typeface="Times New Roman" panose="02020603050405020304" pitchFamily="18" charset="0"/>
                <a:cs typeface="Times New Roman" panose="02020603050405020304" pitchFamily="18" charset="0"/>
              </a:rPr>
              <a:t>add </a:t>
            </a:r>
            <a:r>
              <a:rPr lang="en-US" dirty="0">
                <a:latin typeface="Times New Roman" panose="02020603050405020304" pitchFamily="18" charset="0"/>
                <a:cs typeface="Times New Roman" panose="02020603050405020304" pitchFamily="18" charset="0"/>
              </a:rPr>
              <a:t>the final result</a:t>
            </a:r>
          </a:p>
          <a:p>
            <a:r>
              <a:rPr lang="en-US" dirty="0">
                <a:latin typeface="Times New Roman" panose="02020603050405020304" pitchFamily="18" charset="0"/>
                <a:cs typeface="Times New Roman" panose="02020603050405020304" pitchFamily="18" charset="0"/>
              </a:rPr>
              <a:t>Build Version: 1.0</a:t>
            </a:r>
          </a:p>
          <a:p>
            <a:r>
              <a:rPr lang="en-US" dirty="0">
                <a:latin typeface="Times New Roman" panose="02020603050405020304" pitchFamily="18" charset="0"/>
                <a:cs typeface="Times New Roman" panose="02020603050405020304" pitchFamily="18" charset="0"/>
              </a:rPr>
              <a:t>OS: Windows 10 </a:t>
            </a:r>
          </a:p>
          <a:p>
            <a:r>
              <a:rPr lang="en-US" dirty="0">
                <a:latin typeface="Times New Roman" panose="02020603050405020304" pitchFamily="18" charset="0"/>
                <a:cs typeface="Times New Roman" panose="02020603050405020304" pitchFamily="18" charset="0"/>
              </a:rPr>
              <a:t>Severity: </a:t>
            </a:r>
            <a:r>
              <a:rPr lang="en-US" dirty="0" smtClean="0">
                <a:latin typeface="Times New Roman" panose="02020603050405020304" pitchFamily="18" charset="0"/>
                <a:cs typeface="Times New Roman" panose="02020603050405020304" pitchFamily="18" charset="0"/>
              </a:rPr>
              <a:t>High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Priority</a:t>
            </a:r>
            <a:r>
              <a:rPr lang="en-US" dirty="0" smtClean="0">
                <a:latin typeface="Times New Roman" panose="02020603050405020304" pitchFamily="18" charset="0"/>
                <a:cs typeface="Times New Roman" panose="02020603050405020304" pitchFamily="18" charset="0"/>
              </a:rPr>
              <a:t>: High</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p:cNvSpPr/>
          <p:nvPr/>
        </p:nvSpPr>
        <p:spPr>
          <a:xfrm>
            <a:off x="4745467" y="2594650"/>
            <a:ext cx="3122416" cy="181588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02.Bug Name: View final exam result</a:t>
            </a:r>
          </a:p>
          <a:p>
            <a:r>
              <a:rPr lang="en-US" dirty="0">
                <a:latin typeface="Times New Roman" panose="02020603050405020304" pitchFamily="18" charset="0"/>
                <a:cs typeface="Times New Roman" panose="02020603050405020304" pitchFamily="18" charset="0"/>
              </a:rPr>
              <a:t>Bug Id: 1002</a:t>
            </a:r>
          </a:p>
          <a:p>
            <a:r>
              <a:rPr lang="en-US" dirty="0">
                <a:latin typeface="Times New Roman" panose="02020603050405020304" pitchFamily="18" charset="0"/>
                <a:cs typeface="Times New Roman" panose="02020603050405020304" pitchFamily="18" charset="0"/>
              </a:rPr>
              <a:t>Expected Result: View Successfully</a:t>
            </a:r>
          </a:p>
          <a:p>
            <a:r>
              <a:rPr lang="en-US" dirty="0">
                <a:latin typeface="Times New Roman" panose="02020603050405020304" pitchFamily="18" charset="0"/>
                <a:cs typeface="Times New Roman" panose="02020603050405020304" pitchFamily="18" charset="0"/>
              </a:rPr>
              <a:t>Actual Result: Can’t view the final result</a:t>
            </a:r>
          </a:p>
          <a:p>
            <a:r>
              <a:rPr lang="en-US" dirty="0">
                <a:latin typeface="Times New Roman" panose="02020603050405020304" pitchFamily="18" charset="0"/>
                <a:cs typeface="Times New Roman" panose="02020603050405020304" pitchFamily="18" charset="0"/>
              </a:rPr>
              <a:t>Build Version: 1.0</a:t>
            </a:r>
          </a:p>
          <a:p>
            <a:r>
              <a:rPr lang="en-US" dirty="0">
                <a:latin typeface="Times New Roman" panose="02020603050405020304" pitchFamily="18" charset="0"/>
                <a:cs typeface="Times New Roman" panose="02020603050405020304" pitchFamily="18" charset="0"/>
              </a:rPr>
              <a:t>OS: Windows 10 </a:t>
            </a:r>
          </a:p>
          <a:p>
            <a:r>
              <a:rPr lang="en-US" dirty="0">
                <a:latin typeface="Times New Roman" panose="02020603050405020304" pitchFamily="18" charset="0"/>
                <a:cs typeface="Times New Roman" panose="02020603050405020304" pitchFamily="18" charset="0"/>
              </a:rPr>
              <a:t>Severity: Medium</a:t>
            </a:r>
          </a:p>
          <a:p>
            <a:r>
              <a:rPr lang="en-US" dirty="0">
                <a:latin typeface="Times New Roman" panose="02020603050405020304" pitchFamily="18" charset="0"/>
                <a:cs typeface="Times New Roman" panose="02020603050405020304" pitchFamily="18" charset="0"/>
              </a:rPr>
              <a:t>Priority: Medium</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2" name="Straight Connector 11"/>
          <p:cNvCxnSpPr/>
          <p:nvPr/>
        </p:nvCxnSpPr>
        <p:spPr>
          <a:xfrm>
            <a:off x="4468091" y="2680855"/>
            <a:ext cx="10391" cy="1610590"/>
          </a:xfrm>
          <a:prstGeom prst="line">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Google Shape;1018;p46"/>
          <p:cNvGrpSpPr/>
          <p:nvPr/>
        </p:nvGrpSpPr>
        <p:grpSpPr>
          <a:xfrm>
            <a:off x="215714" y="629922"/>
            <a:ext cx="392063" cy="291505"/>
            <a:chOff x="5247525" y="3007275"/>
            <a:chExt cx="517575" cy="384825"/>
          </a:xfrm>
        </p:grpSpPr>
        <p:sp>
          <p:nvSpPr>
            <p:cNvPr id="14" name="Google Shape;1019;p46"/>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20;p46"/>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p:cNvSpPr txBox="1"/>
          <p:nvPr/>
        </p:nvSpPr>
        <p:spPr>
          <a:xfrm>
            <a:off x="440377" y="4644323"/>
            <a:ext cx="872836" cy="307777"/>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2/20/22</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22262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Rounded Rectangle 2"/>
          <p:cNvSpPr/>
          <p:nvPr/>
        </p:nvSpPr>
        <p:spPr>
          <a:xfrm>
            <a:off x="2706878" y="479834"/>
            <a:ext cx="4345663" cy="51604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Lucida Fax" panose="02060602050505020204" pitchFamily="18" charset="0"/>
              </a:rPr>
              <a:t>Phase 6[Test Cycle Closure]</a:t>
            </a:r>
          </a:p>
        </p:txBody>
      </p:sp>
      <p:sp>
        <p:nvSpPr>
          <p:cNvPr id="6" name="TextBox 5"/>
          <p:cNvSpPr txBox="1"/>
          <p:nvPr/>
        </p:nvSpPr>
        <p:spPr>
          <a:xfrm rot="10800000" flipV="1">
            <a:off x="1205345" y="1452870"/>
            <a:ext cx="7034646" cy="5232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order to start the Test Cycle Closure activity, the Test Execution phase should be completed. In Test Cycle phase the QA team will meet and discuss about the testing artifacts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346655196"/>
              </p:ext>
            </p:extLst>
          </p:nvPr>
        </p:nvGraphicFramePr>
        <p:xfrm>
          <a:off x="1545863" y="2328911"/>
          <a:ext cx="6455136" cy="1588461"/>
        </p:xfrm>
        <a:graphic>
          <a:graphicData uri="http://schemas.openxmlformats.org/drawingml/2006/table">
            <a:tbl>
              <a:tblPr firstRow="1" firstCol="1" bandRow="1">
                <a:tableStyleId>{E27665BA-8202-44FC-AD62-C9F0E3EA811A}</a:tableStyleId>
              </a:tblPr>
              <a:tblGrid>
                <a:gridCol w="1075626">
                  <a:extLst>
                    <a:ext uri="{9D8B030D-6E8A-4147-A177-3AD203B41FA5}">
                      <a16:colId xmlns:a16="http://schemas.microsoft.com/office/drawing/2014/main" val="3660704524"/>
                    </a:ext>
                  </a:extLst>
                </a:gridCol>
                <a:gridCol w="1075626">
                  <a:extLst>
                    <a:ext uri="{9D8B030D-6E8A-4147-A177-3AD203B41FA5}">
                      <a16:colId xmlns:a16="http://schemas.microsoft.com/office/drawing/2014/main" val="545720904"/>
                    </a:ext>
                  </a:extLst>
                </a:gridCol>
                <a:gridCol w="1075626">
                  <a:extLst>
                    <a:ext uri="{9D8B030D-6E8A-4147-A177-3AD203B41FA5}">
                      <a16:colId xmlns:a16="http://schemas.microsoft.com/office/drawing/2014/main" val="129541304"/>
                    </a:ext>
                  </a:extLst>
                </a:gridCol>
                <a:gridCol w="1075626">
                  <a:extLst>
                    <a:ext uri="{9D8B030D-6E8A-4147-A177-3AD203B41FA5}">
                      <a16:colId xmlns:a16="http://schemas.microsoft.com/office/drawing/2014/main" val="3483475107"/>
                    </a:ext>
                  </a:extLst>
                </a:gridCol>
                <a:gridCol w="1076316">
                  <a:extLst>
                    <a:ext uri="{9D8B030D-6E8A-4147-A177-3AD203B41FA5}">
                      <a16:colId xmlns:a16="http://schemas.microsoft.com/office/drawing/2014/main" val="208278362"/>
                    </a:ext>
                  </a:extLst>
                </a:gridCol>
                <a:gridCol w="1076316">
                  <a:extLst>
                    <a:ext uri="{9D8B030D-6E8A-4147-A177-3AD203B41FA5}">
                      <a16:colId xmlns:a16="http://schemas.microsoft.com/office/drawing/2014/main" val="986359649"/>
                    </a:ext>
                  </a:extLst>
                </a:gridCol>
              </a:tblGrid>
              <a:tr h="538745">
                <a:tc>
                  <a:txBody>
                    <a:bodyPr/>
                    <a:lstStyle/>
                    <a:p>
                      <a:pPr marL="0" marR="0">
                        <a:lnSpc>
                          <a:spcPct val="107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Test Cycles</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Number of Test Cases</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Test Case Executes</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Test Cases not execute</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Test Cases Pass</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Test Cases Fail</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6010277"/>
                  </a:ext>
                </a:extLst>
              </a:tr>
              <a:tr h="262429">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Cycle 01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8</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3489214"/>
                  </a:ext>
                </a:extLst>
              </a:tr>
              <a:tr h="262429">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Cycle 02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10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47998"/>
                  </a:ext>
                </a:extLst>
              </a:tr>
              <a:tr h="262429">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Cycle 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2746891"/>
                  </a:ext>
                </a:extLst>
              </a:tr>
              <a:tr h="262429">
                <a:tc>
                  <a:txBody>
                    <a:bodyPr/>
                    <a:lstStyle/>
                    <a:p>
                      <a:pPr marL="0" marR="0">
                        <a:lnSpc>
                          <a:spcPct val="107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Total</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26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26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20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6</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4227969"/>
                  </a:ext>
                </a:extLst>
              </a:tr>
            </a:tbl>
          </a:graphicData>
        </a:graphic>
      </p:graphicFrame>
      <p:grpSp>
        <p:nvGrpSpPr>
          <p:cNvPr id="8" name="Google Shape;1018;p46"/>
          <p:cNvGrpSpPr/>
          <p:nvPr/>
        </p:nvGrpSpPr>
        <p:grpSpPr>
          <a:xfrm>
            <a:off x="569005" y="188329"/>
            <a:ext cx="392063" cy="291505"/>
            <a:chOff x="5247525" y="3007275"/>
            <a:chExt cx="517575" cy="384825"/>
          </a:xfrm>
        </p:grpSpPr>
        <p:sp>
          <p:nvSpPr>
            <p:cNvPr id="9" name="Google Shape;1019;p46"/>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0;p46"/>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p:cNvSpPr txBox="1"/>
          <p:nvPr/>
        </p:nvSpPr>
        <p:spPr>
          <a:xfrm>
            <a:off x="440377" y="4644323"/>
            <a:ext cx="872836" cy="307777"/>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2/20/22</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8487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TextBox 2"/>
          <p:cNvSpPr txBox="1"/>
          <p:nvPr/>
        </p:nvSpPr>
        <p:spPr>
          <a:xfrm>
            <a:off x="1319646" y="1797627"/>
            <a:ext cx="6951520" cy="1862048"/>
          </a:xfrm>
          <a:prstGeom prst="rect">
            <a:avLst/>
          </a:prstGeom>
          <a:noFill/>
        </p:spPr>
        <p:txBody>
          <a:bodyPr wrap="square" rtlCol="0">
            <a:spAutoFit/>
          </a:bodyPr>
          <a:lstStyle/>
          <a:p>
            <a:r>
              <a:rPr lang="en-US" sz="11500" b="1" dirty="0" smtClean="0">
                <a:solidFill>
                  <a:srgbClr val="FF0000"/>
                </a:solidFill>
                <a:latin typeface="Chiller" panose="04020404031007020602" pitchFamily="82" charset="0"/>
              </a:rPr>
              <a:t>T</a:t>
            </a:r>
            <a:r>
              <a:rPr lang="en-US" sz="11500" b="1" dirty="0" smtClean="0">
                <a:solidFill>
                  <a:srgbClr val="FFC000"/>
                </a:solidFill>
                <a:latin typeface="Chiller" panose="04020404031007020602" pitchFamily="82" charset="0"/>
              </a:rPr>
              <a:t>H</a:t>
            </a:r>
            <a:r>
              <a:rPr lang="en-US" sz="11500" b="1" dirty="0" smtClean="0">
                <a:solidFill>
                  <a:srgbClr val="00B050"/>
                </a:solidFill>
                <a:latin typeface="Chiller" panose="04020404031007020602" pitchFamily="82" charset="0"/>
              </a:rPr>
              <a:t>A</a:t>
            </a:r>
            <a:r>
              <a:rPr lang="en-US" sz="11500" b="1" dirty="0" smtClean="0">
                <a:solidFill>
                  <a:srgbClr val="00B0F0"/>
                </a:solidFill>
                <a:latin typeface="Chiller" panose="04020404031007020602" pitchFamily="82" charset="0"/>
              </a:rPr>
              <a:t>N</a:t>
            </a:r>
            <a:r>
              <a:rPr lang="en-US" sz="11500" b="1" dirty="0" smtClean="0">
                <a:solidFill>
                  <a:srgbClr val="FF0000"/>
                </a:solidFill>
                <a:latin typeface="Chiller" panose="04020404031007020602" pitchFamily="82" charset="0"/>
              </a:rPr>
              <a:t>K</a:t>
            </a:r>
            <a:r>
              <a:rPr lang="en-US" sz="11500" b="1" dirty="0" smtClean="0">
                <a:latin typeface="Chiller" panose="04020404031007020602" pitchFamily="82" charset="0"/>
              </a:rPr>
              <a:t> </a:t>
            </a:r>
            <a:r>
              <a:rPr lang="en-US" sz="11500" b="1" dirty="0" smtClean="0">
                <a:solidFill>
                  <a:srgbClr val="FFFF00"/>
                </a:solidFill>
                <a:latin typeface="Chiller" panose="04020404031007020602" pitchFamily="82" charset="0"/>
              </a:rPr>
              <a:t>Y</a:t>
            </a:r>
            <a:r>
              <a:rPr lang="en-US" sz="11500" b="1" dirty="0" smtClean="0">
                <a:solidFill>
                  <a:srgbClr val="00B0F0"/>
                </a:solidFill>
                <a:latin typeface="Chiller" panose="04020404031007020602" pitchFamily="82" charset="0"/>
              </a:rPr>
              <a:t>O</a:t>
            </a:r>
            <a:r>
              <a:rPr lang="en-US" sz="11500" b="1" dirty="0" smtClean="0">
                <a:solidFill>
                  <a:srgbClr val="7C3A7E"/>
                </a:solidFill>
                <a:latin typeface="Chiller" panose="04020404031007020602" pitchFamily="82" charset="0"/>
              </a:rPr>
              <a:t>U</a:t>
            </a:r>
            <a:r>
              <a:rPr lang="en-US" sz="11500" b="1" dirty="0" smtClean="0">
                <a:solidFill>
                  <a:srgbClr val="C00000"/>
                </a:solidFill>
                <a:latin typeface="Chiller" panose="04020404031007020602" pitchFamily="82" charset="0"/>
              </a:rPr>
              <a:t>!</a:t>
            </a:r>
            <a:r>
              <a:rPr lang="en-US" sz="11500" b="1" dirty="0" smtClean="0">
                <a:solidFill>
                  <a:srgbClr val="337D85"/>
                </a:solidFill>
                <a:latin typeface="Chiller" panose="04020404031007020602" pitchFamily="82" charset="0"/>
              </a:rPr>
              <a:t>!</a:t>
            </a:r>
            <a:endParaRPr lang="en-US" sz="11500" b="1" dirty="0">
              <a:solidFill>
                <a:srgbClr val="337D85"/>
              </a:solidFill>
              <a:latin typeface="Chiller" panose="04020404031007020602" pitchFamily="82" charset="0"/>
            </a:endParaRPr>
          </a:p>
        </p:txBody>
      </p:sp>
      <p:sp>
        <p:nvSpPr>
          <p:cNvPr id="4" name="TextBox 3"/>
          <p:cNvSpPr txBox="1"/>
          <p:nvPr/>
        </p:nvSpPr>
        <p:spPr>
          <a:xfrm>
            <a:off x="440377" y="4644323"/>
            <a:ext cx="872836" cy="307777"/>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2/20/22</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094248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smtClean="0">
                <a:latin typeface="Lucida Fax" panose="02060602050505020204" pitchFamily="18" charset="0"/>
              </a:rPr>
              <a:t>Contents</a:t>
            </a:r>
            <a:endParaRPr sz="2800" dirty="0">
              <a:latin typeface="Lucida Fax" panose="02060602050505020204" pitchFamily="18"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ounded Rectangle 1"/>
          <p:cNvSpPr/>
          <p:nvPr/>
        </p:nvSpPr>
        <p:spPr>
          <a:xfrm>
            <a:off x="1398494" y="1515302"/>
            <a:ext cx="2571078" cy="666974"/>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latin typeface="Times New Roman" panose="02020603050405020304" pitchFamily="18" charset="0"/>
                <a:cs typeface="Times New Roman" panose="02020603050405020304" pitchFamily="18" charset="0"/>
              </a:rPr>
              <a:t>Software Life Cycle</a:t>
            </a:r>
            <a:endParaRPr lang="en-US" sz="1800" b="1" dirty="0">
              <a:latin typeface="Times New Roman" panose="02020603050405020304" pitchFamily="18" charset="0"/>
              <a:cs typeface="Times New Roman" panose="02020603050405020304" pitchFamily="18" charset="0"/>
            </a:endParaRPr>
          </a:p>
        </p:txBody>
      </p:sp>
      <p:sp>
        <p:nvSpPr>
          <p:cNvPr id="10" name="Rounded Rectangle 9"/>
          <p:cNvSpPr/>
          <p:nvPr/>
        </p:nvSpPr>
        <p:spPr>
          <a:xfrm>
            <a:off x="1398494" y="2295218"/>
            <a:ext cx="2571078" cy="66697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Introduction</a:t>
            </a:r>
            <a:endParaRPr lang="en-US" sz="2400"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1398494" y="3075134"/>
            <a:ext cx="2571078" cy="666974"/>
          </a:xfrm>
          <a:prstGeom prst="roundRect">
            <a:avLst/>
          </a:prstGeom>
          <a:solidFill>
            <a:srgbClr val="493D7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latin typeface="Times New Roman" panose="02020603050405020304" pitchFamily="18" charset="0"/>
                <a:cs typeface="Times New Roman" panose="02020603050405020304" pitchFamily="18" charset="0"/>
              </a:rPr>
              <a:t>Phase 1[Requirement Analysis]</a:t>
            </a:r>
            <a:endParaRPr lang="en-US" sz="1800" b="1" dirty="0">
              <a:latin typeface="Times New Roman" panose="02020603050405020304" pitchFamily="18" charset="0"/>
              <a:cs typeface="Times New Roman" panose="02020603050405020304" pitchFamily="18" charset="0"/>
            </a:endParaRPr>
          </a:p>
        </p:txBody>
      </p:sp>
      <p:sp>
        <p:nvSpPr>
          <p:cNvPr id="12" name="Rounded Rectangle 11"/>
          <p:cNvSpPr/>
          <p:nvPr/>
        </p:nvSpPr>
        <p:spPr>
          <a:xfrm>
            <a:off x="1398494" y="3872752"/>
            <a:ext cx="2571078" cy="666974"/>
          </a:xfrm>
          <a:prstGeom prst="roundRect">
            <a:avLst/>
          </a:prstGeom>
          <a:solidFill>
            <a:srgbClr val="6997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Times New Roman" panose="02020603050405020304" pitchFamily="18" charset="0"/>
                <a:cs typeface="Times New Roman" panose="02020603050405020304" pitchFamily="18" charset="0"/>
              </a:rPr>
              <a:t>Phrase 02[Test Planning &amp; Strategies</a:t>
            </a: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p:txBody>
      </p:sp>
      <p:sp>
        <p:nvSpPr>
          <p:cNvPr id="13" name="Rounded Rectangle 12"/>
          <p:cNvSpPr/>
          <p:nvPr/>
        </p:nvSpPr>
        <p:spPr>
          <a:xfrm>
            <a:off x="5150183" y="1515302"/>
            <a:ext cx="2571078" cy="666974"/>
          </a:xfrm>
          <a:prstGeom prst="roundRect">
            <a:avLst/>
          </a:prstGeom>
          <a:solidFill>
            <a:srgbClr val="337D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Times New Roman" panose="02020603050405020304" pitchFamily="18" charset="0"/>
                <a:cs typeface="Times New Roman" panose="02020603050405020304" pitchFamily="18" charset="0"/>
              </a:rPr>
              <a:t>Phrase 03[Test Case Development]</a:t>
            </a:r>
            <a:endParaRPr lang="en-US" sz="1800" b="1" dirty="0">
              <a:latin typeface="Times New Roman" panose="02020603050405020304" pitchFamily="18" charset="0"/>
              <a:cs typeface="Times New Roman" panose="02020603050405020304" pitchFamily="18" charset="0"/>
            </a:endParaRPr>
          </a:p>
        </p:txBody>
      </p:sp>
      <p:sp>
        <p:nvSpPr>
          <p:cNvPr id="14" name="Rounded Rectangle 13"/>
          <p:cNvSpPr/>
          <p:nvPr/>
        </p:nvSpPr>
        <p:spPr>
          <a:xfrm>
            <a:off x="5150183" y="2295218"/>
            <a:ext cx="2571078" cy="666974"/>
          </a:xfrm>
          <a:prstGeom prst="roundRect">
            <a:avLst/>
          </a:prstGeom>
          <a:solidFill>
            <a:srgbClr val="4495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Times New Roman" panose="02020603050405020304" pitchFamily="18" charset="0"/>
                <a:cs typeface="Times New Roman" panose="02020603050405020304" pitchFamily="18" charset="0"/>
              </a:rPr>
              <a:t>Phrase 04: Environment Setup </a:t>
            </a:r>
          </a:p>
        </p:txBody>
      </p:sp>
      <p:sp>
        <p:nvSpPr>
          <p:cNvPr id="15" name="Rounded Rectangle 14"/>
          <p:cNvSpPr/>
          <p:nvPr/>
        </p:nvSpPr>
        <p:spPr>
          <a:xfrm>
            <a:off x="5150183" y="3075134"/>
            <a:ext cx="2571078" cy="666974"/>
          </a:xfrm>
          <a:prstGeom prst="roundRect">
            <a:avLst/>
          </a:prstGeom>
          <a:solidFill>
            <a:srgbClr val="7C3A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Phase 5 [Test Execution and Bug Reporting]</a:t>
            </a:r>
            <a:endParaRPr lang="en-US" sz="1600" b="1" dirty="0">
              <a:latin typeface="Times New Roman" panose="02020603050405020304" pitchFamily="18" charset="0"/>
              <a:cs typeface="Times New Roman" panose="02020603050405020304" pitchFamily="18" charset="0"/>
            </a:endParaRPr>
          </a:p>
        </p:txBody>
      </p:sp>
      <p:sp>
        <p:nvSpPr>
          <p:cNvPr id="16" name="Rounded Rectangle 15"/>
          <p:cNvSpPr/>
          <p:nvPr/>
        </p:nvSpPr>
        <p:spPr>
          <a:xfrm>
            <a:off x="5150183" y="3872752"/>
            <a:ext cx="2571078" cy="666974"/>
          </a:xfrm>
          <a:prstGeom prst="roundRect">
            <a:avLst/>
          </a:prstGeom>
          <a:solidFill>
            <a:srgbClr val="996D1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Times New Roman" panose="02020603050405020304" pitchFamily="18" charset="0"/>
                <a:cs typeface="Times New Roman" panose="02020603050405020304" pitchFamily="18" charset="0"/>
              </a:rPr>
              <a:t>Phase 6[Test Cycle Closure</a:t>
            </a: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4520045" y="1515302"/>
            <a:ext cx="20782" cy="2911225"/>
          </a:xfrm>
          <a:prstGeom prst="line">
            <a:avLst/>
          </a:prstGeom>
          <a:ln w="28575">
            <a:solidFill>
              <a:schemeClr val="accent5"/>
            </a:solidFill>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440377" y="4644323"/>
            <a:ext cx="872836" cy="307777"/>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2/20/22</a:t>
            </a:r>
            <a:endParaRPr lang="en-US"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575"/>
            <a:ext cx="6670964" cy="766200"/>
          </a:xfrm>
        </p:spPr>
        <p:txBody>
          <a:bodyPr/>
          <a:lstStyle/>
          <a:p>
            <a:r>
              <a:rPr lang="en-US" sz="2400" dirty="0">
                <a:latin typeface="Lucida Fax" panose="02060602050505020204" pitchFamily="18" charset="0"/>
              </a:rPr>
              <a:t>SOFTWARE TESTING LIFECYCLE [STLC]</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5" name="TextBox 4"/>
          <p:cNvSpPr txBox="1"/>
          <p:nvPr/>
        </p:nvSpPr>
        <p:spPr>
          <a:xfrm>
            <a:off x="904009" y="1652155"/>
            <a:ext cx="7772400" cy="73866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Software Testing Life Cycle is a testing process which is executed in a sequence, in order to meet the quality goals. It is not a single activity but it consists of many different activities which are executed to achieve a good quality product</a:t>
            </a:r>
            <a:r>
              <a:rPr lang="en-US" dirty="0" smtClean="0">
                <a:latin typeface="Times New Roman" panose="02020603050405020304" pitchFamily="18" charset="0"/>
                <a:cs typeface="Times New Roman" panose="02020603050405020304" pitchFamily="18" charset="0"/>
              </a:rPr>
              <a:t>. There </a:t>
            </a:r>
            <a:r>
              <a:rPr lang="en-US" dirty="0">
                <a:latin typeface="Times New Roman" panose="02020603050405020304" pitchFamily="18" charset="0"/>
                <a:cs typeface="Times New Roman" panose="02020603050405020304" pitchFamily="18" charset="0"/>
              </a:rPr>
              <a:t>are different phases in STLC which are given below:</a:t>
            </a:r>
          </a:p>
        </p:txBody>
      </p:sp>
      <p:pic>
        <p:nvPicPr>
          <p:cNvPr id="1032" name="Picture 8" descr="Software Testing Life Cycle (STLC)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733" y="2492348"/>
            <a:ext cx="4597822" cy="25435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40377" y="4644323"/>
            <a:ext cx="872836" cy="307777"/>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2/20/22</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805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smtClean="0">
                <a:latin typeface="Lucida Fax" panose="02060602050505020204" pitchFamily="18" charset="0"/>
              </a:rPr>
              <a:t>Introduction</a:t>
            </a:r>
            <a:endParaRPr sz="2800" dirty="0">
              <a:latin typeface="Lucida Fax" panose="02060602050505020204"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237513" y="30908"/>
            <a:ext cx="906487" cy="515691"/>
          </a:xfrm>
          <a:prstGeom prst="rect">
            <a:avLst/>
          </a:prstGeom>
        </p:spPr>
      </p:pic>
      <p:pic>
        <p:nvPicPr>
          <p:cNvPr id="1028" name="Picture 4" descr="Student Management System, MIS System, Information Management System, Data Management  System Software, मैनेजमेंट इनफार्मेशन सिस्टम, प्रबंधन सूचना सिस्टम in South  City 2, Gurgaon , Edcited | ID: 70413098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34" y="2109457"/>
            <a:ext cx="3624792" cy="28002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748135" y="1810693"/>
            <a:ext cx="4961299" cy="2462213"/>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Student Management System (SMS)</a:t>
            </a:r>
            <a:r>
              <a:rPr lang="en-US" dirty="0">
                <a:latin typeface="Times New Roman" panose="02020603050405020304" pitchFamily="18" charset="0"/>
                <a:cs typeface="Times New Roman" panose="02020603050405020304" pitchFamily="18" charset="0"/>
              </a:rPr>
              <a:t> is software application for the education that can be used to managed student information and data. Student Management System manages student information like</a:t>
            </a:r>
          </a:p>
          <a:p>
            <a:pPr marL="285750" lvl="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Student List</a:t>
            </a:r>
          </a:p>
          <a:p>
            <a:pPr marL="285750" lvl="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Registration of new Student</a:t>
            </a:r>
          </a:p>
          <a:p>
            <a:pPr marL="285750" lvl="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Student attendance</a:t>
            </a:r>
          </a:p>
          <a:p>
            <a:pPr marL="285750" lvl="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Student CT exam marks</a:t>
            </a:r>
          </a:p>
          <a:p>
            <a:pPr marL="285750" lvl="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Student Results</a:t>
            </a:r>
          </a:p>
          <a:p>
            <a:pPr marL="285750" lvl="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Class routine</a:t>
            </a:r>
          </a:p>
          <a:p>
            <a:endParaRPr lang="en-US" dirty="0"/>
          </a:p>
        </p:txBody>
      </p:sp>
      <p:sp>
        <p:nvSpPr>
          <p:cNvPr id="22" name="TextBox 21"/>
          <p:cNvSpPr txBox="1"/>
          <p:nvPr/>
        </p:nvSpPr>
        <p:spPr>
          <a:xfrm>
            <a:off x="440377" y="4644323"/>
            <a:ext cx="872836" cy="307777"/>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2/20/22</a:t>
            </a:r>
            <a:endParaRPr lang="en-US" b="1" dirty="0">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Rounded Rectangle 1"/>
          <p:cNvSpPr/>
          <p:nvPr/>
        </p:nvSpPr>
        <p:spPr>
          <a:xfrm>
            <a:off x="2706878" y="479834"/>
            <a:ext cx="4345663" cy="516047"/>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latin typeface="Lucida Fax" panose="02060602050505020204" pitchFamily="18" charset="0"/>
              </a:rPr>
              <a:t>Phase </a:t>
            </a:r>
            <a:r>
              <a:rPr lang="en-US" sz="1800" b="1" dirty="0">
                <a:latin typeface="Lucida Fax" panose="02060602050505020204" pitchFamily="18" charset="0"/>
              </a:rPr>
              <a:t>1[Requirement </a:t>
            </a:r>
            <a:r>
              <a:rPr lang="en-US" sz="1800" b="1" dirty="0" smtClean="0">
                <a:latin typeface="Lucida Fax" panose="02060602050505020204" pitchFamily="18" charset="0"/>
              </a:rPr>
              <a:t>Analysis</a:t>
            </a:r>
            <a:r>
              <a:rPr lang="en-US" sz="1800" b="1" dirty="0">
                <a:latin typeface="Lucida Fax" panose="02060602050505020204" pitchFamily="18" charset="0"/>
              </a:rPr>
              <a:t>]</a:t>
            </a:r>
          </a:p>
        </p:txBody>
      </p:sp>
      <p:sp>
        <p:nvSpPr>
          <p:cNvPr id="4" name="TextBox 3"/>
          <p:cNvSpPr txBox="1"/>
          <p:nvPr/>
        </p:nvSpPr>
        <p:spPr>
          <a:xfrm rot="10800000" flipH="1" flipV="1">
            <a:off x="961068" y="1207974"/>
            <a:ext cx="7400632" cy="954107"/>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is the very first phase of Software testing Life cycle (STLC). In this phase testing team goes through the Requirement document with both Functional and non- functional requirements details in order to identify the testable requirements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From our Project, </a:t>
            </a:r>
            <a:r>
              <a:rPr lang="en-US" b="1" dirty="0" smtClean="0">
                <a:latin typeface="Times New Roman" panose="02020603050405020304" pitchFamily="18" charset="0"/>
                <a:cs typeface="Times New Roman" panose="02020603050405020304" pitchFamily="18" charset="0"/>
              </a:rPr>
              <a:t>Functional Requirements:</a:t>
            </a:r>
            <a:endParaRPr lang="en-US"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1068" y="2224210"/>
            <a:ext cx="3701467" cy="2246769"/>
          </a:xfrm>
          <a:prstGeom prst="rect">
            <a:avLst/>
          </a:prstGeom>
          <a:noFill/>
        </p:spPr>
        <p:txBody>
          <a:bodyPr wrap="square" rtlCol="0">
            <a:spAutoFit/>
          </a:bodyPr>
          <a:lstStyle/>
          <a:p>
            <a:pPr marL="285750" lvl="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Add new session</a:t>
            </a:r>
          </a:p>
          <a:p>
            <a:pPr marL="285750" lvl="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View sessions</a:t>
            </a:r>
          </a:p>
          <a:p>
            <a:pPr marL="285750" lvl="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Register new student</a:t>
            </a:r>
          </a:p>
          <a:p>
            <a:pPr marL="285750" lvl="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View students</a:t>
            </a:r>
          </a:p>
          <a:p>
            <a:pPr marL="285750" lvl="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Add CT exam result</a:t>
            </a:r>
          </a:p>
          <a:p>
            <a:pPr marL="285750" lvl="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View </a:t>
            </a:r>
            <a:r>
              <a:rPr lang="en-US" dirty="0">
                <a:latin typeface="Times New Roman" panose="02020603050405020304" pitchFamily="18" charset="0"/>
                <a:cs typeface="Times New Roman" panose="02020603050405020304" pitchFamily="18" charset="0"/>
              </a:rPr>
              <a:t>CT exam result</a:t>
            </a:r>
          </a:p>
          <a:p>
            <a:pPr marL="285750" lvl="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 final exam result</a:t>
            </a:r>
          </a:p>
          <a:p>
            <a:pPr marL="285750" lvl="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View final exam result</a:t>
            </a:r>
          </a:p>
          <a:p>
            <a:pPr marL="285750" lvl="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 class routine</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View class routine</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879710" y="2374174"/>
            <a:ext cx="3701467" cy="1815882"/>
          </a:xfrm>
          <a:prstGeom prst="rect">
            <a:avLst/>
          </a:prstGeom>
          <a:noFill/>
        </p:spPr>
        <p:txBody>
          <a:bodyPr wrap="square" rtlCol="0">
            <a:spAutoFit/>
          </a:bodyPr>
          <a:lstStyle/>
          <a:p>
            <a:pPr marL="285750" lvl="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List student’s session wise</a:t>
            </a:r>
          </a:p>
          <a:p>
            <a:pPr marL="285750" lvl="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List CT result by session, term, course code</a:t>
            </a:r>
          </a:p>
          <a:p>
            <a:pPr marL="285750" lvl="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List final exam result by session, year, term</a:t>
            </a:r>
          </a:p>
          <a:p>
            <a:pPr marL="285750" lvl="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List class routine by year, term</a:t>
            </a:r>
          </a:p>
          <a:p>
            <a:pPr marL="285750" lvl="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Provide template for </a:t>
            </a:r>
            <a:r>
              <a:rPr lang="en-US" dirty="0" err="1">
                <a:latin typeface="Times New Roman" panose="02020603050405020304" pitchFamily="18" charset="0"/>
                <a:cs typeface="Times New Roman" panose="02020603050405020304" pitchFamily="18" charset="0"/>
              </a:rPr>
              <a:t>ct</a:t>
            </a:r>
            <a:r>
              <a:rPr lang="en-US" dirty="0">
                <a:latin typeface="Times New Roman" panose="02020603050405020304" pitchFamily="18" charset="0"/>
                <a:cs typeface="Times New Roman" panose="02020603050405020304" pitchFamily="18" charset="0"/>
              </a:rPr>
              <a:t> exam, final exam, class routine.</a:t>
            </a:r>
          </a:p>
          <a:p>
            <a:pPr marL="285750" lvl="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View individual student information</a:t>
            </a:r>
          </a:p>
          <a:p>
            <a:pPr marL="285750" lvl="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View recent activities done by the user</a:t>
            </a:r>
          </a:p>
        </p:txBody>
      </p:sp>
      <p:cxnSp>
        <p:nvCxnSpPr>
          <p:cNvPr id="7" name="Straight Connector 6"/>
          <p:cNvCxnSpPr/>
          <p:nvPr/>
        </p:nvCxnSpPr>
        <p:spPr>
          <a:xfrm>
            <a:off x="4146487" y="2162082"/>
            <a:ext cx="18107" cy="2219795"/>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Google Shape;1018;p46"/>
          <p:cNvGrpSpPr/>
          <p:nvPr/>
        </p:nvGrpSpPr>
        <p:grpSpPr>
          <a:xfrm>
            <a:off x="569005" y="188329"/>
            <a:ext cx="392063" cy="291505"/>
            <a:chOff x="5247525" y="3007275"/>
            <a:chExt cx="517575" cy="384825"/>
          </a:xfrm>
        </p:grpSpPr>
        <p:sp>
          <p:nvSpPr>
            <p:cNvPr id="14" name="Google Shape;1019;p46"/>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20;p46"/>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p:cNvSpPr txBox="1"/>
          <p:nvPr/>
        </p:nvSpPr>
        <p:spPr>
          <a:xfrm>
            <a:off x="440377" y="4644323"/>
            <a:ext cx="872836" cy="307777"/>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2/20/22</a:t>
            </a:r>
            <a:endParaRPr lang="en-US"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Rounded Rectangle 2"/>
          <p:cNvSpPr/>
          <p:nvPr/>
        </p:nvSpPr>
        <p:spPr>
          <a:xfrm>
            <a:off x="2706878" y="479834"/>
            <a:ext cx="4345663" cy="51604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Lucida Fax" panose="02060602050505020204" pitchFamily="18" charset="0"/>
              </a:rPr>
              <a:t>Phase 1[Requirement Analysis]</a:t>
            </a:r>
          </a:p>
        </p:txBody>
      </p:sp>
      <p:sp>
        <p:nvSpPr>
          <p:cNvPr id="8" name="TextBox 7"/>
          <p:cNvSpPr txBox="1"/>
          <p:nvPr/>
        </p:nvSpPr>
        <p:spPr>
          <a:xfrm>
            <a:off x="1596181" y="1433946"/>
            <a:ext cx="6567055" cy="2677656"/>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Non-functional requirements:</a:t>
            </a:r>
            <a:endParaRPr lang="en-US"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Student id and email should be unique</a:t>
            </a:r>
          </a:p>
          <a:p>
            <a:pPr marL="285750" lvl="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Student info such as id, name, session, email, personal mobile number, parent mobile number, gender data must need to be filled up.</a:t>
            </a:r>
          </a:p>
          <a:p>
            <a:pPr marL="285750" lvl="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Student address and date of birth are optional input data.</a:t>
            </a:r>
          </a:p>
          <a:p>
            <a:pPr marL="285750" lvl="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Class routine, CT exam, Final exam result document must need to be in CSV (comma separated value) format.</a:t>
            </a:r>
          </a:p>
          <a:p>
            <a:pPr marL="285750" lvl="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Class routine, CT exam, Final exam result document must need to be within 10 MB size.</a:t>
            </a:r>
          </a:p>
          <a:p>
            <a:pPr marL="285750" lvl="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Track and store only when registering new student, adding session, adding CT exam result, adding final exam result, adding class routine.</a:t>
            </a:r>
          </a:p>
          <a:p>
            <a:endParaRPr lang="en-US" dirty="0">
              <a:latin typeface="Times New Roman" panose="02020603050405020304" pitchFamily="18" charset="0"/>
              <a:cs typeface="Times New Roman" panose="02020603050405020304" pitchFamily="18" charset="0"/>
            </a:endParaRPr>
          </a:p>
        </p:txBody>
      </p:sp>
      <p:grpSp>
        <p:nvGrpSpPr>
          <p:cNvPr id="9" name="Google Shape;1018;p46"/>
          <p:cNvGrpSpPr/>
          <p:nvPr/>
        </p:nvGrpSpPr>
        <p:grpSpPr>
          <a:xfrm>
            <a:off x="569005" y="188329"/>
            <a:ext cx="392063" cy="291505"/>
            <a:chOff x="5247525" y="3007275"/>
            <a:chExt cx="517575" cy="384825"/>
          </a:xfrm>
        </p:grpSpPr>
        <p:sp>
          <p:nvSpPr>
            <p:cNvPr id="10" name="Google Shape;1019;p46"/>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0;p46"/>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p:cNvSpPr txBox="1"/>
          <p:nvPr/>
        </p:nvSpPr>
        <p:spPr>
          <a:xfrm>
            <a:off x="440377" y="4644323"/>
            <a:ext cx="872836" cy="307777"/>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2/20/22</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10340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smtClean="0">
                <a:latin typeface="Lucida Fax" panose="02060602050505020204" pitchFamily="18" charset="0"/>
              </a:rPr>
              <a:t>Phase 2[Test </a:t>
            </a:r>
            <a:r>
              <a:rPr lang="en-US" sz="2400" dirty="0">
                <a:latin typeface="Lucida Fax" panose="02060602050505020204" pitchFamily="18" charset="0"/>
              </a:rPr>
              <a:t>Planning &amp; Strategies</a:t>
            </a:r>
            <a:r>
              <a:rPr lang="en-US" sz="2400" dirty="0" smtClean="0">
                <a:latin typeface="Lucida Fax" panose="02060602050505020204" pitchFamily="18" charset="0"/>
              </a:rPr>
              <a:t>]</a:t>
            </a:r>
            <a:endParaRPr lang="en-US" sz="2400" dirty="0">
              <a:latin typeface="Lucida Fax" panose="020606020505050202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5" name="TextBox 4"/>
          <p:cNvSpPr txBox="1"/>
          <p:nvPr/>
        </p:nvSpPr>
        <p:spPr>
          <a:xfrm>
            <a:off x="961212" y="1653863"/>
            <a:ext cx="6656788" cy="5232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Test Planning phase starts soon after the completion of the Requirement Analysis phase. In this phase, prepare the Test Plan and Test Strategy documents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337955" y="2649682"/>
            <a:ext cx="5153890" cy="954107"/>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Unit Testing</a:t>
            </a: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Integration and System Testing</a:t>
            </a: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Performance Testing</a:t>
            </a: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Regression Testing</a:t>
            </a:r>
            <a:endParaRPr lang="en-US" dirty="0">
              <a:latin typeface="Times New Roman" panose="02020603050405020304" pitchFamily="18" charset="0"/>
              <a:cs typeface="Times New Roman" panose="02020603050405020304" pitchFamily="18" charset="0"/>
            </a:endParaRPr>
          </a:p>
        </p:txBody>
      </p:sp>
      <p:grpSp>
        <p:nvGrpSpPr>
          <p:cNvPr id="8" name="Google Shape;1018;p46"/>
          <p:cNvGrpSpPr/>
          <p:nvPr/>
        </p:nvGrpSpPr>
        <p:grpSpPr>
          <a:xfrm>
            <a:off x="422212" y="629922"/>
            <a:ext cx="392063" cy="291505"/>
            <a:chOff x="5247525" y="3007275"/>
            <a:chExt cx="517575" cy="384825"/>
          </a:xfrm>
        </p:grpSpPr>
        <p:sp>
          <p:nvSpPr>
            <p:cNvPr id="9" name="Google Shape;1019;p46"/>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0;p46"/>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p:cNvSpPr txBox="1"/>
          <p:nvPr/>
        </p:nvSpPr>
        <p:spPr>
          <a:xfrm>
            <a:off x="440377" y="4644323"/>
            <a:ext cx="872836" cy="307777"/>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2/20/22</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73027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Rounded Rectangle 2"/>
          <p:cNvSpPr/>
          <p:nvPr/>
        </p:nvSpPr>
        <p:spPr>
          <a:xfrm>
            <a:off x="2706878" y="479834"/>
            <a:ext cx="4345663" cy="51604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latin typeface="Lucida Fax" panose="02060602050505020204" pitchFamily="18" charset="0"/>
              </a:rPr>
              <a:t>Phase 3[Test </a:t>
            </a:r>
            <a:r>
              <a:rPr lang="en-US" sz="1800" b="1" dirty="0">
                <a:latin typeface="Lucida Fax" panose="02060602050505020204" pitchFamily="18" charset="0"/>
              </a:rPr>
              <a:t>Case Development]</a:t>
            </a:r>
          </a:p>
        </p:txBody>
      </p:sp>
      <p:sp>
        <p:nvSpPr>
          <p:cNvPr id="4" name="TextBox 3"/>
          <p:cNvSpPr txBox="1"/>
          <p:nvPr/>
        </p:nvSpPr>
        <p:spPr>
          <a:xfrm>
            <a:off x="1049481" y="1118194"/>
            <a:ext cx="7128163"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this phase we write test cases. Creation of Test Data is done in this phase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74687027"/>
              </p:ext>
            </p:extLst>
          </p:nvPr>
        </p:nvGraphicFramePr>
        <p:xfrm>
          <a:off x="768927" y="1624223"/>
          <a:ext cx="7689272" cy="641539"/>
        </p:xfrm>
        <a:graphic>
          <a:graphicData uri="http://schemas.openxmlformats.org/drawingml/2006/table">
            <a:tbl>
              <a:tblPr>
                <a:tableStyleId>{E27665BA-8202-44FC-AD62-C9F0E3EA811A}</a:tableStyleId>
              </a:tblPr>
              <a:tblGrid>
                <a:gridCol w="552924">
                  <a:extLst>
                    <a:ext uri="{9D8B030D-6E8A-4147-A177-3AD203B41FA5}">
                      <a16:colId xmlns:a16="http://schemas.microsoft.com/office/drawing/2014/main" val="3292021771"/>
                    </a:ext>
                  </a:extLst>
                </a:gridCol>
                <a:gridCol w="1181422">
                  <a:extLst>
                    <a:ext uri="{9D8B030D-6E8A-4147-A177-3AD203B41FA5}">
                      <a16:colId xmlns:a16="http://schemas.microsoft.com/office/drawing/2014/main" val="270112389"/>
                    </a:ext>
                  </a:extLst>
                </a:gridCol>
                <a:gridCol w="1735889">
                  <a:extLst>
                    <a:ext uri="{9D8B030D-6E8A-4147-A177-3AD203B41FA5}">
                      <a16:colId xmlns:a16="http://schemas.microsoft.com/office/drawing/2014/main" val="1093532911"/>
                    </a:ext>
                  </a:extLst>
                </a:gridCol>
                <a:gridCol w="1321002">
                  <a:extLst>
                    <a:ext uri="{9D8B030D-6E8A-4147-A177-3AD203B41FA5}">
                      <a16:colId xmlns:a16="http://schemas.microsoft.com/office/drawing/2014/main" val="291622244"/>
                    </a:ext>
                  </a:extLst>
                </a:gridCol>
                <a:gridCol w="1248514">
                  <a:extLst>
                    <a:ext uri="{9D8B030D-6E8A-4147-A177-3AD203B41FA5}">
                      <a16:colId xmlns:a16="http://schemas.microsoft.com/office/drawing/2014/main" val="1898624542"/>
                    </a:ext>
                  </a:extLst>
                </a:gridCol>
                <a:gridCol w="1106622">
                  <a:extLst>
                    <a:ext uri="{9D8B030D-6E8A-4147-A177-3AD203B41FA5}">
                      <a16:colId xmlns:a16="http://schemas.microsoft.com/office/drawing/2014/main" val="309131707"/>
                    </a:ext>
                  </a:extLst>
                </a:gridCol>
                <a:gridCol w="542899">
                  <a:extLst>
                    <a:ext uri="{9D8B030D-6E8A-4147-A177-3AD203B41FA5}">
                      <a16:colId xmlns:a16="http://schemas.microsoft.com/office/drawing/2014/main" val="2836291623"/>
                    </a:ext>
                  </a:extLst>
                </a:gridCol>
              </a:tblGrid>
              <a:tr h="453959">
                <a:tc>
                  <a:txBody>
                    <a:bodyPr/>
                    <a:lstStyle/>
                    <a:p>
                      <a:pPr marL="0" marR="0" algn="ctr">
                        <a:lnSpc>
                          <a:spcPct val="107000"/>
                        </a:lnSpc>
                        <a:spcBef>
                          <a:spcPts val="0"/>
                        </a:spcBef>
                        <a:spcAft>
                          <a:spcPts val="0"/>
                        </a:spcAft>
                      </a:pPr>
                      <a:r>
                        <a:rPr lang="en-US" sz="1200" b="1" kern="100" dirty="0">
                          <a:effectLst/>
                          <a:latin typeface="Times New Roman" panose="02020603050405020304" pitchFamily="18" charset="0"/>
                          <a:cs typeface="Times New Roman" panose="02020603050405020304" pitchFamily="18" charset="0"/>
                        </a:rPr>
                        <a:t>Test Case ID</a:t>
                      </a:r>
                      <a:endParaRPr lang="en-US" sz="1800" b="1" kern="100" dirty="0">
                        <a:solidFill>
                          <a:srgbClr val="000000"/>
                        </a:solidFill>
                        <a:effectLst/>
                        <a:latin typeface="Times New Roman" panose="02020603050405020304" pitchFamily="18" charset="0"/>
                        <a:ea typeface="Noto Sans CJK SC"/>
                        <a:cs typeface="Times New Roman" panose="02020603050405020304" pitchFamily="18" charset="0"/>
                      </a:endParaRPr>
                    </a:p>
                  </a:txBody>
                  <a:tcPr marL="33813" marR="33813" marT="33813" marB="33813"/>
                </a:tc>
                <a:tc>
                  <a:txBody>
                    <a:bodyPr/>
                    <a:lstStyle/>
                    <a:p>
                      <a:pPr marL="0" marR="0" algn="ctr">
                        <a:lnSpc>
                          <a:spcPct val="107000"/>
                        </a:lnSpc>
                        <a:spcBef>
                          <a:spcPts val="0"/>
                        </a:spcBef>
                        <a:spcAft>
                          <a:spcPts val="0"/>
                        </a:spcAft>
                      </a:pPr>
                      <a:r>
                        <a:rPr lang="en-US" sz="1200" b="1" kern="100" dirty="0">
                          <a:effectLst/>
                          <a:latin typeface="Times New Roman" panose="02020603050405020304" pitchFamily="18" charset="0"/>
                          <a:cs typeface="Times New Roman" panose="02020603050405020304" pitchFamily="18" charset="0"/>
                        </a:rPr>
                        <a:t>Test scenario</a:t>
                      </a:r>
                      <a:endParaRPr lang="en-US" sz="1800" b="1" kern="100" dirty="0">
                        <a:solidFill>
                          <a:srgbClr val="000000"/>
                        </a:solidFill>
                        <a:effectLst/>
                        <a:latin typeface="Times New Roman" panose="02020603050405020304" pitchFamily="18" charset="0"/>
                        <a:ea typeface="Noto Sans CJK SC"/>
                        <a:cs typeface="Times New Roman" panose="02020603050405020304" pitchFamily="18" charset="0"/>
                      </a:endParaRPr>
                    </a:p>
                  </a:txBody>
                  <a:tcPr marL="33813" marR="33813" marT="33813" marB="33813"/>
                </a:tc>
                <a:tc>
                  <a:txBody>
                    <a:bodyPr/>
                    <a:lstStyle/>
                    <a:p>
                      <a:pPr marL="0" marR="0" algn="ctr">
                        <a:lnSpc>
                          <a:spcPct val="107000"/>
                        </a:lnSpc>
                        <a:spcBef>
                          <a:spcPts val="0"/>
                        </a:spcBef>
                        <a:spcAft>
                          <a:spcPts val="0"/>
                        </a:spcAft>
                      </a:pPr>
                      <a:r>
                        <a:rPr lang="en-US" sz="1200" b="1" kern="100" dirty="0">
                          <a:effectLst/>
                          <a:latin typeface="Times New Roman" panose="02020603050405020304" pitchFamily="18" charset="0"/>
                          <a:cs typeface="Times New Roman" panose="02020603050405020304" pitchFamily="18" charset="0"/>
                        </a:rPr>
                        <a:t>Test steps</a:t>
                      </a:r>
                      <a:endParaRPr lang="en-US" sz="1800" b="1" kern="100" dirty="0">
                        <a:solidFill>
                          <a:srgbClr val="000000"/>
                        </a:solidFill>
                        <a:effectLst/>
                        <a:latin typeface="Times New Roman" panose="02020603050405020304" pitchFamily="18" charset="0"/>
                        <a:ea typeface="Noto Sans CJK SC"/>
                        <a:cs typeface="Times New Roman" panose="02020603050405020304" pitchFamily="18" charset="0"/>
                      </a:endParaRPr>
                    </a:p>
                  </a:txBody>
                  <a:tcPr marL="33813" marR="33813" marT="33813" marB="33813"/>
                </a:tc>
                <a:tc>
                  <a:txBody>
                    <a:bodyPr/>
                    <a:lstStyle/>
                    <a:p>
                      <a:pPr marL="0" marR="0" algn="ctr">
                        <a:lnSpc>
                          <a:spcPct val="107000"/>
                        </a:lnSpc>
                        <a:spcBef>
                          <a:spcPts val="0"/>
                        </a:spcBef>
                        <a:spcAft>
                          <a:spcPts val="0"/>
                        </a:spcAft>
                      </a:pPr>
                      <a:r>
                        <a:rPr lang="en-US" sz="1200" b="1" kern="100" dirty="0">
                          <a:effectLst/>
                          <a:latin typeface="Times New Roman" panose="02020603050405020304" pitchFamily="18" charset="0"/>
                          <a:cs typeface="Times New Roman" panose="02020603050405020304" pitchFamily="18" charset="0"/>
                        </a:rPr>
                        <a:t>Test data</a:t>
                      </a:r>
                      <a:endParaRPr lang="en-US" sz="1800" b="1" kern="100" dirty="0">
                        <a:solidFill>
                          <a:srgbClr val="000000"/>
                        </a:solidFill>
                        <a:effectLst/>
                        <a:latin typeface="Times New Roman" panose="02020603050405020304" pitchFamily="18" charset="0"/>
                        <a:ea typeface="Noto Sans CJK SC"/>
                        <a:cs typeface="Times New Roman" panose="02020603050405020304" pitchFamily="18" charset="0"/>
                      </a:endParaRPr>
                    </a:p>
                  </a:txBody>
                  <a:tcPr marL="33813" marR="33813" marT="33813" marB="33813"/>
                </a:tc>
                <a:tc>
                  <a:txBody>
                    <a:bodyPr/>
                    <a:lstStyle/>
                    <a:p>
                      <a:pPr marL="0" marR="0" algn="ctr">
                        <a:lnSpc>
                          <a:spcPct val="107000"/>
                        </a:lnSpc>
                        <a:spcBef>
                          <a:spcPts val="0"/>
                        </a:spcBef>
                        <a:spcAft>
                          <a:spcPts val="0"/>
                        </a:spcAft>
                      </a:pPr>
                      <a:r>
                        <a:rPr lang="en-US" sz="1200" b="1" kern="100" dirty="0">
                          <a:effectLst/>
                          <a:latin typeface="Times New Roman" panose="02020603050405020304" pitchFamily="18" charset="0"/>
                          <a:cs typeface="Times New Roman" panose="02020603050405020304" pitchFamily="18" charset="0"/>
                        </a:rPr>
                        <a:t>Expected results</a:t>
                      </a:r>
                      <a:endParaRPr lang="en-US" sz="1800" b="1" kern="100" dirty="0">
                        <a:solidFill>
                          <a:srgbClr val="000000"/>
                        </a:solidFill>
                        <a:effectLst/>
                        <a:latin typeface="Times New Roman" panose="02020603050405020304" pitchFamily="18" charset="0"/>
                        <a:ea typeface="Noto Sans CJK SC"/>
                        <a:cs typeface="Times New Roman" panose="02020603050405020304" pitchFamily="18" charset="0"/>
                      </a:endParaRPr>
                    </a:p>
                  </a:txBody>
                  <a:tcPr marL="33813" marR="33813" marT="33813" marB="33813"/>
                </a:tc>
                <a:tc>
                  <a:txBody>
                    <a:bodyPr/>
                    <a:lstStyle/>
                    <a:p>
                      <a:pPr marL="0" marR="0" algn="ctr">
                        <a:lnSpc>
                          <a:spcPct val="107000"/>
                        </a:lnSpc>
                        <a:spcBef>
                          <a:spcPts val="0"/>
                        </a:spcBef>
                        <a:spcAft>
                          <a:spcPts val="0"/>
                        </a:spcAft>
                      </a:pPr>
                      <a:r>
                        <a:rPr lang="en-US" sz="1200" b="1" kern="100" dirty="0">
                          <a:effectLst/>
                          <a:latin typeface="Times New Roman" panose="02020603050405020304" pitchFamily="18" charset="0"/>
                          <a:cs typeface="Times New Roman" panose="02020603050405020304" pitchFamily="18" charset="0"/>
                        </a:rPr>
                        <a:t>Actual results</a:t>
                      </a:r>
                      <a:endParaRPr lang="en-US" sz="1800" b="1" kern="100" dirty="0">
                        <a:solidFill>
                          <a:srgbClr val="000000"/>
                        </a:solidFill>
                        <a:effectLst/>
                        <a:latin typeface="Times New Roman" panose="02020603050405020304" pitchFamily="18" charset="0"/>
                        <a:ea typeface="Noto Sans CJK SC"/>
                        <a:cs typeface="Times New Roman" panose="02020603050405020304" pitchFamily="18" charset="0"/>
                      </a:endParaRPr>
                    </a:p>
                  </a:txBody>
                  <a:tcPr marL="33813" marR="33813" marT="33813" marB="33813"/>
                </a:tc>
                <a:tc>
                  <a:txBody>
                    <a:bodyPr/>
                    <a:lstStyle/>
                    <a:p>
                      <a:pPr marL="0" marR="0" algn="ctr">
                        <a:lnSpc>
                          <a:spcPct val="107000"/>
                        </a:lnSpc>
                        <a:spcBef>
                          <a:spcPts val="0"/>
                        </a:spcBef>
                        <a:spcAft>
                          <a:spcPts val="0"/>
                        </a:spcAft>
                      </a:pPr>
                      <a:r>
                        <a:rPr lang="en-US" sz="1200" b="1" kern="100" dirty="0">
                          <a:effectLst/>
                          <a:latin typeface="Times New Roman" panose="02020603050405020304" pitchFamily="18" charset="0"/>
                          <a:cs typeface="Times New Roman" panose="02020603050405020304" pitchFamily="18" charset="0"/>
                        </a:rPr>
                        <a:t>Pass/Fail</a:t>
                      </a:r>
                      <a:endParaRPr lang="en-US" sz="1800" b="1" kern="100" dirty="0">
                        <a:solidFill>
                          <a:srgbClr val="000000"/>
                        </a:solidFill>
                        <a:effectLst/>
                        <a:latin typeface="Times New Roman" panose="02020603050405020304" pitchFamily="18" charset="0"/>
                        <a:ea typeface="Noto Sans CJK SC"/>
                        <a:cs typeface="Times New Roman" panose="02020603050405020304" pitchFamily="18" charset="0"/>
                      </a:endParaRPr>
                    </a:p>
                  </a:txBody>
                  <a:tcPr marL="33813" marR="33813" marT="33813" marB="33813"/>
                </a:tc>
                <a:extLst>
                  <a:ext uri="{0D108BD9-81ED-4DB2-BD59-A6C34878D82A}">
                    <a16:rowId xmlns:a16="http://schemas.microsoft.com/office/drawing/2014/main" val="311350009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51554415"/>
              </p:ext>
            </p:extLst>
          </p:nvPr>
        </p:nvGraphicFramePr>
        <p:xfrm>
          <a:off x="768927" y="2283888"/>
          <a:ext cx="7689272" cy="837246"/>
        </p:xfrm>
        <a:graphic>
          <a:graphicData uri="http://schemas.openxmlformats.org/drawingml/2006/table">
            <a:tbl>
              <a:tblPr>
                <a:tableStyleId>{E27665BA-8202-44FC-AD62-C9F0E3EA811A}</a:tableStyleId>
              </a:tblPr>
              <a:tblGrid>
                <a:gridCol w="552924">
                  <a:extLst>
                    <a:ext uri="{9D8B030D-6E8A-4147-A177-3AD203B41FA5}">
                      <a16:colId xmlns:a16="http://schemas.microsoft.com/office/drawing/2014/main" val="44465427"/>
                    </a:ext>
                  </a:extLst>
                </a:gridCol>
                <a:gridCol w="1181422">
                  <a:extLst>
                    <a:ext uri="{9D8B030D-6E8A-4147-A177-3AD203B41FA5}">
                      <a16:colId xmlns:a16="http://schemas.microsoft.com/office/drawing/2014/main" val="720474791"/>
                    </a:ext>
                  </a:extLst>
                </a:gridCol>
                <a:gridCol w="1735889">
                  <a:extLst>
                    <a:ext uri="{9D8B030D-6E8A-4147-A177-3AD203B41FA5}">
                      <a16:colId xmlns:a16="http://schemas.microsoft.com/office/drawing/2014/main" val="3807874551"/>
                    </a:ext>
                  </a:extLst>
                </a:gridCol>
                <a:gridCol w="1321002">
                  <a:extLst>
                    <a:ext uri="{9D8B030D-6E8A-4147-A177-3AD203B41FA5}">
                      <a16:colId xmlns:a16="http://schemas.microsoft.com/office/drawing/2014/main" val="929318512"/>
                    </a:ext>
                  </a:extLst>
                </a:gridCol>
                <a:gridCol w="1248514">
                  <a:extLst>
                    <a:ext uri="{9D8B030D-6E8A-4147-A177-3AD203B41FA5}">
                      <a16:colId xmlns:a16="http://schemas.microsoft.com/office/drawing/2014/main" val="1873727614"/>
                    </a:ext>
                  </a:extLst>
                </a:gridCol>
                <a:gridCol w="1106622">
                  <a:extLst>
                    <a:ext uri="{9D8B030D-6E8A-4147-A177-3AD203B41FA5}">
                      <a16:colId xmlns:a16="http://schemas.microsoft.com/office/drawing/2014/main" val="865001270"/>
                    </a:ext>
                  </a:extLst>
                </a:gridCol>
                <a:gridCol w="542899">
                  <a:extLst>
                    <a:ext uri="{9D8B030D-6E8A-4147-A177-3AD203B41FA5}">
                      <a16:colId xmlns:a16="http://schemas.microsoft.com/office/drawing/2014/main" val="3714473385"/>
                    </a:ext>
                  </a:extLst>
                </a:gridCol>
              </a:tblGrid>
              <a:tr h="731299">
                <a:tc>
                  <a:txBody>
                    <a:bodyPr/>
                    <a:lstStyle/>
                    <a:p>
                      <a:pPr marL="0" marR="0">
                        <a:lnSpc>
                          <a:spcPct val="107000"/>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TC05</a:t>
                      </a:r>
                      <a:endParaRPr lang="en-US" sz="1800" b="1" kern="100" dirty="0">
                        <a:solidFill>
                          <a:srgbClr val="000000"/>
                        </a:solidFill>
                        <a:effectLst/>
                        <a:latin typeface="Times New Roman" panose="02020603050405020304" pitchFamily="18" charset="0"/>
                        <a:ea typeface="Noto Sans CJK SC"/>
                        <a:cs typeface="Times New Roman" panose="02020603050405020304" pitchFamily="18" charset="0"/>
                      </a:endParaRPr>
                    </a:p>
                  </a:txBody>
                  <a:tcPr marL="33813" marR="33813" marT="33813" marB="33813"/>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Check teacher list information</a:t>
                      </a:r>
                      <a:endParaRPr lang="en-US" sz="1800" b="1" kern="100" dirty="0">
                        <a:solidFill>
                          <a:srgbClr val="000000"/>
                        </a:solidFill>
                        <a:effectLst/>
                        <a:latin typeface="Times New Roman" panose="02020603050405020304" pitchFamily="18" charset="0"/>
                        <a:ea typeface="Noto Sans CJK SC"/>
                        <a:cs typeface="Times New Roman" panose="02020603050405020304" pitchFamily="18" charset="0"/>
                      </a:endParaRPr>
                    </a:p>
                  </a:txBody>
                  <a:tcPr marL="33813" marR="33813" marT="33813" marB="33813"/>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1. Click on Teacher  navigation item.</a:t>
                      </a:r>
                      <a:endParaRPr lang="en-US" sz="1800" b="1" kern="100" dirty="0">
                        <a:solidFill>
                          <a:srgbClr val="000000"/>
                        </a:solidFill>
                        <a:effectLst/>
                        <a:latin typeface="Times New Roman" panose="02020603050405020304" pitchFamily="18" charset="0"/>
                        <a:ea typeface="Noto Sans CJK SC"/>
                        <a:cs typeface="Times New Roman" panose="02020603050405020304" pitchFamily="18" charset="0"/>
                      </a:endParaRPr>
                    </a:p>
                  </a:txBody>
                  <a:tcPr marL="33813" marR="33813" marT="33813" marB="33813"/>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Not applicable</a:t>
                      </a:r>
                      <a:endParaRPr lang="en-US" sz="1800" b="1" kern="100" dirty="0">
                        <a:solidFill>
                          <a:srgbClr val="000000"/>
                        </a:solidFill>
                        <a:effectLst/>
                        <a:latin typeface="Times New Roman" panose="02020603050405020304" pitchFamily="18" charset="0"/>
                        <a:ea typeface="Noto Sans CJK SC"/>
                        <a:cs typeface="Times New Roman" panose="02020603050405020304" pitchFamily="18" charset="0"/>
                      </a:endParaRPr>
                    </a:p>
                  </a:txBody>
                  <a:tcPr marL="33813" marR="33813" marT="33813" marB="33813"/>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User should see a new page with list of teachers in table format.</a:t>
                      </a:r>
                      <a:endParaRPr lang="en-US" sz="1800" b="1" kern="100" dirty="0">
                        <a:solidFill>
                          <a:srgbClr val="000000"/>
                        </a:solidFill>
                        <a:effectLst/>
                        <a:latin typeface="Times New Roman" panose="02020603050405020304" pitchFamily="18" charset="0"/>
                        <a:ea typeface="Noto Sans CJK SC"/>
                        <a:cs typeface="Times New Roman" panose="02020603050405020304" pitchFamily="18" charset="0"/>
                      </a:endParaRPr>
                    </a:p>
                  </a:txBody>
                  <a:tcPr marL="33813" marR="33813" marT="33813" marB="33813"/>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As expected</a:t>
                      </a:r>
                      <a:endParaRPr lang="en-US" sz="1800" b="1" kern="100" dirty="0">
                        <a:solidFill>
                          <a:srgbClr val="000000"/>
                        </a:solidFill>
                        <a:effectLst/>
                        <a:latin typeface="Times New Roman" panose="02020603050405020304" pitchFamily="18" charset="0"/>
                        <a:ea typeface="Noto Sans CJK SC"/>
                        <a:cs typeface="Times New Roman" panose="02020603050405020304" pitchFamily="18" charset="0"/>
                      </a:endParaRPr>
                    </a:p>
                  </a:txBody>
                  <a:tcPr marL="33813" marR="33813" marT="33813" marB="33813"/>
                </a:tc>
                <a:tc>
                  <a:txBody>
                    <a:bodyPr/>
                    <a:lstStyle/>
                    <a:p>
                      <a:pPr marL="0" marR="0" algn="ctr">
                        <a:lnSpc>
                          <a:spcPct val="107000"/>
                        </a:lnSpc>
                        <a:spcBef>
                          <a:spcPts val="0"/>
                        </a:spcBef>
                        <a:spcAft>
                          <a:spcPts val="0"/>
                        </a:spcAft>
                      </a:pPr>
                      <a:r>
                        <a:rPr lang="en-US" sz="1200" kern="100" dirty="0">
                          <a:effectLst/>
                          <a:highlight>
                            <a:srgbClr val="00FF00"/>
                          </a:highlight>
                          <a:latin typeface="Times New Roman" panose="02020603050405020304" pitchFamily="18" charset="0"/>
                          <a:cs typeface="Times New Roman" panose="02020603050405020304" pitchFamily="18" charset="0"/>
                        </a:rPr>
                        <a:t>Pass</a:t>
                      </a:r>
                      <a:endParaRPr lang="en-US" sz="1800" b="1" kern="100" dirty="0">
                        <a:solidFill>
                          <a:srgbClr val="000000"/>
                        </a:solidFill>
                        <a:effectLst/>
                        <a:latin typeface="Times New Roman" panose="02020603050405020304" pitchFamily="18" charset="0"/>
                        <a:ea typeface="Noto Sans CJK SC"/>
                        <a:cs typeface="Times New Roman" panose="02020603050405020304" pitchFamily="18" charset="0"/>
                      </a:endParaRPr>
                    </a:p>
                  </a:txBody>
                  <a:tcPr marL="33813" marR="33813" marT="33813" marB="33813" anchor="ctr"/>
                </a:tc>
                <a:extLst>
                  <a:ext uri="{0D108BD9-81ED-4DB2-BD59-A6C34878D82A}">
                    <a16:rowId xmlns:a16="http://schemas.microsoft.com/office/drawing/2014/main" val="343437276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95511216"/>
              </p:ext>
            </p:extLst>
          </p:nvPr>
        </p:nvGraphicFramePr>
        <p:xfrm>
          <a:off x="768927" y="3133774"/>
          <a:ext cx="7689272" cy="1620074"/>
        </p:xfrm>
        <a:graphic>
          <a:graphicData uri="http://schemas.openxmlformats.org/drawingml/2006/table">
            <a:tbl>
              <a:tblPr>
                <a:tableStyleId>{E27665BA-8202-44FC-AD62-C9F0E3EA811A}</a:tableStyleId>
              </a:tblPr>
              <a:tblGrid>
                <a:gridCol w="552924">
                  <a:extLst>
                    <a:ext uri="{9D8B030D-6E8A-4147-A177-3AD203B41FA5}">
                      <a16:colId xmlns:a16="http://schemas.microsoft.com/office/drawing/2014/main" val="1511617295"/>
                    </a:ext>
                  </a:extLst>
                </a:gridCol>
                <a:gridCol w="1181422">
                  <a:extLst>
                    <a:ext uri="{9D8B030D-6E8A-4147-A177-3AD203B41FA5}">
                      <a16:colId xmlns:a16="http://schemas.microsoft.com/office/drawing/2014/main" val="4033239397"/>
                    </a:ext>
                  </a:extLst>
                </a:gridCol>
                <a:gridCol w="1735889">
                  <a:extLst>
                    <a:ext uri="{9D8B030D-6E8A-4147-A177-3AD203B41FA5}">
                      <a16:colId xmlns:a16="http://schemas.microsoft.com/office/drawing/2014/main" val="2334999238"/>
                    </a:ext>
                  </a:extLst>
                </a:gridCol>
                <a:gridCol w="1321003">
                  <a:extLst>
                    <a:ext uri="{9D8B030D-6E8A-4147-A177-3AD203B41FA5}">
                      <a16:colId xmlns:a16="http://schemas.microsoft.com/office/drawing/2014/main" val="2129627363"/>
                    </a:ext>
                  </a:extLst>
                </a:gridCol>
                <a:gridCol w="1248514">
                  <a:extLst>
                    <a:ext uri="{9D8B030D-6E8A-4147-A177-3AD203B41FA5}">
                      <a16:colId xmlns:a16="http://schemas.microsoft.com/office/drawing/2014/main" val="3414427579"/>
                    </a:ext>
                  </a:extLst>
                </a:gridCol>
                <a:gridCol w="1106622">
                  <a:extLst>
                    <a:ext uri="{9D8B030D-6E8A-4147-A177-3AD203B41FA5}">
                      <a16:colId xmlns:a16="http://schemas.microsoft.com/office/drawing/2014/main" val="570749973"/>
                    </a:ext>
                  </a:extLst>
                </a:gridCol>
                <a:gridCol w="542898">
                  <a:extLst>
                    <a:ext uri="{9D8B030D-6E8A-4147-A177-3AD203B41FA5}">
                      <a16:colId xmlns:a16="http://schemas.microsoft.com/office/drawing/2014/main" val="724444953"/>
                    </a:ext>
                  </a:extLst>
                </a:gridCol>
              </a:tblGrid>
              <a:tr h="1340427">
                <a:tc>
                  <a:txBody>
                    <a:bodyPr/>
                    <a:lstStyle/>
                    <a:p>
                      <a:pPr marL="0" marR="0">
                        <a:lnSpc>
                          <a:spcPct val="107000"/>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TC18</a:t>
                      </a:r>
                      <a:endParaRPr lang="en-US" sz="1200" b="1" kern="100" dirty="0">
                        <a:solidFill>
                          <a:srgbClr val="000000"/>
                        </a:solidFill>
                        <a:effectLst/>
                        <a:latin typeface="Times New Roman" panose="02020603050405020304" pitchFamily="18" charset="0"/>
                        <a:ea typeface="Noto Sans CJK SC"/>
                        <a:cs typeface="Times New Roman" panose="02020603050405020304" pitchFamily="18" charset="0"/>
                      </a:endParaRPr>
                    </a:p>
                  </a:txBody>
                  <a:tcPr marL="33813" marR="33813" marT="33813" marB="33813"/>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Check existing final exam result</a:t>
                      </a:r>
                      <a:endParaRPr lang="en-US" sz="1200" b="1" kern="100" dirty="0">
                        <a:solidFill>
                          <a:srgbClr val="000000"/>
                        </a:solidFill>
                        <a:effectLst/>
                        <a:latin typeface="Times New Roman" panose="02020603050405020304" pitchFamily="18" charset="0"/>
                        <a:ea typeface="Noto Sans CJK SC"/>
                        <a:cs typeface="Times New Roman" panose="02020603050405020304" pitchFamily="18" charset="0"/>
                      </a:endParaRPr>
                    </a:p>
                  </a:txBody>
                  <a:tcPr marL="33813" marR="33813" marT="33813" marB="33813"/>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1. Click on ‘Final result’ drop down from the navigation bar.</a:t>
                      </a:r>
                    </a:p>
                    <a:p>
                      <a:pPr marL="0" marR="0">
                        <a:lnSpc>
                          <a:spcPct val="107000"/>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2. Click on ‘View final result’</a:t>
                      </a:r>
                    </a:p>
                    <a:p>
                      <a:pPr marL="0" marR="0">
                        <a:lnSpc>
                          <a:spcPct val="107000"/>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3. Select session, year, term from the list.</a:t>
                      </a:r>
                    </a:p>
                    <a:p>
                      <a:pPr marL="0" marR="0">
                        <a:lnSpc>
                          <a:spcPct val="107000"/>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4. Click on ‘Submit’.</a:t>
                      </a:r>
                      <a:endParaRPr lang="en-US" sz="1200" b="1" kern="100" dirty="0">
                        <a:solidFill>
                          <a:srgbClr val="000000"/>
                        </a:solidFill>
                        <a:effectLst/>
                        <a:latin typeface="Times New Roman" panose="02020603050405020304" pitchFamily="18" charset="0"/>
                        <a:ea typeface="Noto Sans CJK SC"/>
                        <a:cs typeface="Times New Roman" panose="02020603050405020304" pitchFamily="18" charset="0"/>
                      </a:endParaRPr>
                    </a:p>
                  </a:txBody>
                  <a:tcPr marL="33813" marR="33813" marT="33813" marB="33813"/>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Session: 2017-2018</a:t>
                      </a:r>
                    </a:p>
                    <a:p>
                      <a:pPr marL="0" marR="0">
                        <a:lnSpc>
                          <a:spcPct val="107000"/>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Year: 1</a:t>
                      </a:r>
                    </a:p>
                    <a:p>
                      <a:pPr marL="0" marR="0">
                        <a:lnSpc>
                          <a:spcPct val="107000"/>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Term: 1</a:t>
                      </a:r>
                      <a:endParaRPr lang="en-US" sz="1200" b="1" kern="100" dirty="0">
                        <a:solidFill>
                          <a:srgbClr val="000000"/>
                        </a:solidFill>
                        <a:effectLst/>
                        <a:latin typeface="Times New Roman" panose="02020603050405020304" pitchFamily="18" charset="0"/>
                        <a:ea typeface="Noto Sans CJK SC"/>
                        <a:cs typeface="Times New Roman" panose="02020603050405020304" pitchFamily="18" charset="0"/>
                      </a:endParaRPr>
                    </a:p>
                  </a:txBody>
                  <a:tcPr marL="33813" marR="33813" marT="33813" marB="33813"/>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A table with list of students and list of courses will show associated with  the selected session, year and term.</a:t>
                      </a:r>
                      <a:endParaRPr lang="en-US" sz="1200" b="1" kern="100" dirty="0">
                        <a:solidFill>
                          <a:srgbClr val="000000"/>
                        </a:solidFill>
                        <a:effectLst/>
                        <a:latin typeface="Times New Roman" panose="02020603050405020304" pitchFamily="18" charset="0"/>
                        <a:ea typeface="Noto Sans CJK SC"/>
                        <a:cs typeface="Times New Roman" panose="02020603050405020304" pitchFamily="18" charset="0"/>
                      </a:endParaRPr>
                    </a:p>
                  </a:txBody>
                  <a:tcPr marL="33813" marR="33813" marT="33813" marB="33813"/>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Nothing is showing</a:t>
                      </a:r>
                      <a:endParaRPr lang="en-US" sz="1200" b="1" kern="100" dirty="0">
                        <a:solidFill>
                          <a:srgbClr val="000000"/>
                        </a:solidFill>
                        <a:effectLst/>
                        <a:latin typeface="Times New Roman" panose="02020603050405020304" pitchFamily="18" charset="0"/>
                        <a:ea typeface="Noto Sans CJK SC"/>
                        <a:cs typeface="Times New Roman" panose="02020603050405020304" pitchFamily="18" charset="0"/>
                      </a:endParaRPr>
                    </a:p>
                  </a:txBody>
                  <a:tcPr marL="33813" marR="33813" marT="33813" marB="33813"/>
                </a:tc>
                <a:tc>
                  <a:txBody>
                    <a:bodyPr/>
                    <a:lstStyle/>
                    <a:p>
                      <a:pPr marL="0" marR="0" algn="ctr">
                        <a:lnSpc>
                          <a:spcPct val="107000"/>
                        </a:lnSpc>
                        <a:spcBef>
                          <a:spcPts val="0"/>
                        </a:spcBef>
                        <a:spcAft>
                          <a:spcPts val="0"/>
                        </a:spcAft>
                      </a:pPr>
                      <a:r>
                        <a:rPr lang="en-US" sz="1200" kern="100" dirty="0">
                          <a:effectLst/>
                          <a:highlight>
                            <a:srgbClr val="FF0000"/>
                          </a:highlight>
                          <a:latin typeface="Times New Roman" panose="02020603050405020304" pitchFamily="18" charset="0"/>
                          <a:cs typeface="Times New Roman" panose="02020603050405020304" pitchFamily="18" charset="0"/>
                        </a:rPr>
                        <a:t>Fail</a:t>
                      </a:r>
                      <a:endParaRPr lang="en-US" sz="1200" b="1" kern="100" dirty="0">
                        <a:solidFill>
                          <a:srgbClr val="000000"/>
                        </a:solidFill>
                        <a:effectLst/>
                        <a:latin typeface="Times New Roman" panose="02020603050405020304" pitchFamily="18" charset="0"/>
                        <a:ea typeface="Noto Sans CJK SC"/>
                        <a:cs typeface="Times New Roman" panose="02020603050405020304" pitchFamily="18" charset="0"/>
                      </a:endParaRPr>
                    </a:p>
                  </a:txBody>
                  <a:tcPr marL="33813" marR="33813" marT="33813" marB="33813" anchor="ctr"/>
                </a:tc>
                <a:extLst>
                  <a:ext uri="{0D108BD9-81ED-4DB2-BD59-A6C34878D82A}">
                    <a16:rowId xmlns:a16="http://schemas.microsoft.com/office/drawing/2014/main" val="4226300551"/>
                  </a:ext>
                </a:extLst>
              </a:tr>
            </a:tbl>
          </a:graphicData>
        </a:graphic>
      </p:graphicFrame>
      <p:grpSp>
        <p:nvGrpSpPr>
          <p:cNvPr id="10" name="Google Shape;1018;p46"/>
          <p:cNvGrpSpPr/>
          <p:nvPr/>
        </p:nvGrpSpPr>
        <p:grpSpPr>
          <a:xfrm>
            <a:off x="569005" y="188329"/>
            <a:ext cx="392063" cy="291505"/>
            <a:chOff x="5247525" y="3007275"/>
            <a:chExt cx="517575" cy="384825"/>
          </a:xfrm>
        </p:grpSpPr>
        <p:sp>
          <p:nvSpPr>
            <p:cNvPr id="11" name="Google Shape;1019;p46"/>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20;p46"/>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p:cNvSpPr txBox="1"/>
          <p:nvPr/>
        </p:nvSpPr>
        <p:spPr>
          <a:xfrm>
            <a:off x="264733" y="4798211"/>
            <a:ext cx="872836" cy="307777"/>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2/20/22</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06625"/>
      </p:ext>
    </p:extLst>
  </p:cSld>
  <p:clrMapOvr>
    <a:masterClrMapping/>
  </p:clrMapOvr>
  <p:transition spd="slow">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Lucida Fax" panose="02060602050505020204" pitchFamily="18" charset="0"/>
              </a:rPr>
              <a:t>Phase 4 [Environment Setup] </a:t>
            </a:r>
            <a:endParaRPr lang="en-US" sz="2400" dirty="0">
              <a:latin typeface="Lucida Fax" panose="020606020505050202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5" name="TextBox 4"/>
          <p:cNvSpPr txBox="1"/>
          <p:nvPr/>
        </p:nvSpPr>
        <p:spPr>
          <a:xfrm>
            <a:off x="961212" y="1653863"/>
            <a:ext cx="6656788" cy="5232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phase includes the setup or installation process of software and hardware which is required for testing the application.</a:t>
            </a:r>
          </a:p>
        </p:txBody>
      </p:sp>
      <p:sp>
        <p:nvSpPr>
          <p:cNvPr id="7" name="TextBox 6"/>
          <p:cNvSpPr txBox="1"/>
          <p:nvPr/>
        </p:nvSpPr>
        <p:spPr>
          <a:xfrm>
            <a:off x="2275609" y="2493688"/>
            <a:ext cx="5153890" cy="523220"/>
          </a:xfrm>
          <a:prstGeom prst="rect">
            <a:avLst/>
          </a:prstGeom>
          <a:noFill/>
        </p:spPr>
        <p:txBody>
          <a:bodyPr wrap="square" rtlCol="0">
            <a:spAutoFit/>
          </a:bodyPr>
          <a:lstStyle/>
          <a:p>
            <a:pPr marL="285750" lvl="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Hardware: Dual Core or above machines</a:t>
            </a:r>
          </a:p>
          <a:p>
            <a:pPr marL="285750" lvl="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Software: Microsoft Windows XP </a:t>
            </a:r>
            <a:r>
              <a:rPr lang="en-US" dirty="0" smtClean="0">
                <a:latin typeface="Times New Roman" panose="02020603050405020304" pitchFamily="18" charset="0"/>
                <a:cs typeface="Times New Roman" panose="02020603050405020304" pitchFamily="18" charset="0"/>
              </a:rPr>
              <a:t>installed</a:t>
            </a:r>
            <a:endParaRPr lang="en-US" dirty="0">
              <a:latin typeface="Times New Roman" panose="02020603050405020304" pitchFamily="18" charset="0"/>
              <a:cs typeface="Times New Roman" panose="02020603050405020304" pitchFamily="18" charset="0"/>
            </a:endParaRPr>
          </a:p>
        </p:txBody>
      </p:sp>
      <p:grpSp>
        <p:nvGrpSpPr>
          <p:cNvPr id="6" name="Google Shape;1018;p46"/>
          <p:cNvGrpSpPr/>
          <p:nvPr/>
        </p:nvGrpSpPr>
        <p:grpSpPr>
          <a:xfrm>
            <a:off x="246886" y="629922"/>
            <a:ext cx="392063" cy="291505"/>
            <a:chOff x="5247525" y="3007275"/>
            <a:chExt cx="517575" cy="384825"/>
          </a:xfrm>
        </p:grpSpPr>
        <p:sp>
          <p:nvSpPr>
            <p:cNvPr id="8" name="Google Shape;1019;p46"/>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20;p46"/>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p:cNvSpPr txBox="1"/>
          <p:nvPr/>
        </p:nvSpPr>
        <p:spPr>
          <a:xfrm>
            <a:off x="440377" y="4644323"/>
            <a:ext cx="872836" cy="307777"/>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2/20/22</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72013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1005</Words>
  <Application>Microsoft Office PowerPoint</Application>
  <PresentationFormat>On-screen Show (16:9)</PresentationFormat>
  <Paragraphs>215</Paragraphs>
  <Slides>13</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Roboto Condensed</vt:lpstr>
      <vt:lpstr>Roboto Condensed Light</vt:lpstr>
      <vt:lpstr>Calibri</vt:lpstr>
      <vt:lpstr>Wingdings</vt:lpstr>
      <vt:lpstr>Chiller</vt:lpstr>
      <vt:lpstr>Arial</vt:lpstr>
      <vt:lpstr>Lucida Fax</vt:lpstr>
      <vt:lpstr>Arvo</vt:lpstr>
      <vt:lpstr>Times New Roman</vt:lpstr>
      <vt:lpstr>Noto Sans CJK SC</vt:lpstr>
      <vt:lpstr>Salerio template</vt:lpstr>
      <vt:lpstr>STLC of Student Management System</vt:lpstr>
      <vt:lpstr>Contents</vt:lpstr>
      <vt:lpstr>SOFTWARE TESTING LIFECYCLE [STLC]</vt:lpstr>
      <vt:lpstr>Introduction</vt:lpstr>
      <vt:lpstr>PowerPoint Presentation</vt:lpstr>
      <vt:lpstr>PowerPoint Presentation</vt:lpstr>
      <vt:lpstr>Phase 2[Test Planning &amp; Strategies]</vt:lpstr>
      <vt:lpstr>PowerPoint Presentation</vt:lpstr>
      <vt:lpstr>Phase 4 [Environment Setup] </vt:lpstr>
      <vt:lpstr>PowerPoint Presentation</vt:lpstr>
      <vt:lpstr>Bug Report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STLC of Student Management System</dc:title>
  <dc:creator>saima</dc:creator>
  <cp:lastModifiedBy>saima</cp:lastModifiedBy>
  <cp:revision>169</cp:revision>
  <dcterms:modified xsi:type="dcterms:W3CDTF">2022-02-18T14:55:35Z</dcterms:modified>
</cp:coreProperties>
</file>