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98" r:id="rId6"/>
    <p:sldId id="299" r:id="rId7"/>
    <p:sldId id="29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B7A6-40A6-453F-9B92-9419AF142DBA}">
  <a:tblStyle styleId="{1804B7A6-40A6-453F-9B92-9419AF142D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4E6954-2A8C-400F-ABEC-AE3412AACC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83306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602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018772" y="-2757360"/>
            <a:ext cx="13311342" cy="11490239"/>
            <a:chOff x="-2018772" y="-2757360"/>
            <a:chExt cx="13311342" cy="1149023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4086340" y="462600"/>
              <a:ext cx="4240900" cy="3176500"/>
              <a:chOff x="4085850" y="470300"/>
              <a:chExt cx="4240900" cy="3176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" name="Google Shape;1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 rot="-10393052">
              <a:off x="3969279" y="-2518050"/>
              <a:ext cx="4240893" cy="3176495"/>
              <a:chOff x="4085850" y="470300"/>
              <a:chExt cx="4240900" cy="3176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9" name="Google Shape;19;p2"/>
            <p:cNvGrpSpPr/>
            <p:nvPr/>
          </p:nvGrpSpPr>
          <p:grpSpPr>
            <a:xfrm rot="6700680">
              <a:off x="6912807" y="1693367"/>
              <a:ext cx="4241016" cy="3176587"/>
              <a:chOff x="4085850" y="470300"/>
              <a:chExt cx="4240900" cy="31765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3" name="Google Shape;23;p2"/>
            <p:cNvGrpSpPr/>
            <p:nvPr/>
          </p:nvGrpSpPr>
          <p:grpSpPr>
            <a:xfrm rot="-528350">
              <a:off x="1390051" y="3358081"/>
              <a:ext cx="4241274" cy="3176780"/>
              <a:chOff x="4085850" y="470300"/>
              <a:chExt cx="4240900" cy="31765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26" name="Google Shape;26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27" name="Google Shape;27;p2"/>
            <p:cNvGrpSpPr/>
            <p:nvPr/>
          </p:nvGrpSpPr>
          <p:grpSpPr>
            <a:xfrm rot="-6463698">
              <a:off x="-1980712" y="2067093"/>
              <a:ext cx="4240850" cy="3176463"/>
              <a:chOff x="4085850" y="470300"/>
              <a:chExt cx="4240900" cy="3176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1" name="Google Shape;31;p2"/>
            <p:cNvGrpSpPr/>
            <p:nvPr/>
          </p:nvGrpSpPr>
          <p:grpSpPr>
            <a:xfrm rot="3661699">
              <a:off x="-404847" y="-159446"/>
              <a:ext cx="4241098" cy="3176648"/>
              <a:chOff x="4085850" y="470300"/>
              <a:chExt cx="4240900" cy="3176500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3" name="Google Shape;33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4" name="Google Shape;34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35" name="Google Shape;35;p2"/>
            <p:cNvGrpSpPr/>
            <p:nvPr/>
          </p:nvGrpSpPr>
          <p:grpSpPr>
            <a:xfrm rot="2064881">
              <a:off x="5076518" y="4635784"/>
              <a:ext cx="4241061" cy="3176621"/>
              <a:chOff x="4085850" y="470300"/>
              <a:chExt cx="4240900" cy="31765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37" name="Google Shape;37;p2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38" name="Google Shape;38;p2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6"/>
          <p:cNvGrpSpPr/>
          <p:nvPr/>
        </p:nvGrpSpPr>
        <p:grpSpPr>
          <a:xfrm>
            <a:off x="-526415" y="-2012041"/>
            <a:ext cx="10822522" cy="9292210"/>
            <a:chOff x="-526415" y="-2012041"/>
            <a:chExt cx="10822522" cy="9292210"/>
          </a:xfrm>
        </p:grpSpPr>
        <p:grpSp>
          <p:nvGrpSpPr>
            <p:cNvPr id="136" name="Google Shape;136;p6"/>
            <p:cNvGrpSpPr/>
            <p:nvPr/>
          </p:nvGrpSpPr>
          <p:grpSpPr>
            <a:xfrm rot="4770941">
              <a:off x="6865428" y="3318882"/>
              <a:ext cx="3088040" cy="2312990"/>
              <a:chOff x="4085850" y="470300"/>
              <a:chExt cx="4240900" cy="3176500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38" name="Google Shape;13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39" name="Google Shape;13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0" name="Google Shape;140;p6"/>
            <p:cNvGrpSpPr/>
            <p:nvPr/>
          </p:nvGrpSpPr>
          <p:grpSpPr>
            <a:xfrm rot="621389">
              <a:off x="-401884" y="390858"/>
              <a:ext cx="2104265" cy="1576127"/>
              <a:chOff x="4085850" y="470300"/>
              <a:chExt cx="4240900" cy="3176500"/>
            </a:xfrm>
          </p:grpSpPr>
          <p:sp>
            <p:nvSpPr>
              <p:cNvPr id="141" name="Google Shape;14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2" name="Google Shape;14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3" name="Google Shape;14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4" name="Google Shape;144;p6"/>
            <p:cNvGrpSpPr/>
            <p:nvPr/>
          </p:nvGrpSpPr>
          <p:grpSpPr>
            <a:xfrm rot="-6306529">
              <a:off x="5570084" y="1338843"/>
              <a:ext cx="3088100" cy="2313035"/>
              <a:chOff x="4085850" y="470300"/>
              <a:chExt cx="4240900" cy="3176500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46" name="Google Shape;146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47" name="Google Shape;147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48" name="Google Shape;148;p6"/>
            <p:cNvGrpSpPr/>
            <p:nvPr/>
          </p:nvGrpSpPr>
          <p:grpSpPr>
            <a:xfrm rot="-7174504">
              <a:off x="6322166" y="-1254865"/>
              <a:ext cx="3088113" cy="2313044"/>
              <a:chOff x="4085850" y="470300"/>
              <a:chExt cx="4240900" cy="3176500"/>
            </a:xfrm>
          </p:grpSpPr>
          <p:sp>
            <p:nvSpPr>
              <p:cNvPr id="149" name="Google Shape;149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0" name="Google Shape;150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1" name="Google Shape;151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2" name="Google Shape;152;p6"/>
            <p:cNvGrpSpPr/>
            <p:nvPr/>
          </p:nvGrpSpPr>
          <p:grpSpPr>
            <a:xfrm rot="-3192199">
              <a:off x="8544734" y="1101799"/>
              <a:ext cx="1593053" cy="1193221"/>
              <a:chOff x="4085850" y="470300"/>
              <a:chExt cx="4240900" cy="3176500"/>
            </a:xfrm>
          </p:grpSpPr>
          <p:sp>
            <p:nvSpPr>
              <p:cNvPr id="153" name="Google Shape;153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4" name="Google Shape;154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5" name="Google Shape;155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56" name="Google Shape;156;p6"/>
            <p:cNvGrpSpPr/>
            <p:nvPr/>
          </p:nvGrpSpPr>
          <p:grpSpPr>
            <a:xfrm rot="-4784834">
              <a:off x="5102292" y="4398582"/>
              <a:ext cx="3087912" cy="2312894"/>
              <a:chOff x="4085850" y="470300"/>
              <a:chExt cx="4240900" cy="3176500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58" name="Google Shape;158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59" name="Google Shape;159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  <p:grpSp>
          <p:nvGrpSpPr>
            <p:cNvPr id="160" name="Google Shape;160;p6"/>
            <p:cNvGrpSpPr/>
            <p:nvPr/>
          </p:nvGrpSpPr>
          <p:grpSpPr>
            <a:xfrm rot="-2449976">
              <a:off x="-330187" y="4273877"/>
              <a:ext cx="1592959" cy="1193151"/>
              <a:chOff x="4085850" y="470300"/>
              <a:chExt cx="4240900" cy="3176500"/>
            </a:xfrm>
          </p:grpSpPr>
          <p:sp>
            <p:nvSpPr>
              <p:cNvPr id="161" name="Google Shape;161;p6"/>
              <p:cNvSpPr/>
              <p:nvPr/>
            </p:nvSpPr>
            <p:spPr>
              <a:xfrm>
                <a:off x="4086275" y="1087100"/>
                <a:ext cx="2081675" cy="2559700"/>
              </a:xfrm>
              <a:custGeom>
                <a:avLst/>
                <a:gdLst/>
                <a:ahLst/>
                <a:cxnLst/>
                <a:rect l="l" t="t" r="r" b="b"/>
                <a:pathLst>
                  <a:path w="83267" h="102388" extrusionOk="0">
                    <a:moveTo>
                      <a:pt x="0" y="0"/>
                    </a:moveTo>
                    <a:lnTo>
                      <a:pt x="83267" y="102388"/>
                    </a:lnTo>
                    <a:lnTo>
                      <a:pt x="73707" y="2374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</p:sp>
          <p:sp>
            <p:nvSpPr>
              <p:cNvPr id="162" name="Google Shape;162;p6"/>
              <p:cNvSpPr/>
              <p:nvPr/>
            </p:nvSpPr>
            <p:spPr>
              <a:xfrm>
                <a:off x="5926550" y="470300"/>
                <a:ext cx="2400200" cy="3175950"/>
              </a:xfrm>
              <a:custGeom>
                <a:avLst/>
                <a:gdLst/>
                <a:ahLst/>
                <a:cxnLst/>
                <a:rect l="l" t="t" r="r" b="b"/>
                <a:pathLst>
                  <a:path w="96008" h="127038" extrusionOk="0">
                    <a:moveTo>
                      <a:pt x="9622" y="127038"/>
                    </a:moveTo>
                    <a:lnTo>
                      <a:pt x="96008" y="0"/>
                    </a:lnTo>
                    <a:lnTo>
                      <a:pt x="0" y="484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8100019" scaled="0"/>
              </a:gradFill>
              <a:ln>
                <a:noFill/>
              </a:ln>
            </p:spPr>
          </p:sp>
          <p:sp>
            <p:nvSpPr>
              <p:cNvPr id="163" name="Google Shape;163;p6"/>
              <p:cNvSpPr/>
              <p:nvPr/>
            </p:nvSpPr>
            <p:spPr>
              <a:xfrm>
                <a:off x="4085850" y="471950"/>
                <a:ext cx="4240575" cy="1209800"/>
              </a:xfrm>
              <a:custGeom>
                <a:avLst/>
                <a:gdLst/>
                <a:ahLst/>
                <a:cxnLst/>
                <a:rect l="l" t="t" r="r" b="b"/>
                <a:pathLst>
                  <a:path w="169623" h="48392" extrusionOk="0">
                    <a:moveTo>
                      <a:pt x="0" y="24590"/>
                    </a:moveTo>
                    <a:lnTo>
                      <a:pt x="73740" y="48392"/>
                    </a:lnTo>
                    <a:lnTo>
                      <a:pt x="1696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6200038" scaled="0"/>
              </a:gradFill>
              <a:ln>
                <a:noFill/>
              </a:ln>
            </p:spPr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body" idx="1"/>
          </p:nvPr>
        </p:nvSpPr>
        <p:spPr>
          <a:xfrm>
            <a:off x="1334375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2"/>
          </p:nvPr>
        </p:nvSpPr>
        <p:spPr>
          <a:xfrm>
            <a:off x="4784196" y="1513150"/>
            <a:ext cx="3025500" cy="299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  <p:grpSp>
        <p:nvGrpSpPr>
          <p:cNvPr id="272" name="Google Shape;272;p10"/>
          <p:cNvGrpSpPr/>
          <p:nvPr/>
        </p:nvGrpSpPr>
        <p:grpSpPr>
          <a:xfrm>
            <a:off x="4086340" y="462600"/>
            <a:ext cx="4240900" cy="3176500"/>
            <a:chOff x="4085850" y="470300"/>
            <a:chExt cx="4240900" cy="3176500"/>
          </a:xfrm>
        </p:grpSpPr>
        <p:sp>
          <p:nvSpPr>
            <p:cNvPr id="273" name="Google Shape;27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4" name="Google Shape;27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5" name="Google Shape;27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76" name="Google Shape;276;p10"/>
          <p:cNvGrpSpPr/>
          <p:nvPr/>
        </p:nvGrpSpPr>
        <p:grpSpPr>
          <a:xfrm rot="-10393052">
            <a:off x="3969279" y="-2518050"/>
            <a:ext cx="4240893" cy="3176495"/>
            <a:chOff x="4085850" y="470300"/>
            <a:chExt cx="4240900" cy="3176500"/>
          </a:xfrm>
        </p:grpSpPr>
        <p:sp>
          <p:nvSpPr>
            <p:cNvPr id="277" name="Google Shape;27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78" name="Google Shape;27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79" name="Google Shape;27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0" name="Google Shape;280;p10"/>
          <p:cNvGrpSpPr/>
          <p:nvPr/>
        </p:nvGrpSpPr>
        <p:grpSpPr>
          <a:xfrm rot="6700680">
            <a:off x="6912807" y="1693367"/>
            <a:ext cx="4241016" cy="3176587"/>
            <a:chOff x="4085850" y="470300"/>
            <a:chExt cx="4240900" cy="3176500"/>
          </a:xfrm>
        </p:grpSpPr>
        <p:sp>
          <p:nvSpPr>
            <p:cNvPr id="281" name="Google Shape;281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2" name="Google Shape;282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3" name="Google Shape;283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4" name="Google Shape;284;p10"/>
          <p:cNvGrpSpPr/>
          <p:nvPr/>
        </p:nvGrpSpPr>
        <p:grpSpPr>
          <a:xfrm rot="-528350">
            <a:off x="1390051" y="3358081"/>
            <a:ext cx="4241274" cy="3176780"/>
            <a:chOff x="4085850" y="470300"/>
            <a:chExt cx="4240900" cy="3176500"/>
          </a:xfrm>
        </p:grpSpPr>
        <p:sp>
          <p:nvSpPr>
            <p:cNvPr id="285" name="Google Shape;285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88" name="Google Shape;288;p10"/>
          <p:cNvGrpSpPr/>
          <p:nvPr/>
        </p:nvGrpSpPr>
        <p:grpSpPr>
          <a:xfrm rot="-6463698">
            <a:off x="-1980712" y="2067093"/>
            <a:ext cx="4240850" cy="3176463"/>
            <a:chOff x="4085850" y="470300"/>
            <a:chExt cx="4240900" cy="3176500"/>
          </a:xfrm>
        </p:grpSpPr>
        <p:sp>
          <p:nvSpPr>
            <p:cNvPr id="289" name="Google Shape;289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2" name="Google Shape;292;p10"/>
          <p:cNvGrpSpPr/>
          <p:nvPr/>
        </p:nvGrpSpPr>
        <p:grpSpPr>
          <a:xfrm rot="3661699">
            <a:off x="-404847" y="-159446"/>
            <a:ext cx="4241098" cy="3176648"/>
            <a:chOff x="4085850" y="470300"/>
            <a:chExt cx="4240900" cy="3176500"/>
          </a:xfrm>
        </p:grpSpPr>
        <p:sp>
          <p:nvSpPr>
            <p:cNvPr id="293" name="Google Shape;293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4" name="Google Shape;294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5" name="Google Shape;295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  <p:grpSp>
        <p:nvGrpSpPr>
          <p:cNvPr id="296" name="Google Shape;296;p10"/>
          <p:cNvGrpSpPr/>
          <p:nvPr/>
        </p:nvGrpSpPr>
        <p:grpSpPr>
          <a:xfrm rot="2064881">
            <a:off x="5076518" y="4635784"/>
            <a:ext cx="4241061" cy="3176621"/>
            <a:chOff x="4085850" y="470300"/>
            <a:chExt cx="4240900" cy="3176500"/>
          </a:xfrm>
        </p:grpSpPr>
        <p:sp>
          <p:nvSpPr>
            <p:cNvPr id="297" name="Google Shape;297;p10"/>
            <p:cNvSpPr/>
            <p:nvPr/>
          </p:nvSpPr>
          <p:spPr>
            <a:xfrm>
              <a:off x="4086275" y="1087100"/>
              <a:ext cx="2081675" cy="2559700"/>
            </a:xfrm>
            <a:custGeom>
              <a:avLst/>
              <a:gdLst/>
              <a:ahLst/>
              <a:cxnLst/>
              <a:rect l="l" t="t" r="r" b="b"/>
              <a:pathLst>
                <a:path w="83267" h="102388" extrusionOk="0">
                  <a:moveTo>
                    <a:pt x="0" y="0"/>
                  </a:moveTo>
                  <a:lnTo>
                    <a:pt x="83267" y="102388"/>
                  </a:lnTo>
                  <a:lnTo>
                    <a:pt x="73707" y="2374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</p:sp>
        <p:sp>
          <p:nvSpPr>
            <p:cNvPr id="298" name="Google Shape;298;p10"/>
            <p:cNvSpPr/>
            <p:nvPr/>
          </p:nvSpPr>
          <p:spPr>
            <a:xfrm>
              <a:off x="5926550" y="470300"/>
              <a:ext cx="2400200" cy="3175950"/>
            </a:xfrm>
            <a:custGeom>
              <a:avLst/>
              <a:gdLst/>
              <a:ahLst/>
              <a:cxnLst/>
              <a:rect l="l" t="t" r="r" b="b"/>
              <a:pathLst>
                <a:path w="96008" h="127038" extrusionOk="0">
                  <a:moveTo>
                    <a:pt x="9622" y="127038"/>
                  </a:moveTo>
                  <a:lnTo>
                    <a:pt x="96008" y="0"/>
                  </a:lnTo>
                  <a:lnTo>
                    <a:pt x="0" y="48458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8100019" scaled="0"/>
            </a:gradFill>
            <a:ln>
              <a:noFill/>
            </a:ln>
          </p:spPr>
        </p:sp>
        <p:sp>
          <p:nvSpPr>
            <p:cNvPr id="299" name="Google Shape;299;p10"/>
            <p:cNvSpPr/>
            <p:nvPr/>
          </p:nvSpPr>
          <p:spPr>
            <a:xfrm>
              <a:off x="4085850" y="471950"/>
              <a:ext cx="4240575" cy="1209800"/>
            </a:xfrm>
            <a:custGeom>
              <a:avLst/>
              <a:gdLst/>
              <a:ahLst/>
              <a:cxnLst/>
              <a:rect l="l" t="t" r="r" b="b"/>
              <a:pathLst>
                <a:path w="169623" h="48392" extrusionOk="0">
                  <a:moveTo>
                    <a:pt x="0" y="24590"/>
                  </a:moveTo>
                  <a:lnTo>
                    <a:pt x="73740" y="48392"/>
                  </a:lnTo>
                  <a:lnTo>
                    <a:pt x="169623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16200038" scaled="0"/>
            </a:gra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4450" y="805875"/>
            <a:ext cx="6475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Bebas Neue"/>
              <a:buNone/>
              <a:defRPr sz="4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34450" y="1513149"/>
            <a:ext cx="64752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aira Semi Condensed"/>
              <a:buChar char="⩥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⊳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●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ira Semi Condensed"/>
              <a:buChar char="○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Saira Semi Condensed"/>
              <a:buChar char="■"/>
              <a:defRPr sz="24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501" y="930409"/>
            <a:ext cx="3390900" cy="33909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986474" y="1152312"/>
            <a:ext cx="5290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600" dirty="0">
                <a:solidFill>
                  <a:schemeClr val="tx1"/>
                </a:solidFill>
              </a:rPr>
              <a:t>Universidad de Panamá</a:t>
            </a:r>
            <a:br>
              <a:rPr lang="es-PA" sz="1600" dirty="0">
                <a:solidFill>
                  <a:schemeClr val="tx1"/>
                </a:solidFill>
              </a:rPr>
            </a:br>
            <a:r>
              <a:rPr lang="es-PA" sz="1600" dirty="0">
                <a:solidFill>
                  <a:schemeClr val="tx1"/>
                </a:solidFill>
              </a:rPr>
              <a:t/>
            </a:r>
            <a:br>
              <a:rPr lang="es-PA" sz="1600" dirty="0">
                <a:solidFill>
                  <a:schemeClr val="tx1"/>
                </a:solidFill>
              </a:rPr>
            </a:br>
            <a:r>
              <a:rPr lang="es-PA" sz="1600" dirty="0">
                <a:solidFill>
                  <a:schemeClr val="tx1"/>
                </a:solidFill>
              </a:rPr>
              <a:t>Facultad de Informática, Electrónica y Comunicación</a:t>
            </a:r>
            <a:br>
              <a:rPr lang="es-PA" sz="1600" dirty="0">
                <a:solidFill>
                  <a:schemeClr val="tx1"/>
                </a:solidFill>
              </a:rPr>
            </a:br>
            <a:r>
              <a:rPr lang="es-PA" sz="1600" dirty="0">
                <a:solidFill>
                  <a:schemeClr val="tx1"/>
                </a:solidFill>
              </a:rPr>
              <a:t>Escuela de Ingeniería en Electrónica y Comunicación</a:t>
            </a:r>
            <a:br>
              <a:rPr lang="es-PA" sz="1600" dirty="0">
                <a:solidFill>
                  <a:schemeClr val="tx1"/>
                </a:solidFill>
              </a:rPr>
            </a:br>
            <a:r>
              <a:rPr lang="es-PA" sz="1600" dirty="0">
                <a:solidFill>
                  <a:schemeClr val="tx1"/>
                </a:solidFill>
              </a:rPr>
              <a:t>Ingeniería en </a:t>
            </a:r>
            <a:r>
              <a:rPr lang="es-PA" sz="1600" dirty="0" smtClean="0">
                <a:solidFill>
                  <a:schemeClr val="tx1"/>
                </a:solidFill>
              </a:rPr>
              <a:t>Mecatrónica</a:t>
            </a:r>
          </a:p>
          <a:p>
            <a:pPr algn="ctr"/>
            <a:r>
              <a:rPr lang="es-PA" sz="1600" dirty="0">
                <a:solidFill>
                  <a:schemeClr val="tx1"/>
                </a:solidFill>
              </a:rPr>
              <a:t/>
            </a:r>
            <a:br>
              <a:rPr lang="es-PA" sz="1600" dirty="0">
                <a:solidFill>
                  <a:schemeClr val="tx1"/>
                </a:solidFill>
              </a:rPr>
            </a:br>
            <a:r>
              <a:rPr lang="es-PA" sz="1600" dirty="0" smtClean="0">
                <a:solidFill>
                  <a:schemeClr val="tx1"/>
                </a:solidFill>
              </a:rPr>
              <a:t>Introducción a la ingeniería</a:t>
            </a:r>
            <a:r>
              <a:rPr lang="es-PA" sz="1600" dirty="0">
                <a:solidFill>
                  <a:schemeClr val="tx1"/>
                </a:solidFill>
              </a:rPr>
              <a:t/>
            </a:r>
            <a:br>
              <a:rPr lang="es-PA" sz="1600" dirty="0">
                <a:solidFill>
                  <a:schemeClr val="tx1"/>
                </a:solidFill>
              </a:rPr>
            </a:br>
            <a:r>
              <a:rPr lang="es-PA" sz="1600" dirty="0">
                <a:solidFill>
                  <a:schemeClr val="tx1"/>
                </a:solidFill>
              </a:rPr>
              <a:t>Profesor </a:t>
            </a:r>
            <a:r>
              <a:rPr lang="es-PA" sz="1600" dirty="0" err="1" smtClean="0">
                <a:solidFill>
                  <a:schemeClr val="tx1"/>
                </a:solidFill>
              </a:rPr>
              <a:t>Yarien</a:t>
            </a:r>
            <a:r>
              <a:rPr lang="es-PA" sz="1600" dirty="0" smtClean="0">
                <a:solidFill>
                  <a:schemeClr val="tx1"/>
                </a:solidFill>
              </a:rPr>
              <a:t> Moreno</a:t>
            </a:r>
            <a:endParaRPr lang="es-PA" sz="1600" dirty="0">
              <a:solidFill>
                <a:schemeClr val="tx1"/>
              </a:solidFill>
            </a:endParaRPr>
          </a:p>
          <a:p>
            <a:pPr algn="ctr"/>
            <a:endParaRPr lang="es-PA" sz="1600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078" y="3303227"/>
            <a:ext cx="1371747" cy="154755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049293" y="1900493"/>
            <a:ext cx="5290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dirty="0" smtClean="0">
                <a:solidFill>
                  <a:schemeClr val="tx1"/>
                </a:solidFill>
              </a:rPr>
              <a:t>Integrantes del Grupo:</a:t>
            </a:r>
          </a:p>
          <a:p>
            <a:pPr algn="ctr"/>
            <a:r>
              <a:rPr lang="es-PA" sz="2400" dirty="0" smtClean="0">
                <a:solidFill>
                  <a:schemeClr val="tx1"/>
                </a:solidFill>
              </a:rPr>
              <a:t>Pavel </a:t>
            </a:r>
            <a:r>
              <a:rPr lang="es-PA" sz="2400" dirty="0" err="1" smtClean="0">
                <a:solidFill>
                  <a:schemeClr val="tx1"/>
                </a:solidFill>
              </a:rPr>
              <a:t>Hereida</a:t>
            </a:r>
            <a:r>
              <a:rPr lang="es-PA" sz="2400" dirty="0" smtClean="0">
                <a:solidFill>
                  <a:schemeClr val="tx1"/>
                </a:solidFill>
              </a:rPr>
              <a:t>, 8-1037-1647</a:t>
            </a:r>
            <a:endParaRPr lang="es-PA" sz="2400" dirty="0" smtClean="0">
              <a:solidFill>
                <a:schemeClr val="tx1"/>
              </a:solidFill>
            </a:endParaRPr>
          </a:p>
          <a:p>
            <a:pPr algn="ctr"/>
            <a:r>
              <a:rPr lang="es-PA" sz="2400" dirty="0" smtClean="0">
                <a:solidFill>
                  <a:schemeClr val="tx1"/>
                </a:solidFill>
              </a:rPr>
              <a:t>Joel </a:t>
            </a:r>
            <a:r>
              <a:rPr lang="es-PA" sz="2400" dirty="0" smtClean="0">
                <a:solidFill>
                  <a:schemeClr val="tx1"/>
                </a:solidFill>
              </a:rPr>
              <a:t>Buitrago, 8-980-1224</a:t>
            </a:r>
            <a:endParaRPr lang="es-PA" sz="2400" dirty="0" smtClean="0">
              <a:solidFill>
                <a:schemeClr val="tx1"/>
              </a:solidFill>
            </a:endParaRPr>
          </a:p>
          <a:p>
            <a:pPr algn="ctr"/>
            <a:r>
              <a:rPr lang="es-PA" sz="2400" dirty="0" err="1" smtClean="0">
                <a:solidFill>
                  <a:schemeClr val="tx1"/>
                </a:solidFill>
              </a:rPr>
              <a:t>Aidan</a:t>
            </a:r>
            <a:r>
              <a:rPr lang="es-PA" sz="2400" dirty="0" smtClean="0">
                <a:solidFill>
                  <a:schemeClr val="tx1"/>
                </a:solidFill>
              </a:rPr>
              <a:t> </a:t>
            </a:r>
            <a:r>
              <a:rPr lang="es-PA" sz="2400" dirty="0" smtClean="0">
                <a:solidFill>
                  <a:schemeClr val="tx1"/>
                </a:solidFill>
              </a:rPr>
              <a:t>García, 4-827-844</a:t>
            </a:r>
            <a:endParaRPr lang="es-PA" sz="2400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490" y="101110"/>
            <a:ext cx="1246922" cy="967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>
            <a:spLocks noGrp="1"/>
          </p:cNvSpPr>
          <p:nvPr>
            <p:ph type="title"/>
          </p:nvPr>
        </p:nvSpPr>
        <p:spPr>
          <a:xfrm>
            <a:off x="1648340" y="1671958"/>
            <a:ext cx="6096755" cy="11662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6000" dirty="0" smtClean="0">
                <a:solidFill>
                  <a:schemeClr val="accent1"/>
                </a:solidFill>
              </a:rPr>
              <a:t>Estándar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380" name="Google Shape;380;p14"/>
          <p:cNvSpPr txBox="1">
            <a:spLocks noGrp="1"/>
          </p:cNvSpPr>
          <p:nvPr>
            <p:ph type="body" idx="1"/>
          </p:nvPr>
        </p:nvSpPr>
        <p:spPr>
          <a:xfrm>
            <a:off x="3591563" y="2952993"/>
            <a:ext cx="4924642" cy="8137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A" sz="3200" b="1" dirty="0" smtClean="0"/>
              <a:t>¿Qué es un estándar?</a:t>
            </a:r>
            <a:endParaRPr sz="3200" dirty="0"/>
          </a:p>
        </p:txBody>
      </p:sp>
      <p:sp>
        <p:nvSpPr>
          <p:cNvPr id="382" name="Google Shape;382;p14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>
            <a:spLocks noGrp="1"/>
          </p:cNvSpPr>
          <p:nvPr>
            <p:ph type="ctrTitle" idx="4294967295"/>
          </p:nvPr>
        </p:nvSpPr>
        <p:spPr>
          <a:xfrm>
            <a:off x="1237233" y="795738"/>
            <a:ext cx="7997510" cy="91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Estándar</a:t>
            </a:r>
            <a:endParaRPr sz="6000" dirty="0"/>
          </a:p>
        </p:txBody>
      </p:sp>
      <p:sp>
        <p:nvSpPr>
          <p:cNvPr id="389" name="Google Shape;389;p15"/>
          <p:cNvSpPr txBox="1">
            <a:spLocks noGrp="1"/>
          </p:cNvSpPr>
          <p:nvPr>
            <p:ph type="subTitle" idx="4294967295"/>
          </p:nvPr>
        </p:nvSpPr>
        <p:spPr>
          <a:xfrm>
            <a:off x="1949209" y="1706538"/>
            <a:ext cx="4108800" cy="18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3600" b="1" dirty="0" smtClean="0">
                <a:solidFill>
                  <a:schemeClr val="accent1"/>
                </a:solidFill>
              </a:rPr>
              <a:t>ANSI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90" name="Google Shape;390;p15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"/>
          <p:cNvSpPr txBox="1">
            <a:spLocks noGrp="1"/>
          </p:cNvSpPr>
          <p:nvPr>
            <p:ph type="sldNum" idx="12"/>
          </p:nvPr>
        </p:nvSpPr>
        <p:spPr>
          <a:xfrm>
            <a:off x="8552377" y="4673650"/>
            <a:ext cx="4008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6" y="1297828"/>
            <a:ext cx="6346677" cy="2303150"/>
          </a:xfrm>
          <a:prstGeom prst="rect">
            <a:avLst/>
          </a:prstGeom>
        </p:spPr>
      </p:pic>
      <p:sp>
        <p:nvSpPr>
          <p:cNvPr id="22" name="Google Shape;396;p16"/>
          <p:cNvSpPr txBox="1">
            <a:spLocks/>
          </p:cNvSpPr>
          <p:nvPr/>
        </p:nvSpPr>
        <p:spPr>
          <a:xfrm>
            <a:off x="1196411" y="4017181"/>
            <a:ext cx="7169119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aira Semi Condensed"/>
              <a:buChar char="⩥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ira Semi Condensed"/>
              <a:buChar char="⊳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ira Semi Condensed"/>
              <a:buChar char="■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ira Semi Condensed"/>
              <a:buChar char="●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ira Semi Condensed"/>
              <a:buChar char="○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Semi Condensed"/>
              <a:buChar char="■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Semi Condensed"/>
              <a:buChar char="●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Semi Condensed"/>
              <a:buChar char="○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Saira Semi Condensed"/>
              <a:buChar char="■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s-PA" sz="2400" i="1" dirty="0">
                <a:solidFill>
                  <a:schemeClr val="accent1"/>
                </a:solidFill>
              </a:rPr>
              <a:t>Instituto Nacional Estadounidense de Normalización</a:t>
            </a:r>
            <a:endParaRPr lang="es-PA" sz="2400" i="1" dirty="0" smtClean="0"/>
          </a:p>
        </p:txBody>
      </p:sp>
      <p:sp>
        <p:nvSpPr>
          <p:cNvPr id="5" name="Google Shape;380;p14"/>
          <p:cNvSpPr txBox="1">
            <a:spLocks/>
          </p:cNvSpPr>
          <p:nvPr/>
        </p:nvSpPr>
        <p:spPr>
          <a:xfrm>
            <a:off x="3358691" y="363357"/>
            <a:ext cx="3000227" cy="8137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PA" sz="3200" b="1" dirty="0" smtClean="0">
                <a:solidFill>
                  <a:schemeClr val="tx1"/>
                </a:solidFill>
              </a:rPr>
              <a:t>¿Qué es ANSI?</a:t>
            </a:r>
            <a:endParaRPr lang="es-PA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 build="p"/>
      <p:bldP spid="5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5</a:t>
            </a:fld>
            <a:endParaRPr lang="es-PA" dirty="0"/>
          </a:p>
        </p:txBody>
      </p:sp>
      <p:sp>
        <p:nvSpPr>
          <p:cNvPr id="7" name="Google Shape;396;p16"/>
          <p:cNvSpPr txBox="1">
            <a:spLocks/>
          </p:cNvSpPr>
          <p:nvPr/>
        </p:nvSpPr>
        <p:spPr>
          <a:xfrm>
            <a:off x="592899" y="2263653"/>
            <a:ext cx="3401715" cy="65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aira Semi Condensed"/>
              <a:buChar char="⩥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ira Semi Condensed"/>
              <a:buChar char="⊳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ira Semi Condensed"/>
              <a:buChar char="■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ira Semi Condensed"/>
              <a:buChar char="●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ira Semi Condensed"/>
              <a:buChar char="○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Semi Condensed"/>
              <a:buChar char="■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Semi Condensed"/>
              <a:buChar char="●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Semi Condensed"/>
              <a:buChar char="○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Saira Semi Condensed"/>
              <a:buChar char="■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s-PA" sz="2400" i="1" dirty="0">
                <a:solidFill>
                  <a:schemeClr val="tx1"/>
                </a:solidFill>
              </a:rPr>
              <a:t>Instituto Nacional Estadounidense de Normalización</a:t>
            </a:r>
            <a:endParaRPr lang="es-PA" sz="2400" i="1" dirty="0" smtClean="0">
              <a:solidFill>
                <a:schemeClr val="tx1"/>
              </a:solidFill>
            </a:endParaRPr>
          </a:p>
        </p:txBody>
      </p:sp>
      <p:sp>
        <p:nvSpPr>
          <p:cNvPr id="9" name="Google Shape;380;p14"/>
          <p:cNvSpPr txBox="1">
            <a:spLocks/>
          </p:cNvSpPr>
          <p:nvPr/>
        </p:nvSpPr>
        <p:spPr>
          <a:xfrm>
            <a:off x="535376" y="869804"/>
            <a:ext cx="3516759" cy="8137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PA" sz="3200" b="1" dirty="0" smtClean="0">
                <a:solidFill>
                  <a:schemeClr val="tx1"/>
                </a:solidFill>
              </a:rPr>
              <a:t>¿Cómo funciona?</a:t>
            </a:r>
            <a:endParaRPr lang="es-PA" sz="3200" dirty="0">
              <a:solidFill>
                <a:schemeClr val="tx1"/>
              </a:solidFill>
            </a:endParaRPr>
          </a:p>
        </p:txBody>
      </p:sp>
      <p:pic>
        <p:nvPicPr>
          <p:cNvPr id="2052" name="Picture 4" descr="Map of the United States as shown by illuminated electrical lights on a dark blue background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40" y="0"/>
            <a:ext cx="4835460" cy="518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0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A" smtClean="0"/>
              <a:t>6</a:t>
            </a:fld>
            <a:endParaRPr lang="es-PA" dirty="0"/>
          </a:p>
        </p:txBody>
      </p:sp>
      <p:sp>
        <p:nvSpPr>
          <p:cNvPr id="4" name="Google Shape;396;p16"/>
          <p:cNvSpPr txBox="1">
            <a:spLocks/>
          </p:cNvSpPr>
          <p:nvPr/>
        </p:nvSpPr>
        <p:spPr>
          <a:xfrm>
            <a:off x="5158676" y="2092338"/>
            <a:ext cx="31115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aira Semi Condensed"/>
              <a:buChar char="⩥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marR="0" lvl="1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ira Semi Condensed"/>
              <a:buChar char="⊳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marR="0" lvl="2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ira Semi Condensed"/>
              <a:buChar char="■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marR="0" lvl="3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ira Semi Condensed"/>
              <a:buChar char="●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marR="0" lvl="4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aira Semi Condensed"/>
              <a:buChar char="○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marR="0" lvl="5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Semi Condensed"/>
              <a:buChar char="■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marR="0" lvl="6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Semi Condensed"/>
              <a:buChar char="●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marR="0" lvl="7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Semi Condensed"/>
              <a:buChar char="○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marR="0" lvl="8" indent="-419100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3000"/>
              <a:buFont typeface="Saira Semi Condensed"/>
              <a:buChar char="■"/>
              <a:defRPr sz="3000" b="0" i="0" u="none" strike="noStrike" cap="none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s-PA" sz="2400" i="1" dirty="0">
                <a:solidFill>
                  <a:schemeClr val="accent1"/>
                </a:solidFill>
              </a:rPr>
              <a:t>Instituto Nacional Estadounidense de Normalización</a:t>
            </a:r>
            <a:endParaRPr lang="es-PA" sz="2400" i="1" dirty="0" smtClean="0"/>
          </a:p>
        </p:txBody>
      </p:sp>
      <p:sp>
        <p:nvSpPr>
          <p:cNvPr id="7" name="Google Shape;380;p14"/>
          <p:cNvSpPr txBox="1">
            <a:spLocks/>
          </p:cNvSpPr>
          <p:nvPr/>
        </p:nvSpPr>
        <p:spPr>
          <a:xfrm>
            <a:off x="4956047" y="611007"/>
            <a:ext cx="3516759" cy="8137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PA" sz="3200" b="1" dirty="0" smtClean="0">
                <a:solidFill>
                  <a:schemeClr val="tx1"/>
                </a:solidFill>
              </a:rPr>
              <a:t>Origen</a:t>
            </a:r>
            <a:endParaRPr lang="es-PA" sz="3200" dirty="0">
              <a:solidFill>
                <a:schemeClr val="tx1"/>
              </a:solidFill>
            </a:endParaRPr>
          </a:p>
        </p:txBody>
      </p:sp>
      <p:pic>
        <p:nvPicPr>
          <p:cNvPr id="3074" name="Picture 2" descr="ANSI Int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29075" cy="516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9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>
            <a:spLocks noGrp="1"/>
          </p:cNvSpPr>
          <p:nvPr>
            <p:ph type="title"/>
          </p:nvPr>
        </p:nvSpPr>
        <p:spPr>
          <a:xfrm>
            <a:off x="1648340" y="1671958"/>
            <a:ext cx="6096755" cy="11662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6000" dirty="0" smtClean="0">
                <a:solidFill>
                  <a:schemeClr val="accent1"/>
                </a:solidFill>
              </a:rPr>
              <a:t>Conclusión</a:t>
            </a:r>
            <a:endParaRPr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853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/>
      <p:bldP spid="378" grpId="1"/>
    </p:bldLst>
  </p:timing>
</p:sld>
</file>

<file path=ppt/theme/theme1.xml><?xml version="1.0" encoding="utf-8"?>
<a:theme xmlns:a="http://schemas.openxmlformats.org/drawingml/2006/main" name="Dardanius template">
  <a:themeElements>
    <a:clrScheme name="Custom 347">
      <a:dk1>
        <a:srgbClr val="FFFFFF"/>
      </a:dk1>
      <a:lt1>
        <a:srgbClr val="1D0216"/>
      </a:lt1>
      <a:dk2>
        <a:srgbClr val="A58CA2"/>
      </a:dk2>
      <a:lt2>
        <a:srgbClr val="5C2C4F"/>
      </a:lt2>
      <a:accent1>
        <a:srgbClr val="B64B7F"/>
      </a:accent1>
      <a:accent2>
        <a:srgbClr val="881882"/>
      </a:accent2>
      <a:accent3>
        <a:srgbClr val="705FA0"/>
      </a:accent3>
      <a:accent4>
        <a:srgbClr val="E6AE39"/>
      </a:accent4>
      <a:accent5>
        <a:srgbClr val="591341"/>
      </a:accent5>
      <a:accent6>
        <a:srgbClr val="1D0216"/>
      </a:accent6>
      <a:hlink>
        <a:srgbClr val="F8BEF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59</Words>
  <Application>Microsoft Office PowerPoint</Application>
  <PresentationFormat>Presentación en pantalla (16:9)</PresentationFormat>
  <Paragraphs>22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Bebas Neue</vt:lpstr>
      <vt:lpstr>Saira Semi Condensed</vt:lpstr>
      <vt:lpstr>Dardanius template</vt:lpstr>
      <vt:lpstr>Presentación de PowerPoint</vt:lpstr>
      <vt:lpstr>Estándar</vt:lpstr>
      <vt:lpstr>Estándar</vt:lpstr>
      <vt:lpstr>Presentación de PowerPoint</vt:lpstr>
      <vt:lpstr>Presentación de PowerPoint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crossover</cp:lastModifiedBy>
  <cp:revision>19</cp:revision>
  <dcterms:modified xsi:type="dcterms:W3CDTF">2023-03-10T13:21:19Z</dcterms:modified>
</cp:coreProperties>
</file>