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A7F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14" y="72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86280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  <p:sndAc>
          <p:stSnd>
            <p:snd r:embed="rId1" name="click.wav"/>
          </p:stSnd>
        </p:sndAc>
      </p:transition>
    </mc:Choice>
    <mc:Fallback>
      <p:transition spd="slow">
        <p:fade/>
        <p:sndAc>
          <p:stSnd>
            <p:snd r:embed="rId1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952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  <p:sndAc>
          <p:stSnd>
            <p:snd r:embed="rId1" name="click.wav"/>
          </p:stSnd>
        </p:sndAc>
      </p:transition>
    </mc:Choice>
    <mc:Fallback>
      <p:transition spd="slow">
        <p:fade/>
        <p:sndAc>
          <p:stSnd>
            <p:snd r:embed="rId1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018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  <p:sndAc>
          <p:stSnd>
            <p:snd r:embed="rId1" name="click.wav"/>
          </p:stSnd>
        </p:sndAc>
      </p:transition>
    </mc:Choice>
    <mc:Fallback>
      <p:transition spd="slow">
        <p:fade/>
        <p:sndAc>
          <p:stSnd>
            <p:snd r:embed="rId1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466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  <p:sndAc>
          <p:stSnd>
            <p:snd r:embed="rId1" name="click.wav"/>
          </p:stSnd>
        </p:sndAc>
      </p:transition>
    </mc:Choice>
    <mc:Fallback>
      <p:transition spd="slow">
        <p:fade/>
        <p:sndAc>
          <p:stSnd>
            <p:snd r:embed="rId1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0173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  <p:sndAc>
          <p:stSnd>
            <p:snd r:embed="rId1" name="click.wav"/>
          </p:stSnd>
        </p:sndAc>
      </p:transition>
    </mc:Choice>
    <mc:Fallback>
      <p:transition spd="slow">
        <p:fade/>
        <p:sndAc>
          <p:stSnd>
            <p:snd r:embed="rId1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324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  <p:sndAc>
          <p:stSnd>
            <p:snd r:embed="rId1" name="click.wav"/>
          </p:stSnd>
        </p:sndAc>
      </p:transition>
    </mc:Choice>
    <mc:Fallback>
      <p:transition spd="slow">
        <p:fade/>
        <p:sndAc>
          <p:stSnd>
            <p:snd r:embed="rId1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744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  <p:sndAc>
          <p:stSnd>
            <p:snd r:embed="rId1" name="click.wav"/>
          </p:stSnd>
        </p:sndAc>
      </p:transition>
    </mc:Choice>
    <mc:Fallback>
      <p:transition spd="slow">
        <p:fade/>
        <p:sndAc>
          <p:stSnd>
            <p:snd r:embed="rId1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104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  <p:sndAc>
          <p:stSnd>
            <p:snd r:embed="rId1" name="click.wav"/>
          </p:stSnd>
        </p:sndAc>
      </p:transition>
    </mc:Choice>
    <mc:Fallback>
      <p:transition spd="slow">
        <p:fade/>
        <p:sndAc>
          <p:stSnd>
            <p:snd r:embed="rId1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122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  <p:sndAc>
          <p:stSnd>
            <p:snd r:embed="rId1" name="click.wav"/>
          </p:stSnd>
        </p:sndAc>
      </p:transition>
    </mc:Choice>
    <mc:Fallback>
      <p:transition spd="slow">
        <p:fade/>
        <p:sndAc>
          <p:stSnd>
            <p:snd r:embed="rId1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726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  <p:sndAc>
          <p:stSnd>
            <p:snd r:embed="rId1" name="click.wav"/>
          </p:stSnd>
        </p:sndAc>
      </p:transition>
    </mc:Choice>
    <mc:Fallback>
      <p:transition spd="slow">
        <p:fade/>
        <p:sndAc>
          <p:stSnd>
            <p:snd r:embed="rId1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511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  <p:sndAc>
          <p:stSnd>
            <p:snd r:embed="rId1" name="click.wav"/>
          </p:stSnd>
        </p:sndAc>
      </p:transition>
    </mc:Choice>
    <mc:Fallback>
      <p:transition spd="slow">
        <p:fade/>
        <p:sndAc>
          <p:stSnd>
            <p:snd r:embed="rId1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647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  <p:sndAc>
          <p:stSnd>
            <p:snd r:embed="rId13" name="click.wav"/>
          </p:stSnd>
        </p:sndAc>
      </p:transition>
    </mc:Choice>
    <mc:Fallback>
      <p:transition spd="slow">
        <p:fade/>
        <p:sndAc>
          <p:stSnd>
            <p:snd r:embed="rId13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28073" y="605489"/>
            <a:ext cx="9759856" cy="5358105"/>
          </a:xfrm>
        </p:spPr>
        <p:txBody>
          <a:bodyPr>
            <a:normAutofit/>
          </a:bodyPr>
          <a:lstStyle/>
          <a:p>
            <a:r>
              <a:rPr lang="es-PA" sz="3200" dirty="0" smtClean="0">
                <a:latin typeface="Algerian" panose="04020705040A02060702" pitchFamily="82" charset="0"/>
              </a:rPr>
              <a:t>Universidad  de panamá</a:t>
            </a:r>
            <a:br>
              <a:rPr lang="es-PA" sz="3200" dirty="0" smtClean="0">
                <a:latin typeface="Algerian" panose="04020705040A02060702" pitchFamily="82" charset="0"/>
              </a:rPr>
            </a:br>
            <a:r>
              <a:rPr lang="es-PA" sz="3200" dirty="0" smtClean="0">
                <a:latin typeface="Algerian" panose="04020705040A02060702" pitchFamily="82" charset="0"/>
              </a:rPr>
              <a:t>facultad de informática, electrónica y comunicación.</a:t>
            </a:r>
            <a:br>
              <a:rPr lang="es-PA" sz="3200" dirty="0" smtClean="0">
                <a:latin typeface="Algerian" panose="04020705040A02060702" pitchFamily="82" charset="0"/>
              </a:rPr>
            </a:br>
            <a:r>
              <a:rPr lang="es-PA" sz="3200" dirty="0" smtClean="0">
                <a:latin typeface="Algerian" panose="04020705040A02060702" pitchFamily="82" charset="0"/>
              </a:rPr>
              <a:t>ing. Mecatrónica </a:t>
            </a:r>
            <a:br>
              <a:rPr lang="es-PA" sz="3200" dirty="0" smtClean="0">
                <a:latin typeface="Algerian" panose="04020705040A02060702" pitchFamily="82" charset="0"/>
              </a:rPr>
            </a:br>
            <a:r>
              <a:rPr lang="es-PA" sz="3200" dirty="0" smtClean="0">
                <a:latin typeface="Algerian" panose="04020705040A02060702" pitchFamily="82" charset="0"/>
              </a:rPr>
              <a:t>  </a:t>
            </a:r>
            <a:br>
              <a:rPr lang="es-PA" sz="3200" dirty="0" smtClean="0">
                <a:latin typeface="Algerian" panose="04020705040A02060702" pitchFamily="82" charset="0"/>
              </a:rPr>
            </a:br>
            <a:r>
              <a:rPr lang="es-PA" sz="3200" dirty="0" smtClean="0">
                <a:latin typeface="Algerian" panose="04020705040A02060702" pitchFamily="82" charset="0"/>
              </a:rPr>
              <a:t>profesor : </a:t>
            </a:r>
            <a:br>
              <a:rPr lang="es-PA" sz="3200" dirty="0" smtClean="0">
                <a:latin typeface="Algerian" panose="04020705040A02060702" pitchFamily="82" charset="0"/>
              </a:rPr>
            </a:br>
            <a:r>
              <a:rPr lang="es-PA" sz="3200" dirty="0" smtClean="0">
                <a:latin typeface="Algerian" panose="04020705040A02060702" pitchFamily="82" charset="0"/>
              </a:rPr>
              <a:t>yarien moreno</a:t>
            </a:r>
            <a:br>
              <a:rPr lang="es-PA" sz="3200" dirty="0" smtClean="0">
                <a:latin typeface="Algerian" panose="04020705040A02060702" pitchFamily="82" charset="0"/>
              </a:rPr>
            </a:br>
            <a:r>
              <a:rPr lang="es-PA" sz="3200" dirty="0" smtClean="0">
                <a:latin typeface="Algerian" panose="04020705040A02060702" pitchFamily="82" charset="0"/>
              </a:rPr>
              <a:t/>
            </a:r>
            <a:br>
              <a:rPr lang="es-PA" sz="3200" dirty="0" smtClean="0">
                <a:latin typeface="Algerian" panose="04020705040A02060702" pitchFamily="82" charset="0"/>
              </a:rPr>
            </a:br>
            <a:r>
              <a:rPr lang="es-PA" sz="3200" dirty="0" smtClean="0">
                <a:latin typeface="Algerian" panose="04020705040A02060702" pitchFamily="82" charset="0"/>
              </a:rPr>
              <a:t>integrantes:</a:t>
            </a:r>
            <a:br>
              <a:rPr lang="es-PA" sz="3200" dirty="0" smtClean="0">
                <a:latin typeface="Algerian" panose="04020705040A02060702" pitchFamily="82" charset="0"/>
              </a:rPr>
            </a:br>
            <a:r>
              <a:rPr lang="es-PA" sz="3200" dirty="0" smtClean="0">
                <a:latin typeface="Algerian" panose="04020705040A02060702" pitchFamily="82" charset="0"/>
              </a:rPr>
              <a:t> </a:t>
            </a:r>
            <a:r>
              <a:rPr lang="es-PA" sz="2800" dirty="0" smtClean="0">
                <a:latin typeface="Algerian" panose="04020705040A02060702" pitchFamily="82" charset="0"/>
              </a:rPr>
              <a:t>francisco Díaz 8-1013-2203 </a:t>
            </a:r>
            <a:br>
              <a:rPr lang="es-PA" sz="2800" dirty="0" smtClean="0">
                <a:latin typeface="Algerian" panose="04020705040A02060702" pitchFamily="82" charset="0"/>
              </a:rPr>
            </a:br>
            <a:r>
              <a:rPr lang="es-PA" sz="2800" dirty="0" smtClean="0">
                <a:latin typeface="Algerian" panose="04020705040A02060702" pitchFamily="82" charset="0"/>
              </a:rPr>
              <a:t>Roselyn navarro 8-1018-1983</a:t>
            </a:r>
            <a:br>
              <a:rPr lang="es-PA" sz="2800" dirty="0" smtClean="0">
                <a:latin typeface="Algerian" panose="04020705040A02060702" pitchFamily="82" charset="0"/>
              </a:rPr>
            </a:br>
            <a:r>
              <a:rPr lang="es-PA" sz="2800" dirty="0" smtClean="0">
                <a:latin typeface="Algerian" panose="04020705040A02060702" pitchFamily="82" charset="0"/>
              </a:rPr>
              <a:t>Erick samudio 4-815-2059</a:t>
            </a:r>
            <a:br>
              <a:rPr lang="es-PA" sz="2800" dirty="0" smtClean="0">
                <a:latin typeface="Algerian" panose="04020705040A02060702" pitchFamily="82" charset="0"/>
              </a:rPr>
            </a:br>
            <a:r>
              <a:rPr lang="es-PA" sz="2800" dirty="0" smtClean="0">
                <a:latin typeface="Algerian" panose="04020705040A02060702" pitchFamily="82" charset="0"/>
              </a:rPr>
              <a:t>lía Pérez 8-1018-1983</a:t>
            </a:r>
            <a:endParaRPr lang="es-PA" sz="2800" dirty="0">
              <a:latin typeface="Algerian" panose="04020705040A02060702" pitchFamily="82" charset="0"/>
            </a:endParaRPr>
          </a:p>
        </p:txBody>
      </p:sp>
      <p:pic>
        <p:nvPicPr>
          <p:cNvPr id="15" name="Picture 6" descr="COBIT: una visión diferente de la gestión de servici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874" y="2102651"/>
            <a:ext cx="4727560" cy="2363780"/>
          </a:xfrm>
          <a:prstGeom prst="rect">
            <a:avLst/>
          </a:prstGeom>
          <a:ln w="285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6592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  <p:sndAc>
          <p:stSnd>
            <p:snd r:embed="rId2" name="click.wav"/>
          </p:stSnd>
        </p:sndAc>
      </p:transition>
    </mc:Choice>
    <mc:Fallback>
      <p:transition spd="slow">
        <p:fad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46909" y="314633"/>
            <a:ext cx="9800502" cy="1905000"/>
          </a:xfrm>
        </p:spPr>
        <p:txBody>
          <a:bodyPr/>
          <a:lstStyle/>
          <a:p>
            <a:r>
              <a:rPr lang="es-PA" dirty="0" smtClean="0">
                <a:solidFill>
                  <a:srgbClr val="76A7FE"/>
                </a:solidFill>
                <a:latin typeface="Algerian" panose="04020705040A02060702" pitchFamily="82" charset="0"/>
              </a:rPr>
              <a:t>¿Que es </a:t>
            </a:r>
            <a:r>
              <a:rPr lang="es-PA" dirty="0" err="1" smtClean="0">
                <a:solidFill>
                  <a:srgbClr val="76A7FE"/>
                </a:solidFill>
                <a:latin typeface="Algerian" panose="04020705040A02060702" pitchFamily="82" charset="0"/>
              </a:rPr>
              <a:t>Cobit</a:t>
            </a:r>
            <a:r>
              <a:rPr lang="es-PA" dirty="0" smtClean="0">
                <a:solidFill>
                  <a:srgbClr val="76A7FE"/>
                </a:solidFill>
                <a:latin typeface="Algerian" panose="04020705040A02060702" pitchFamily="82" charset="0"/>
              </a:rPr>
              <a:t>?</a:t>
            </a:r>
            <a:endParaRPr lang="es-PA" dirty="0">
              <a:solidFill>
                <a:srgbClr val="76A7FE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2514600"/>
            <a:ext cx="9905998" cy="3669146"/>
          </a:xfrm>
        </p:spPr>
        <p:txBody>
          <a:bodyPr>
            <a:normAutofit/>
          </a:bodyPr>
          <a:lstStyle/>
          <a:p>
            <a:pPr algn="ctr"/>
            <a:r>
              <a:rPr lang="es-MX" dirty="0" smtClean="0">
                <a:latin typeface="Arial Rounded MT Bold" panose="020F0704030504030204" pitchFamily="34" charset="0"/>
              </a:rPr>
              <a:t>COBIT (Control </a:t>
            </a:r>
            <a:r>
              <a:rPr lang="es-MX" dirty="0">
                <a:latin typeface="Arial Rounded MT Bold" panose="020F0704030504030204" pitchFamily="34" charset="0"/>
              </a:rPr>
              <a:t>Objetives for Information and Related Technology</a:t>
            </a:r>
            <a:r>
              <a:rPr lang="es-MX" dirty="0" smtClean="0">
                <a:latin typeface="Arial Rounded MT Bold" panose="020F0704030504030204" pitchFamily="34" charset="0"/>
              </a:rPr>
              <a:t>) es </a:t>
            </a:r>
            <a:r>
              <a:rPr lang="es-MX" dirty="0">
                <a:latin typeface="Arial Rounded MT Bold" panose="020F0704030504030204" pitchFamily="34" charset="0"/>
              </a:rPr>
              <a:t>un marco de trabajo (framework) para el gobierno y la gestión de las tecnologías de la información (TI) empresariales y dirigido a toda la empresa. </a:t>
            </a:r>
            <a:endParaRPr lang="es-MX" dirty="0" smtClean="0">
              <a:latin typeface="Arial Rounded MT Bold" panose="020F0704030504030204" pitchFamily="34" charset="0"/>
            </a:endParaRPr>
          </a:p>
          <a:p>
            <a:pPr algn="ctr"/>
            <a:r>
              <a:rPr lang="es-MX" dirty="0" smtClean="0">
                <a:latin typeface="Arial Rounded MT Bold" panose="020F0704030504030204" pitchFamily="34" charset="0"/>
              </a:rPr>
              <a:t>El </a:t>
            </a:r>
            <a:r>
              <a:rPr lang="es-MX" dirty="0">
                <a:latin typeface="Arial Rounded MT Bold" panose="020F0704030504030204" pitchFamily="34" charset="0"/>
              </a:rPr>
              <a:t>objetivo del framework COBIT es fusionar el gobierno de </a:t>
            </a:r>
            <a:r>
              <a:rPr lang="es-MX" dirty="0" smtClean="0">
                <a:latin typeface="Arial Rounded MT Bold" panose="020F0704030504030204" pitchFamily="34" charset="0"/>
              </a:rPr>
              <a:t>TI </a:t>
            </a:r>
            <a:r>
              <a:rPr lang="es-MX" dirty="0">
                <a:latin typeface="Arial Rounded MT Bold" panose="020F0704030504030204" pitchFamily="34" charset="0"/>
              </a:rPr>
              <a:t>y el gobierno corporativo en una estrategia uniforme. Con este fin, COBIT define los requisitos de cumplimiento y auditoría de IT y los aplica a toda la </a:t>
            </a:r>
            <a:r>
              <a:rPr lang="es-MX" dirty="0" smtClean="0">
                <a:latin typeface="Arial Rounded MT Bold" panose="020F0704030504030204" pitchFamily="34" charset="0"/>
              </a:rPr>
              <a:t>empresa.</a:t>
            </a:r>
          </a:p>
        </p:txBody>
      </p:sp>
      <p:pic>
        <p:nvPicPr>
          <p:cNvPr id="5" name="Picture 2" descr="COBIT® 5 - iPMOGui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8128" y="166255"/>
            <a:ext cx="3234411" cy="127908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 prst="softRound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404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  <p:sndAc>
          <p:stSnd>
            <p:snd r:embed="rId2" name="click.wav"/>
          </p:stSnd>
        </p:sndAc>
      </p:transition>
    </mc:Choice>
    <mc:Fallback>
      <p:transition spd="slow">
        <p:fad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49680" y="1307870"/>
            <a:ext cx="9692640" cy="1325562"/>
          </a:xfrm>
        </p:spPr>
        <p:txBody>
          <a:bodyPr/>
          <a:lstStyle/>
          <a:p>
            <a:r>
              <a:rPr lang="es-PA" dirty="0" smtClean="0">
                <a:solidFill>
                  <a:srgbClr val="76A7FE"/>
                </a:solidFill>
                <a:latin typeface="Algerian" panose="04020705040A02060702" pitchFamily="82" charset="0"/>
              </a:rPr>
              <a:t>¿COMO SURGE?</a:t>
            </a:r>
            <a:endParaRPr lang="es-PA" dirty="0">
              <a:solidFill>
                <a:srgbClr val="76A7FE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15834" y="2782529"/>
            <a:ext cx="8595360" cy="4351337"/>
          </a:xfrm>
        </p:spPr>
        <p:txBody>
          <a:bodyPr/>
          <a:lstStyle/>
          <a:p>
            <a:pPr algn="ctr"/>
            <a:r>
              <a:rPr lang="es-MX" dirty="0">
                <a:latin typeface="Arial Rounded MT Bold" panose="020F0704030504030204" pitchFamily="34" charset="0"/>
              </a:rPr>
              <a:t>Este marco de gestión fue lanzado inicialmente en 1996 por ISACA con la finalidad de establecer objetivos de control de TI que pudieran contribuir a las auditorías financieras y poder estimar el crecimiento del entorno de TI en las empresas.</a:t>
            </a:r>
            <a:endParaRPr lang="es-PA" dirty="0">
              <a:latin typeface="Arial Rounded MT Bold" panose="020F0704030504030204" pitchFamily="34" charset="0"/>
            </a:endParaRPr>
          </a:p>
        </p:txBody>
      </p:sp>
      <p:pic>
        <p:nvPicPr>
          <p:cNvPr id="5" name="Picture 2" descr="COBIT® 5 - iPMOGui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8128" y="166255"/>
            <a:ext cx="3234411" cy="127908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674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  <p:sndAc>
          <p:stSnd>
            <p:snd r:embed="rId2" name="click.wav"/>
          </p:stSnd>
        </p:sndAc>
      </p:transition>
    </mc:Choice>
    <mc:Fallback>
      <p:transition spd="slow">
        <p:fad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2939" y="1707426"/>
            <a:ext cx="9692640" cy="1325562"/>
          </a:xfrm>
        </p:spPr>
        <p:txBody>
          <a:bodyPr>
            <a:normAutofit/>
          </a:bodyPr>
          <a:lstStyle/>
          <a:p>
            <a:r>
              <a:rPr lang="es-PA" dirty="0">
                <a:solidFill>
                  <a:srgbClr val="76A7FE"/>
                </a:solidFill>
                <a:latin typeface="Algerian" panose="04020705040A02060702" pitchFamily="82" charset="0"/>
              </a:rPr>
              <a:t>¿Para que sirve?</a:t>
            </a:r>
            <a:br>
              <a:rPr lang="es-PA" dirty="0">
                <a:solidFill>
                  <a:srgbClr val="76A7FE"/>
                </a:solidFill>
                <a:latin typeface="Algerian" panose="04020705040A02060702" pitchFamily="82" charset="0"/>
              </a:rPr>
            </a:br>
            <a:endParaRPr lang="es-PA" dirty="0">
              <a:solidFill>
                <a:srgbClr val="76A7FE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89194" y="2814781"/>
            <a:ext cx="9905998" cy="3124201"/>
          </a:xfrm>
        </p:spPr>
        <p:txBody>
          <a:bodyPr/>
          <a:lstStyle/>
          <a:p>
            <a:pPr algn="ctr"/>
            <a:r>
              <a:rPr lang="es-MX" dirty="0" smtClean="0">
                <a:latin typeface="Arial Rounded MT Bold" panose="020F0704030504030204" pitchFamily="34" charset="0"/>
              </a:rPr>
              <a:t>COBIT </a:t>
            </a:r>
            <a:r>
              <a:rPr lang="es-MX" dirty="0">
                <a:latin typeface="Arial Rounded MT Bold" panose="020F0704030504030204" pitchFamily="34" charset="0"/>
              </a:rPr>
              <a:t>sirve para proveer gobierno y gestión para la función de TI y hace una clara distinción entre estas dos disciplinas que abarcan distintos tipos de actividades, requieren distintas estructuras organizativas y sirven a diferentes propósitos.</a:t>
            </a:r>
          </a:p>
          <a:p>
            <a:pPr marL="0" indent="0">
              <a:buNone/>
            </a:pPr>
            <a:endParaRPr lang="es-PA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2" descr="COBIT® 5 - iPMOGui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8128" y="166255"/>
            <a:ext cx="3234411" cy="127908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483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  <p:sndAc>
          <p:stSnd>
            <p:snd r:embed="rId2" name="click.wav"/>
          </p:stSnd>
        </p:sndAc>
      </p:transition>
    </mc:Choice>
    <mc:Fallback>
      <p:transition spd="slow">
        <p:fad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1872" y="1132378"/>
            <a:ext cx="9692640" cy="1325562"/>
          </a:xfrm>
        </p:spPr>
        <p:txBody>
          <a:bodyPr/>
          <a:lstStyle/>
          <a:p>
            <a:r>
              <a:rPr lang="es-PA" dirty="0" smtClean="0">
                <a:solidFill>
                  <a:srgbClr val="76A7FE"/>
                </a:solidFill>
                <a:latin typeface="Algerian" panose="04020705040A02060702" pitchFamily="82" charset="0"/>
              </a:rPr>
              <a:t>Misión</a:t>
            </a:r>
            <a:endParaRPr lang="es-PA" dirty="0">
              <a:solidFill>
                <a:srgbClr val="76A7FE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61872" y="2743200"/>
            <a:ext cx="8595360" cy="3498964"/>
          </a:xfrm>
        </p:spPr>
        <p:txBody>
          <a:bodyPr/>
          <a:lstStyle/>
          <a:p>
            <a:pPr algn="ctr"/>
            <a:r>
              <a:rPr lang="es-MX" dirty="0">
                <a:latin typeface="Arial Rounded MT Bold" panose="020F0704030504030204" pitchFamily="34" charset="0"/>
              </a:rPr>
              <a:t>La misión de COBIT es "investigar, desarrollar, publicar y promocionar un conjunto de objetivos de control generalmente aceptados para las tecnologías de la información que sean autorizados (dados por alguien con autoridad), actualizados, e internacionales para el uso del día a día de los gestores de </a:t>
            </a:r>
            <a:r>
              <a:rPr lang="es-MX" dirty="0" smtClean="0">
                <a:latin typeface="Arial Rounded MT Bold" panose="020F0704030504030204" pitchFamily="34" charset="0"/>
              </a:rPr>
              <a:t>negocios.</a:t>
            </a:r>
            <a:endParaRPr lang="es-PA" dirty="0">
              <a:latin typeface="Arial Rounded MT Bold" panose="020F0704030504030204" pitchFamily="34" charset="0"/>
            </a:endParaRPr>
          </a:p>
        </p:txBody>
      </p:sp>
      <p:pic>
        <p:nvPicPr>
          <p:cNvPr id="5" name="Picture 2" descr="COBIT® 5 - iPMOGui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8128" y="166255"/>
            <a:ext cx="3234411" cy="127908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0070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  <p:sndAc>
          <p:stSnd>
            <p:snd r:embed="rId2" name="click.wav"/>
          </p:stSnd>
        </p:sndAc>
      </p:transition>
    </mc:Choice>
    <mc:Fallback>
      <p:transition spd="slow">
        <p:fad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iew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94</TotalTime>
  <Words>234</Words>
  <Application>Microsoft Office PowerPoint</Application>
  <PresentationFormat>Panorámica</PresentationFormat>
  <Paragraphs>10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Algerian</vt:lpstr>
      <vt:lpstr>Arial</vt:lpstr>
      <vt:lpstr>Arial Rounded MT Bold</vt:lpstr>
      <vt:lpstr>Century Schoolbook</vt:lpstr>
      <vt:lpstr>Wingdings 2</vt:lpstr>
      <vt:lpstr>View</vt:lpstr>
      <vt:lpstr>Universidad  de panamá facultad de informática, electrónica y comunicación. ing. Mecatrónica     profesor :  yarien moreno  integrantes:  francisco Díaz 8-1013-2203  Roselyn navarro 8-1018-1983 Erick samudio 4-815-2059 lía Pérez 8-1018-1983</vt:lpstr>
      <vt:lpstr>¿Que es Cobit?</vt:lpstr>
      <vt:lpstr>¿COMO SURGE?</vt:lpstr>
      <vt:lpstr>¿Para que sirve? </vt:lpstr>
      <vt:lpstr>Misión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 de panamá facultad de electrónica    profesor :  yarien moreno  integrantes:  francisco Díaz 8-1013-2203  Roselyn navarro 8-1018-1983</dc:title>
  <dc:creator>Frank</dc:creator>
  <cp:lastModifiedBy>Frank</cp:lastModifiedBy>
  <cp:revision>9</cp:revision>
  <dcterms:created xsi:type="dcterms:W3CDTF">2023-03-10T12:24:25Z</dcterms:created>
  <dcterms:modified xsi:type="dcterms:W3CDTF">2023-03-10T13:58:50Z</dcterms:modified>
</cp:coreProperties>
</file>