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7"/>
  </p:notesMasterIdLst>
  <p:sldIdLst>
    <p:sldId id="256" r:id="rId2"/>
    <p:sldId id="259" r:id="rId3"/>
    <p:sldId id="257" r:id="rId4"/>
    <p:sldId id="272" r:id="rId5"/>
    <p:sldId id="271" r:id="rId6"/>
  </p:sldIdLst>
  <p:sldSz cx="9144000" cy="5143500" type="screen16x9"/>
  <p:notesSz cx="6858000" cy="9144000"/>
  <p:embeddedFontLst>
    <p:embeddedFont>
      <p:font typeface="Exo" panose="020B0604020202020204" charset="0"/>
      <p:regular r:id="rId8"/>
      <p:bold r:id="rId9"/>
      <p:italic r:id="rId10"/>
      <p:boldItalic r:id="rId11"/>
    </p:embeddedFont>
    <p:embeddedFont>
      <p:font typeface="PT Sans" panose="020B0503020203020204" pitchFamily="34" charset="0"/>
      <p:regular r:id="rId12"/>
      <p:bold r:id="rId13"/>
      <p:italic r:id="rId14"/>
      <p:boldItalic r:id="rId15"/>
    </p:embeddedFont>
    <p:embeddedFont>
      <p:font typeface="Roboto Condensed Light" panose="02000000000000000000" pitchFamily="2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20117C-6BD0-4C89-88C3-D44BA4E78F37}">
  <a:tblStyle styleId="{6C20117C-6BD0-4C89-88C3-D44BA4E78F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07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gf11272de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1" name="Google Shape;3371;gf11272de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>
            <a:spLocks noGrp="1"/>
          </p:cNvSpPr>
          <p:nvPr>
            <p:ph type="body" idx="1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>
                <a:latin typeface="Exo"/>
                <a:ea typeface="Exo"/>
                <a:cs typeface="Exo"/>
                <a:sym typeface="Exo"/>
              </a:defRPr>
            </a:lvl1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8" r:id="rId4"/>
    <p:sldLayoutId id="2147483663" r:id="rId5"/>
    <p:sldLayoutId id="2147483674" r:id="rId6"/>
    <p:sldLayoutId id="2147483675" r:id="rId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01828" y="174290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9600" dirty="0">
                <a:effectLst>
                  <a:glow rad="63500">
                    <a:schemeClr val="accent2">
                      <a:alpha val="40000"/>
                    </a:schemeClr>
                  </a:glow>
                </a:effectLst>
              </a:rPr>
              <a:t>NORMA EIA</a:t>
            </a:r>
            <a:endParaRPr sz="9600" dirty="0">
              <a:effectLst>
                <a:glow rad="63500">
                  <a:schemeClr val="accent2">
                    <a:alpha val="40000"/>
                  </a:schemeClr>
                </a:glow>
              </a:effectLst>
            </a:endParaRPr>
          </a:p>
        </p:txBody>
      </p:sp>
      <p:sp>
        <p:nvSpPr>
          <p:cNvPr id="4" name="Google Shape;2773;p36">
            <a:extLst>
              <a:ext uri="{FF2B5EF4-FFF2-40B4-BE49-F238E27FC236}">
                <a16:creationId xmlns:a16="http://schemas.microsoft.com/office/drawing/2014/main" id="{43DC1F31-27FE-D345-4487-1425DA40AB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03586" y="3380673"/>
            <a:ext cx="4734130" cy="16122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es-PA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Alberto Dailey    </a:t>
            </a:r>
            <a:r>
              <a:rPr lang="es-PA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8-1021-2459</a:t>
            </a:r>
          </a:p>
          <a:p>
            <a:pPr marL="0" indent="0" algn="just">
              <a:buNone/>
            </a:pPr>
            <a:r>
              <a:rPr lang="es-PA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Raynell Castillo  </a:t>
            </a:r>
            <a:r>
              <a:rPr lang="es-PA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8-1013-403</a:t>
            </a:r>
          </a:p>
          <a:p>
            <a:pPr marL="0" indent="0" algn="just">
              <a:buNone/>
            </a:pPr>
            <a:r>
              <a:rPr lang="es-PA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Jair González      </a:t>
            </a:r>
            <a:r>
              <a:rPr lang="es-PA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8-1022-1142</a:t>
            </a:r>
          </a:p>
          <a:p>
            <a:pPr marL="0" indent="0" algn="just">
              <a:buNone/>
            </a:pPr>
            <a:r>
              <a:rPr lang="es-PA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Luis Aguilar        </a:t>
            </a:r>
            <a:r>
              <a:rPr lang="es-PA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8-1002-1107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701731" y="1088478"/>
            <a:ext cx="516643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son las </a:t>
            </a:r>
            <a:r>
              <a:rPr lang="en" dirty="0">
                <a:solidFill>
                  <a:schemeClr val="accent2">
                    <a:lumMod val="75000"/>
                  </a:schemeClr>
                </a:solidFill>
              </a:rPr>
              <a:t>Normas EIA</a:t>
            </a:r>
            <a:r>
              <a:rPr lang="en" dirty="0"/>
              <a:t>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773" name="Google Shape;2773;p36"/>
          <p:cNvSpPr txBox="1">
            <a:spLocks noGrp="1"/>
          </p:cNvSpPr>
          <p:nvPr>
            <p:ph type="subTitle" idx="1"/>
          </p:nvPr>
        </p:nvSpPr>
        <p:spPr>
          <a:xfrm>
            <a:off x="757704" y="2370090"/>
            <a:ext cx="4734130" cy="16122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norma </a:t>
            </a:r>
            <a:r>
              <a:rPr lang="es-ES" sz="1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EIA</a:t>
            </a:r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un estándar de un sistema de cableado estructurado, es decir, una normativa que trata definir la manera de diseñar, construir y administrar cableado estructurado.</a:t>
            </a:r>
          </a:p>
          <a:p>
            <a:pPr marL="0" indent="0" algn="just">
              <a:buNone/>
            </a:pP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 norma fue desarrollada por la </a:t>
            </a:r>
            <a:r>
              <a:rPr lang="es-ES" sz="1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TIA 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Telecommunications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Association) y la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EIA 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(Electronic Industries Alliance) y establece el uso y la aplicación de sistemas de cableado estructurado para edificios comerciales.</a:t>
            </a:r>
            <a:endParaRPr lang="es-P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5852F115-BB57-1074-EDD7-1DD4E8E22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452" y="1661178"/>
            <a:ext cx="2857500" cy="1905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Propósitos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209999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Algunos de los propósitos de la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 EIA 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podemos mencionar:</a:t>
            </a:r>
          </a:p>
          <a:p>
            <a:pPr marL="152400" indent="0" algn="just">
              <a:buNone/>
            </a:pP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indent="-1714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Sentar un sistema de cableado estándar y genérico para las telecomunicaciones y establecer un espacio multiproveedor.</a:t>
            </a:r>
          </a:p>
          <a:p>
            <a:pPr marL="152400" indent="0" algn="just">
              <a:buNone/>
            </a:pP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buNone/>
            </a:pP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indent="-1714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Permitir la previsión y la instalación para los sistemas de cableado estructurado para los edificios comerciales.</a:t>
            </a:r>
          </a:p>
          <a:p>
            <a:pPr marL="323850" indent="-171450" algn="just">
              <a:buFont typeface="Wingdings" panose="05000000000000000000" pitchFamily="2" charset="2"/>
              <a:buChar char="v"/>
            </a:pP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buNone/>
            </a:pP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850" indent="-1714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Establecer criterios para la ejecución y para las configuraciones de los sistemas.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03B37-04CA-9769-FE80-156CBB1A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00" y="557291"/>
            <a:ext cx="7717800" cy="572700"/>
          </a:xfrm>
        </p:spPr>
        <p:txBody>
          <a:bodyPr/>
          <a:lstStyle/>
          <a:p>
            <a:r>
              <a:rPr lang="es-PA" dirty="0">
                <a:solidFill>
                  <a:schemeClr val="accent2">
                    <a:lumMod val="75000"/>
                  </a:schemeClr>
                </a:solidFill>
              </a:rPr>
              <a:t>Topología</a:t>
            </a:r>
            <a:r>
              <a:rPr lang="es-PA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3D5B63-7253-6660-5CAB-70B4BC203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956" y="1054624"/>
            <a:ext cx="4991332" cy="3034252"/>
          </a:xfrm>
          <a:prstGeom prst="rect">
            <a:avLst/>
          </a:prstGeom>
          <a:effectLst>
            <a:glow rad="139700">
              <a:schemeClr val="accent2">
                <a:lumMod val="75000"/>
                <a:alpha val="40000"/>
              </a:schemeClr>
            </a:glow>
          </a:effectLst>
        </p:spPr>
      </p:pic>
      <p:sp>
        <p:nvSpPr>
          <p:cNvPr id="6" name="Google Shape;2725;p34">
            <a:extLst>
              <a:ext uri="{FF2B5EF4-FFF2-40B4-BE49-F238E27FC236}">
                <a16:creationId xmlns:a16="http://schemas.microsoft.com/office/drawing/2014/main" id="{603FEA6C-856B-D0E1-230D-9B394FD192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670" y="1380985"/>
            <a:ext cx="3316207" cy="1533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cable que se debe utilizar para la </a:t>
            </a:r>
            <a:r>
              <a:rPr lang="es-E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norma es 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 UTP categoría 6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Los cables deben estar ordenados según lo que dice la norma que son:</a:t>
            </a:r>
          </a:p>
        </p:txBody>
      </p:sp>
    </p:spTree>
    <p:extLst>
      <p:ext uri="{BB962C8B-B14F-4D97-AF65-F5344CB8AC3E}">
        <p14:creationId xmlns:p14="http://schemas.microsoft.com/office/powerpoint/2010/main" val="2861317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4" name="Google Shape;3374;p48"/>
          <p:cNvSpPr txBox="1">
            <a:spLocks noGrp="1"/>
          </p:cNvSpPr>
          <p:nvPr>
            <p:ph type="body" idx="1"/>
          </p:nvPr>
        </p:nvSpPr>
        <p:spPr>
          <a:xfrm>
            <a:off x="1133576" y="2296729"/>
            <a:ext cx="6924900" cy="4497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A" sz="7200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Muchas Gracias</a:t>
            </a:r>
            <a:endParaRPr sz="72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75" name="Google Shape;3375;p48"/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3376" name="Google Shape;3376;p4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0" name="Google Shape;3390;p48"/>
          <p:cNvSpPr/>
          <p:nvPr/>
        </p:nvSpPr>
        <p:spPr>
          <a:xfrm flipH="1">
            <a:off x="8554554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1" name="Google Shape;3391;p48"/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3392" name="Google Shape;3392;p4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7" name="Google Shape;3397;p48"/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3398" name="Google Shape;3398;p48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8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0" name="Google Shape;3400;p48"/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1" name="Google Shape;3401;p48"/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402" name="Google Shape;3402;p4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48"/>
          <p:cNvGrpSpPr/>
          <p:nvPr/>
        </p:nvGrpSpPr>
        <p:grpSpPr>
          <a:xfrm>
            <a:off x="442736" y="3589512"/>
            <a:ext cx="1105976" cy="133969"/>
            <a:chOff x="8183182" y="663852"/>
            <a:chExt cx="1475028" cy="178673"/>
          </a:xfrm>
        </p:grpSpPr>
        <p:grpSp>
          <p:nvGrpSpPr>
            <p:cNvPr id="3409" name="Google Shape;3409;p4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10" name="Google Shape;3410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0" name="Google Shape;3420;p4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21" name="Google Shape;3421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Presentación en pantalla (16:9)</PresentationFormat>
  <Paragraphs>23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Exo</vt:lpstr>
      <vt:lpstr>Times New Roman</vt:lpstr>
      <vt:lpstr>Wingdings</vt:lpstr>
      <vt:lpstr>Roboto Condensed Light</vt:lpstr>
      <vt:lpstr>PT Sans</vt:lpstr>
      <vt:lpstr>Arial</vt:lpstr>
      <vt:lpstr>Data Center Business Plan by Slidesgo</vt:lpstr>
      <vt:lpstr>NORMA EIA</vt:lpstr>
      <vt:lpstr>¿Qué son las Normas EIA?</vt:lpstr>
      <vt:lpstr>Propósitos</vt:lpstr>
      <vt:lpstr>Topología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 EIA</dc:title>
  <dc:creator>Raynell Castillo</dc:creator>
  <cp:lastModifiedBy>Raynell Castillo</cp:lastModifiedBy>
  <cp:revision>1</cp:revision>
  <dcterms:modified xsi:type="dcterms:W3CDTF">2023-03-10T13:18:44Z</dcterms:modified>
</cp:coreProperties>
</file>