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2550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5AEB-644B-4A62-AC66-EAD69A4A3EF0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70EF-21D6-446E-A1EE-15DD9DAD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5AEB-644B-4A62-AC66-EAD69A4A3EF0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70EF-21D6-446E-A1EE-15DD9DAD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7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5AEB-644B-4A62-AC66-EAD69A4A3EF0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70EF-21D6-446E-A1EE-15DD9DAD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5AEB-644B-4A62-AC66-EAD69A4A3EF0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70EF-21D6-446E-A1EE-15DD9DAD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77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5AEB-644B-4A62-AC66-EAD69A4A3EF0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70EF-21D6-446E-A1EE-15DD9DAD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63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5AEB-644B-4A62-AC66-EAD69A4A3EF0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70EF-21D6-446E-A1EE-15DD9DAD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56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5AEB-644B-4A62-AC66-EAD69A4A3EF0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70EF-21D6-446E-A1EE-15DD9DAD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64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5AEB-644B-4A62-AC66-EAD69A4A3EF0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70EF-21D6-446E-A1EE-15DD9DAD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55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5AEB-644B-4A62-AC66-EAD69A4A3EF0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70EF-21D6-446E-A1EE-15DD9DAD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09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5AEB-644B-4A62-AC66-EAD69A4A3EF0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70EF-21D6-446E-A1EE-15DD9DAD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6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5AEB-644B-4A62-AC66-EAD69A4A3EF0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70EF-21D6-446E-A1EE-15DD9DAD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71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5AEB-644B-4A62-AC66-EAD69A4A3EF0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970EF-21D6-446E-A1EE-15DD9DAD7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8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AE2GRP </a:t>
            </a:r>
            <a:r>
              <a:rPr lang="en-US" dirty="0" smtClean="0"/>
              <a:t>2015-2016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 </a:t>
            </a:r>
            <a:r>
              <a:rPr lang="en-US" dirty="0" err="1"/>
              <a:t>Organisation</a:t>
            </a:r>
            <a:r>
              <a:rPr lang="en-US" dirty="0"/>
              <a:t> and Assessment</a:t>
            </a:r>
          </a:p>
          <a:p>
            <a:r>
              <a:rPr lang="en-US" dirty="0" smtClean="0"/>
              <a:t>Lecture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00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Roles </a:t>
            </a:r>
            <a:r>
              <a:rPr lang="en-US" dirty="0" smtClean="0"/>
              <a:t>(4)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Technical Lead responsibilities: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System </a:t>
            </a:r>
            <a:r>
              <a:rPr lang="en-US" dirty="0"/>
              <a:t>architect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Identify </a:t>
            </a:r>
            <a:r>
              <a:rPr lang="en-US" dirty="0"/>
              <a:t>key technical choices, pros and cons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Lead </a:t>
            </a:r>
            <a:r>
              <a:rPr lang="en-US" dirty="0"/>
              <a:t>programmer (as projects not too large)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86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Roles </a:t>
            </a:r>
            <a:r>
              <a:rPr lang="en-US" dirty="0" smtClean="0"/>
              <a:t>(5)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Quality Assurance Lead responsibilities: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Making </a:t>
            </a:r>
            <a:r>
              <a:rPr lang="en-US" dirty="0"/>
              <a:t>sure requirements are testable.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Planning </a:t>
            </a:r>
            <a:r>
              <a:rPr lang="en-US" dirty="0"/>
              <a:t>for quality assurance, in </a:t>
            </a:r>
            <a:r>
              <a:rPr lang="en-US" dirty="0" smtClean="0"/>
              <a:t>particular testing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Writing </a:t>
            </a:r>
            <a:r>
              <a:rPr lang="en-US" dirty="0"/>
              <a:t>test cases.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Automation </a:t>
            </a:r>
            <a:r>
              <a:rPr lang="en-US" dirty="0"/>
              <a:t>of testing, in particular </a:t>
            </a:r>
            <a:r>
              <a:rPr lang="en-US" dirty="0" smtClean="0"/>
              <a:t>regression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3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Roles </a:t>
            </a:r>
            <a:r>
              <a:rPr lang="en-US" dirty="0" smtClean="0"/>
              <a:t>(6)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Repository master responsibilities: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Overall </a:t>
            </a:r>
            <a:r>
              <a:rPr lang="en-US" dirty="0"/>
              <a:t>responsibility for managing </a:t>
            </a:r>
            <a:r>
              <a:rPr lang="en-US" dirty="0" smtClean="0"/>
              <a:t>project site </a:t>
            </a:r>
            <a:r>
              <a:rPr lang="en-US" dirty="0"/>
              <a:t>and repository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Training </a:t>
            </a:r>
            <a:r>
              <a:rPr lang="en-US" dirty="0"/>
              <a:t>everyone in how to use the site </a:t>
            </a:r>
            <a:r>
              <a:rPr lang="en-US" dirty="0" smtClean="0"/>
              <a:t>and associated </a:t>
            </a:r>
            <a:r>
              <a:rPr lang="en-US" dirty="0"/>
              <a:t>tools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Project </a:t>
            </a:r>
            <a:r>
              <a:rPr lang="en-US" dirty="0"/>
              <a:t>website </a:t>
            </a:r>
            <a:r>
              <a:rPr lang="en-US" dirty="0" smtClean="0"/>
              <a:t>deadline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89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Roles </a:t>
            </a:r>
            <a:r>
              <a:rPr lang="en-US" dirty="0" smtClean="0"/>
              <a:t>(7)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Note: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Not </a:t>
            </a:r>
            <a:r>
              <a:rPr lang="en-US" dirty="0"/>
              <a:t>all roles relevant all the time.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Roles </a:t>
            </a:r>
            <a:r>
              <a:rPr lang="en-US" dirty="0"/>
              <a:t>can be shared/further subdivided.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One </a:t>
            </a:r>
            <a:r>
              <a:rPr lang="en-US" dirty="0"/>
              <a:t>person can have more than one role.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Role </a:t>
            </a:r>
            <a:r>
              <a:rPr lang="en-US" dirty="0"/>
              <a:t>owners should not be expected to do </a:t>
            </a:r>
            <a:r>
              <a:rPr lang="en-US" dirty="0" smtClean="0"/>
              <a:t>all work </a:t>
            </a:r>
            <a:r>
              <a:rPr lang="en-US" dirty="0"/>
              <a:t>associated with role. Rather, </a:t>
            </a:r>
            <a:r>
              <a:rPr lang="en-US" dirty="0" smtClean="0"/>
              <a:t>think “</a:t>
            </a:r>
            <a:r>
              <a:rPr lang="en-US" dirty="0" err="1" smtClean="0"/>
              <a:t>organiser</a:t>
            </a:r>
            <a:r>
              <a:rPr lang="en-US" dirty="0"/>
              <a:t>”.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Role </a:t>
            </a:r>
            <a:r>
              <a:rPr lang="en-US" dirty="0"/>
              <a:t>owners not exempt from helping out </a:t>
            </a:r>
            <a:r>
              <a:rPr lang="en-US" dirty="0" smtClean="0"/>
              <a:t>with other </a:t>
            </a:r>
            <a:r>
              <a:rPr lang="en-US" dirty="0"/>
              <a:t>aspects</a:t>
            </a:r>
            <a:r>
              <a:rPr lang="en-US" dirty="0" smtClean="0"/>
              <a:t>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Everyone should pull their weight all the time!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05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Be positive: see challenges, not problems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Work </a:t>
            </a:r>
            <a:r>
              <a:rPr lang="en-US" dirty="0"/>
              <a:t>on the assumption that every </a:t>
            </a:r>
            <a:r>
              <a:rPr lang="en-US" dirty="0" smtClean="0"/>
              <a:t>team member </a:t>
            </a:r>
            <a:r>
              <a:rPr lang="en-US" dirty="0"/>
              <a:t>really wants to do his or her best.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If </a:t>
            </a:r>
            <a:r>
              <a:rPr lang="en-US" dirty="0"/>
              <a:t>someone does not contribute effectively, </a:t>
            </a:r>
            <a:r>
              <a:rPr lang="en-US" dirty="0" smtClean="0"/>
              <a:t>try to </a:t>
            </a:r>
            <a:r>
              <a:rPr lang="en-US" dirty="0"/>
              <a:t>find out why, and what can be changed </a:t>
            </a:r>
            <a:r>
              <a:rPr lang="en-US" dirty="0" smtClean="0"/>
              <a:t>to help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Attempt </a:t>
            </a:r>
            <a:r>
              <a:rPr lang="en-US" dirty="0"/>
              <a:t>to handle conflicts within group, </a:t>
            </a:r>
            <a:r>
              <a:rPr lang="en-US" dirty="0" smtClean="0"/>
              <a:t>but ultimately</a:t>
            </a:r>
            <a:r>
              <a:rPr lang="en-US" dirty="0"/>
              <a:t>, don’t be afraid to ask supervisor </a:t>
            </a:r>
            <a:r>
              <a:rPr lang="en-US" dirty="0" smtClean="0"/>
              <a:t>or module </a:t>
            </a:r>
            <a:r>
              <a:rPr lang="en-US" dirty="0"/>
              <a:t>convener for help.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34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Meetings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Two kinds of meetings: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Informal </a:t>
            </a:r>
            <a:r>
              <a:rPr lang="en-US" dirty="0"/>
              <a:t>meetings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Only </a:t>
            </a:r>
            <a:r>
              <a:rPr lang="en-US" dirty="0"/>
              <a:t>the group members.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Usually </a:t>
            </a:r>
            <a:r>
              <a:rPr lang="en-US" dirty="0"/>
              <a:t>one per week, more if necessary</a:t>
            </a:r>
            <a:r>
              <a:rPr lang="en-US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Formal </a:t>
            </a:r>
            <a:r>
              <a:rPr lang="en-US" dirty="0"/>
              <a:t>meetings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All </a:t>
            </a:r>
            <a:r>
              <a:rPr lang="en-US" dirty="0"/>
              <a:t>group members plus the supervisor.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One </a:t>
            </a:r>
            <a:r>
              <a:rPr lang="en-US" dirty="0"/>
              <a:t>meeting per week, about 30 min.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Compulsory</a:t>
            </a:r>
            <a:r>
              <a:rPr lang="en-US" dirty="0" smtClean="0"/>
              <a:t>!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If you cannot make it, apologies to </a:t>
            </a:r>
            <a:r>
              <a:rPr lang="en-US" dirty="0" smtClean="0"/>
              <a:t>the meeting </a:t>
            </a:r>
            <a:r>
              <a:rPr lang="en-US" dirty="0"/>
              <a:t>chair well in advance.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95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Group Meetings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Purpose: coordination and getting some </a:t>
            </a:r>
            <a:r>
              <a:rPr lang="en-US" dirty="0" smtClean="0"/>
              <a:t>real work </a:t>
            </a:r>
            <a:r>
              <a:rPr lang="en-US" dirty="0"/>
              <a:t>done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Typical activities: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Develop </a:t>
            </a:r>
            <a:r>
              <a:rPr lang="en-US" dirty="0"/>
              <a:t>a group-wide understanding of </a:t>
            </a:r>
            <a:r>
              <a:rPr lang="en-US" dirty="0" smtClean="0"/>
              <a:t>what the </a:t>
            </a:r>
            <a:r>
              <a:rPr lang="en-US" dirty="0"/>
              <a:t>project is and a consensus about its aims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/>
              <a:t>Organisational</a:t>
            </a:r>
            <a:r>
              <a:rPr lang="en-US" dirty="0"/>
              <a:t> matters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- electing group leader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- division of 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- developing time plans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- developing work procedures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558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Group Meetings </a:t>
            </a:r>
            <a:r>
              <a:rPr lang="en-US" dirty="0" smtClean="0"/>
              <a:t>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Design discussions.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Discussions </a:t>
            </a:r>
            <a:r>
              <a:rPr lang="en-US" dirty="0"/>
              <a:t>about specific technical problems.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Reviews </a:t>
            </a:r>
            <a:r>
              <a:rPr lang="en-US" dirty="0"/>
              <a:t>and inspections: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design </a:t>
            </a:r>
            <a:r>
              <a:rPr lang="en-US" dirty="0"/>
              <a:t>documents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reports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code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Prepare </a:t>
            </a:r>
            <a:r>
              <a:rPr lang="en-US" dirty="0"/>
              <a:t>for the formal meetings.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63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Group Meetings </a:t>
            </a:r>
            <a:r>
              <a:rPr lang="en-US" dirty="0" smtClean="0"/>
              <a:t>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Of course, a lot of work needs to be done </a:t>
            </a:r>
            <a:r>
              <a:rPr lang="en-US" dirty="0" smtClean="0"/>
              <a:t>outside meetings</a:t>
            </a:r>
            <a:r>
              <a:rPr lang="en-US" dirty="0"/>
              <a:t>, individually or in small subgroups; e.g.: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Background </a:t>
            </a:r>
            <a:r>
              <a:rPr lang="en-US" dirty="0"/>
              <a:t>research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Detailed </a:t>
            </a:r>
            <a:r>
              <a:rPr lang="en-US" dirty="0"/>
              <a:t>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Writing </a:t>
            </a:r>
            <a:r>
              <a:rPr lang="en-US" dirty="0"/>
              <a:t>design documents and reports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Coding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Testing </a:t>
            </a:r>
            <a:r>
              <a:rPr lang="en-US" dirty="0"/>
              <a:t>&amp; </a:t>
            </a:r>
            <a:r>
              <a:rPr lang="en-US" dirty="0" smtClean="0"/>
              <a:t>Debugging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Remember: If you don’t put in on average </a:t>
            </a:r>
            <a:r>
              <a:rPr lang="en-US" dirty="0" smtClean="0"/>
              <a:t>9h/week</a:t>
            </a:r>
            <a:r>
              <a:rPr lang="en-US" dirty="0"/>
              <a:t>, you are not working hard enough</a:t>
            </a:r>
            <a:r>
              <a:rPr lang="en-US" dirty="0" smtClean="0"/>
              <a:t>! (</a:t>
            </a:r>
            <a:r>
              <a:rPr lang="en-US" dirty="0"/>
              <a:t>Coffee-breaks not included. :-)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61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Group Meetings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Purposes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Formally </a:t>
            </a:r>
            <a:r>
              <a:rPr lang="en-US" dirty="0"/>
              <a:t>monitor progress by </a:t>
            </a:r>
            <a:r>
              <a:rPr lang="en-US" dirty="0" smtClean="0"/>
              <a:t>reviewing minutes </a:t>
            </a:r>
            <a:r>
              <a:rPr lang="en-US" dirty="0"/>
              <a:t>from preceding formal meeting.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Formally </a:t>
            </a:r>
            <a:r>
              <a:rPr lang="en-US" dirty="0"/>
              <a:t>take major design decisions.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Formally </a:t>
            </a:r>
            <a:r>
              <a:rPr lang="en-US" dirty="0"/>
              <a:t>decide on what should be done </a:t>
            </a:r>
            <a:r>
              <a:rPr lang="en-US" dirty="0" smtClean="0"/>
              <a:t>over the </a:t>
            </a:r>
            <a:r>
              <a:rPr lang="en-US" dirty="0"/>
              <a:t>next week, and who is responsible.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Keep </a:t>
            </a:r>
            <a:r>
              <a:rPr lang="en-US" dirty="0"/>
              <a:t>supervisor informed about where </a:t>
            </a:r>
            <a:r>
              <a:rPr lang="en-US" dirty="0" smtClean="0"/>
              <a:t>the project </a:t>
            </a:r>
            <a:r>
              <a:rPr lang="en-US" dirty="0"/>
              <a:t>is going.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Seek </a:t>
            </a:r>
            <a:r>
              <a:rPr lang="en-US" dirty="0"/>
              <a:t>input from supervisor.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Discuss </a:t>
            </a:r>
            <a:r>
              <a:rPr lang="en-US" dirty="0"/>
              <a:t>problems.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87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Some notes on team </a:t>
            </a:r>
            <a:r>
              <a:rPr lang="en-US" dirty="0" smtClean="0"/>
              <a:t>working (Partly </a:t>
            </a:r>
            <a:r>
              <a:rPr lang="en-US" dirty="0"/>
              <a:t>based on slides by Prof. Dave </a:t>
            </a:r>
            <a:r>
              <a:rPr lang="en-US" dirty="0" err="1"/>
              <a:t>Elliman</a:t>
            </a:r>
            <a:r>
              <a:rPr lang="en-US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Group </a:t>
            </a:r>
            <a:r>
              <a:rPr lang="en-US" dirty="0"/>
              <a:t>meetings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Software </a:t>
            </a:r>
            <a:r>
              <a:rPr lang="en-US" dirty="0"/>
              <a:t>Development Methodology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Assessment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145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Chairperson and Secretary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There should be a Chairperson (or </a:t>
            </a:r>
            <a:r>
              <a:rPr lang="en-US" dirty="0" smtClean="0"/>
              <a:t>Chair) and </a:t>
            </a:r>
            <a:r>
              <a:rPr lang="en-US" dirty="0"/>
              <a:t>a Secretary for each meeting.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These </a:t>
            </a:r>
            <a:r>
              <a:rPr lang="en-US" dirty="0"/>
              <a:t>roles should rotate within the group.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 </a:t>
            </a:r>
            <a:r>
              <a:rPr lang="en-US" dirty="0"/>
              <a:t>Chair </a:t>
            </a:r>
            <a:r>
              <a:rPr lang="en-US" dirty="0" err="1"/>
              <a:t>organises</a:t>
            </a:r>
            <a:r>
              <a:rPr lang="en-US" dirty="0"/>
              <a:t> and leads the meeting.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 </a:t>
            </a:r>
            <a:r>
              <a:rPr lang="en-US" dirty="0"/>
              <a:t>Secretary records what happened </a:t>
            </a:r>
            <a:r>
              <a:rPr lang="en-US" dirty="0" smtClean="0"/>
              <a:t>and what </a:t>
            </a:r>
            <a:r>
              <a:rPr lang="en-US" dirty="0"/>
              <a:t>was decided during the meeting in </a:t>
            </a:r>
            <a:r>
              <a:rPr lang="en-US" dirty="0" smtClean="0"/>
              <a:t>the minutes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606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Chairperson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Chair runs the formal meeting: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Prepares </a:t>
            </a:r>
            <a:r>
              <a:rPr lang="en-US" dirty="0"/>
              <a:t>a written agenda prior to </a:t>
            </a:r>
            <a:r>
              <a:rPr lang="en-US" dirty="0" smtClean="0"/>
              <a:t>the meeting</a:t>
            </a:r>
            <a:r>
              <a:rPr lang="en-US" dirty="0"/>
              <a:t>, makes it available to the group </a:t>
            </a:r>
            <a:r>
              <a:rPr lang="en-US" dirty="0" smtClean="0"/>
              <a:t>and supervisor </a:t>
            </a:r>
            <a:r>
              <a:rPr lang="en-US" dirty="0"/>
              <a:t>(via project site and/or e-mail), </a:t>
            </a:r>
            <a:r>
              <a:rPr lang="en-US" dirty="0" smtClean="0"/>
              <a:t>and brings </a:t>
            </a:r>
            <a:r>
              <a:rPr lang="en-US" dirty="0"/>
              <a:t>printed copies to the meeting.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Leads </a:t>
            </a:r>
            <a:r>
              <a:rPr lang="en-US" dirty="0"/>
              <a:t>the meeting by following the agenda.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Ensures </a:t>
            </a:r>
            <a:r>
              <a:rPr lang="en-US" dirty="0"/>
              <a:t>that the meeting remains focused.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044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Secretary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secretary records the meeting: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Takes </a:t>
            </a:r>
            <a:r>
              <a:rPr lang="en-US" dirty="0"/>
              <a:t>notes during the meeting: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Who </a:t>
            </a:r>
            <a:r>
              <a:rPr lang="en-US" dirty="0"/>
              <a:t>are present &amp; apologies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Summary </a:t>
            </a:r>
            <a:r>
              <a:rPr lang="en-US" dirty="0"/>
              <a:t>of major points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All </a:t>
            </a:r>
            <a:r>
              <a:rPr lang="en-US" dirty="0"/>
              <a:t>decisions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Compiles </a:t>
            </a:r>
            <a:r>
              <a:rPr lang="en-US" dirty="0"/>
              <a:t>these notes into </a:t>
            </a:r>
            <a:r>
              <a:rPr lang="en-US" dirty="0" smtClean="0"/>
              <a:t>minutes immediately </a:t>
            </a:r>
            <a:r>
              <a:rPr lang="en-US" dirty="0"/>
              <a:t>after the meeting.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Makes </a:t>
            </a:r>
            <a:r>
              <a:rPr lang="en-US" dirty="0"/>
              <a:t>the minutes available to all </a:t>
            </a:r>
            <a:r>
              <a:rPr lang="en-US" dirty="0" smtClean="0"/>
              <a:t>group members </a:t>
            </a:r>
            <a:r>
              <a:rPr lang="en-US" dirty="0"/>
              <a:t>and the supervisor. They </a:t>
            </a:r>
            <a:r>
              <a:rPr lang="en-US" dirty="0" smtClean="0"/>
              <a:t>then check </a:t>
            </a:r>
            <a:r>
              <a:rPr lang="en-US" dirty="0"/>
              <a:t>that the minutes correctly reflects </a:t>
            </a:r>
            <a:r>
              <a:rPr lang="en-US" dirty="0" smtClean="0"/>
              <a:t>the meeting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996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written summary of a meeting is called </a:t>
            </a:r>
            <a:r>
              <a:rPr lang="en-US" dirty="0" smtClean="0"/>
              <a:t>the minutes </a:t>
            </a:r>
            <a:r>
              <a:rPr lang="en-US" dirty="0"/>
              <a:t>of the meeting.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 </a:t>
            </a:r>
            <a:r>
              <a:rPr lang="en-US" dirty="0"/>
              <a:t>minutes help keeping the work </a:t>
            </a:r>
            <a:r>
              <a:rPr lang="en-US" dirty="0" err="1" smtClean="0"/>
              <a:t>organised</a:t>
            </a:r>
            <a:r>
              <a:rPr lang="en-US" dirty="0" smtClean="0"/>
              <a:t> and </a:t>
            </a:r>
            <a:r>
              <a:rPr lang="en-US" dirty="0"/>
              <a:t>focused.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 </a:t>
            </a:r>
            <a:r>
              <a:rPr lang="en-US" dirty="0"/>
              <a:t>minutes should be archived: using </a:t>
            </a:r>
            <a:r>
              <a:rPr lang="en-US" dirty="0" smtClean="0"/>
              <a:t>the facilities </a:t>
            </a:r>
            <a:r>
              <a:rPr lang="en-US" dirty="0"/>
              <a:t>for sharing documentation </a:t>
            </a:r>
            <a:r>
              <a:rPr lang="en-US" dirty="0" smtClean="0"/>
              <a:t>through the </a:t>
            </a:r>
            <a:r>
              <a:rPr lang="en-US" dirty="0"/>
              <a:t>project site is a good idea.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741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Minutes </a:t>
            </a:r>
            <a:r>
              <a:rPr lang="en-US" dirty="0" smtClean="0"/>
              <a:t>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minutes should record: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Date</a:t>
            </a:r>
            <a:r>
              <a:rPr lang="en-US" dirty="0"/>
              <a:t>, time, and place of the meeting.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Chair</a:t>
            </a:r>
            <a:r>
              <a:rPr lang="en-US" dirty="0"/>
              <a:t>, Secretary, who is present.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Apologies </a:t>
            </a:r>
            <a:r>
              <a:rPr lang="en-US" dirty="0"/>
              <a:t>from those who are absent.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 </a:t>
            </a:r>
            <a:r>
              <a:rPr lang="en-US" dirty="0"/>
              <a:t>main points discussed during </a:t>
            </a:r>
            <a:r>
              <a:rPr lang="en-US" dirty="0" smtClean="0"/>
              <a:t>the meeting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All decisions.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All </a:t>
            </a:r>
            <a:r>
              <a:rPr lang="en-US" dirty="0"/>
              <a:t>action points.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Date</a:t>
            </a:r>
            <a:r>
              <a:rPr lang="en-US" dirty="0"/>
              <a:t>, time, place, Chair, and Secretary of the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next meeting.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914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Each meeting generates a list of </a:t>
            </a:r>
            <a:r>
              <a:rPr lang="en-US" dirty="0" smtClean="0"/>
              <a:t>action points</a:t>
            </a:r>
            <a:r>
              <a:rPr lang="en-US" dirty="0"/>
              <a:t>. Three parts: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What </a:t>
            </a:r>
            <a:r>
              <a:rPr lang="en-US" dirty="0"/>
              <a:t>the task is.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Who </a:t>
            </a:r>
            <a:r>
              <a:rPr lang="en-US" dirty="0"/>
              <a:t>is assigned to the task.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When </a:t>
            </a:r>
            <a:r>
              <a:rPr lang="en-US" dirty="0"/>
              <a:t>the task should be finished</a:t>
            </a:r>
            <a:r>
              <a:rPr lang="en-US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 </a:t>
            </a:r>
            <a:r>
              <a:rPr lang="en-US" dirty="0"/>
              <a:t>purpose of the action point list is to: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provide </a:t>
            </a:r>
            <a:r>
              <a:rPr lang="en-US" dirty="0"/>
              <a:t>a clear and concise record of </a:t>
            </a:r>
            <a:r>
              <a:rPr lang="en-US" dirty="0" smtClean="0"/>
              <a:t>the work </a:t>
            </a:r>
            <a:r>
              <a:rPr lang="en-US" dirty="0"/>
              <a:t>that needs to be done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ensure </a:t>
            </a:r>
            <a:r>
              <a:rPr lang="en-US" dirty="0"/>
              <a:t>that tasks are not forgotten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make </a:t>
            </a:r>
            <a:r>
              <a:rPr lang="en-US" dirty="0"/>
              <a:t>it easy to ensure an </a:t>
            </a:r>
            <a:r>
              <a:rPr lang="en-US" dirty="0" smtClean="0"/>
              <a:t>evenly distributed </a:t>
            </a:r>
            <a:r>
              <a:rPr lang="en-US" dirty="0"/>
              <a:t>workload.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19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Action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John: Find a good Visual Basic </a:t>
            </a:r>
            <a:r>
              <a:rPr lang="en-US" dirty="0" smtClean="0"/>
              <a:t>Book. Done </a:t>
            </a:r>
            <a:r>
              <a:rPr lang="en-US" dirty="0"/>
              <a:t>by: 11 Nov (next group meeting)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Mark </a:t>
            </a:r>
            <a:r>
              <a:rPr lang="en-US" dirty="0"/>
              <a:t>and Sarah: Fix the “sorting </a:t>
            </a:r>
            <a:r>
              <a:rPr lang="en-US" dirty="0" smtClean="0"/>
              <a:t>bug”. Done </a:t>
            </a:r>
            <a:r>
              <a:rPr lang="en-US" dirty="0"/>
              <a:t>by: 8 Nov (urgent)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All</a:t>
            </a:r>
            <a:r>
              <a:rPr lang="en-US" dirty="0"/>
              <a:t>: Finish interim report chapter </a:t>
            </a:r>
            <a:r>
              <a:rPr lang="en-US" dirty="0" smtClean="0"/>
              <a:t>drafts. Done </a:t>
            </a:r>
            <a:r>
              <a:rPr lang="en-US" dirty="0"/>
              <a:t>by: 18 </a:t>
            </a:r>
            <a:r>
              <a:rPr lang="en-US" dirty="0" smtClean="0"/>
              <a:t>Nov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helpful to clearly identify particularly</a:t>
            </a:r>
          </a:p>
          <a:p>
            <a:pPr marL="0" indent="0">
              <a:buNone/>
            </a:pPr>
            <a:r>
              <a:rPr lang="en-US" dirty="0"/>
              <a:t>urgent action points to help ensure they get</a:t>
            </a:r>
          </a:p>
          <a:p>
            <a:pPr marL="0" indent="0">
              <a:buNone/>
            </a:pPr>
            <a:r>
              <a:rPr lang="en-US" dirty="0"/>
              <a:t>priority.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252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the Formal Meetings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Typical agenda:</a:t>
            </a:r>
          </a:p>
          <a:p>
            <a:pPr marL="400050" lvl="1" indent="0">
              <a:buNone/>
            </a:pPr>
            <a:r>
              <a:rPr lang="en-US" dirty="0"/>
              <a:t>1. Opening of the meeting</a:t>
            </a:r>
          </a:p>
          <a:p>
            <a:pPr marL="400050" lvl="1" indent="0">
              <a:buNone/>
            </a:pPr>
            <a:r>
              <a:rPr lang="en-US" dirty="0"/>
              <a:t>2. Apologies</a:t>
            </a:r>
          </a:p>
          <a:p>
            <a:pPr marL="400050" lvl="1" indent="0">
              <a:buNone/>
            </a:pPr>
            <a:r>
              <a:rPr lang="en-US" dirty="0"/>
              <a:t>3. Review of progress since last meeting.</a:t>
            </a:r>
          </a:p>
          <a:p>
            <a:pPr marL="400050" lvl="1" indent="0">
              <a:buNone/>
            </a:pPr>
            <a:r>
              <a:rPr lang="en-US" dirty="0"/>
              <a:t>4. . . .</a:t>
            </a:r>
          </a:p>
          <a:p>
            <a:pPr marL="400050" lvl="1" indent="0">
              <a:buNone/>
            </a:pPr>
            <a:r>
              <a:rPr lang="en-US" dirty="0"/>
              <a:t>. . . . . .</a:t>
            </a:r>
          </a:p>
          <a:p>
            <a:pPr marL="400050" lvl="1" indent="0">
              <a:buNone/>
            </a:pPr>
            <a:r>
              <a:rPr lang="en-US" dirty="0"/>
              <a:t>n − 2. Any other matters</a:t>
            </a:r>
          </a:p>
          <a:p>
            <a:pPr marL="400050" lvl="1" indent="0">
              <a:buNone/>
            </a:pPr>
            <a:r>
              <a:rPr lang="en-US" dirty="0"/>
              <a:t>n − 1. Next meeting: Date, Chair, and Secretary</a:t>
            </a:r>
          </a:p>
          <a:p>
            <a:pPr marL="400050" lvl="1" indent="0">
              <a:buNone/>
            </a:pPr>
            <a:r>
              <a:rPr lang="en-US" dirty="0"/>
              <a:t>n. Closing of the meeting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440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the Formal Meetings </a:t>
            </a:r>
            <a:r>
              <a:rPr lang="en-US" dirty="0" smtClean="0"/>
              <a:t>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Progress review: be sure to follow up on </a:t>
            </a:r>
            <a:r>
              <a:rPr lang="en-US" dirty="0" smtClean="0"/>
              <a:t>all outstanding </a:t>
            </a:r>
            <a:r>
              <a:rPr lang="en-US" dirty="0"/>
              <a:t>action points.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Review </a:t>
            </a:r>
            <a:r>
              <a:rPr lang="en-US" dirty="0"/>
              <a:t>of old action points and </a:t>
            </a:r>
            <a:r>
              <a:rPr lang="en-US" dirty="0" smtClean="0"/>
              <a:t>other discussion </a:t>
            </a:r>
            <a:r>
              <a:rPr lang="en-US" dirty="0"/>
              <a:t>will generated further </a:t>
            </a:r>
            <a:r>
              <a:rPr lang="en-US" dirty="0" smtClean="0"/>
              <a:t>action points</a:t>
            </a:r>
            <a:r>
              <a:rPr lang="en-US" dirty="0"/>
              <a:t>. Record them (e.g. on white board).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Be </a:t>
            </a:r>
            <a:r>
              <a:rPr lang="en-US" dirty="0"/>
              <a:t>sure to review all new action </a:t>
            </a:r>
            <a:r>
              <a:rPr lang="en-US" dirty="0" smtClean="0"/>
              <a:t>points towards </a:t>
            </a:r>
            <a:r>
              <a:rPr lang="en-US" dirty="0"/>
              <a:t>the end of meeting to </a:t>
            </a:r>
            <a:r>
              <a:rPr lang="en-US" dirty="0" smtClean="0"/>
              <a:t>ensure everyone </a:t>
            </a:r>
            <a:r>
              <a:rPr lang="en-US" dirty="0"/>
              <a:t>knows and understands what </a:t>
            </a:r>
            <a:r>
              <a:rPr lang="en-US" dirty="0" smtClean="0"/>
              <a:t>their tasks </a:t>
            </a:r>
            <a:r>
              <a:rPr lang="en-US" dirty="0"/>
              <a:t>are.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96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Logs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 addition to the formal meeting minutes, it </a:t>
            </a:r>
            <a:r>
              <a:rPr lang="en-US" dirty="0" smtClean="0"/>
              <a:t>is useful </a:t>
            </a:r>
            <a:r>
              <a:rPr lang="en-US" dirty="0"/>
              <a:t>to keep your own personal log.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 </a:t>
            </a:r>
            <a:r>
              <a:rPr lang="en-US" dirty="0"/>
              <a:t>log can be used to: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keep </a:t>
            </a:r>
            <a:r>
              <a:rPr lang="en-US" dirty="0"/>
              <a:t>track of your tasks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record </a:t>
            </a:r>
            <a:r>
              <a:rPr lang="en-US" dirty="0"/>
              <a:t>how your time is spent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note </a:t>
            </a:r>
            <a:r>
              <a:rPr lang="en-US" dirty="0"/>
              <a:t>down any ideas you have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The </a:t>
            </a:r>
            <a:r>
              <a:rPr lang="en-US" dirty="0"/>
              <a:t>log is very </a:t>
            </a:r>
            <a:r>
              <a:rPr lang="en-US" dirty="0" smtClean="0"/>
              <a:t>useful to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/>
              <a:t>organise</a:t>
            </a:r>
            <a:r>
              <a:rPr lang="en-US" dirty="0" smtClean="0"/>
              <a:t> </a:t>
            </a:r>
            <a:r>
              <a:rPr lang="en-US" dirty="0"/>
              <a:t>your own work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in </a:t>
            </a:r>
            <a:r>
              <a:rPr lang="en-US" dirty="0"/>
              <a:t>group meetings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when </a:t>
            </a:r>
            <a:r>
              <a:rPr lang="en-US" dirty="0"/>
              <a:t>writing the individual reports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94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Working </a:t>
            </a:r>
            <a:r>
              <a:rPr lang="en-US" dirty="0"/>
              <a:t>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Teams can be fun!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06406"/>
            <a:ext cx="4995863" cy="403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110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Development 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You can use any appropriate methodology.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Agile </a:t>
            </a:r>
            <a:r>
              <a:rPr lang="en-US" dirty="0"/>
              <a:t>methods have been found to work </a:t>
            </a:r>
            <a:r>
              <a:rPr lang="en-US" dirty="0" smtClean="0"/>
              <a:t>well in </a:t>
            </a:r>
            <a:r>
              <a:rPr lang="en-US" dirty="0"/>
              <a:t>the context of the group projects.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Be </a:t>
            </a:r>
            <a:r>
              <a:rPr lang="en-US" dirty="0"/>
              <a:t>sure to use prototyping!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884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prototype?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GRP </a:t>
            </a:r>
            <a:r>
              <a:rPr lang="en-US" dirty="0"/>
              <a:t>is a difficult module for many reasons: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Large</a:t>
            </a:r>
            <a:r>
              <a:rPr lang="en-US" dirty="0"/>
              <a:t>, unstructured task.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New </a:t>
            </a:r>
            <a:r>
              <a:rPr lang="en-US" dirty="0"/>
              <a:t>application domain.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Medium- </a:t>
            </a:r>
            <a:r>
              <a:rPr lang="en-US" dirty="0"/>
              <a:t>to large-scale software </a:t>
            </a:r>
            <a:r>
              <a:rPr lang="en-US" dirty="0" smtClean="0"/>
              <a:t>development will </a:t>
            </a:r>
            <a:r>
              <a:rPr lang="en-US" dirty="0"/>
              <a:t>be a new experience to many of you.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New </a:t>
            </a:r>
            <a:r>
              <a:rPr lang="en-US" dirty="0"/>
              <a:t>people.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Prototyping can help with these!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066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prototyping help?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Prototyping helps in understanding </a:t>
            </a:r>
            <a:r>
              <a:rPr lang="en-US" dirty="0" smtClean="0"/>
              <a:t>the problem </a:t>
            </a:r>
            <a:r>
              <a:rPr lang="en-US" dirty="0"/>
              <a:t>domain and the key difficulties: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extremely valuable design input!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Prototyping </a:t>
            </a:r>
            <a:r>
              <a:rPr lang="en-US" dirty="0"/>
              <a:t>gives insights regarding how </a:t>
            </a:r>
            <a:r>
              <a:rPr lang="en-US" dirty="0" smtClean="0"/>
              <a:t>to best </a:t>
            </a:r>
            <a:r>
              <a:rPr lang="en-US" dirty="0"/>
              <a:t>structure the implementation: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helps large-scale software development.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 </a:t>
            </a:r>
            <a:r>
              <a:rPr lang="en-US" dirty="0"/>
              <a:t>prototype is something concrete </a:t>
            </a:r>
            <a:r>
              <a:rPr lang="en-US" dirty="0" smtClean="0"/>
              <a:t>that everyone </a:t>
            </a:r>
            <a:r>
              <a:rPr lang="en-US" dirty="0"/>
              <a:t>can try out and have opinions 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ensures everyone is on the same </a:t>
            </a:r>
            <a:r>
              <a:rPr lang="en-US" dirty="0" smtClean="0"/>
              <a:t>page and </a:t>
            </a:r>
            <a:r>
              <a:rPr lang="en-US" dirty="0"/>
              <a:t>pulls in the same direction.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35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Working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But sometimes they don’t </a:t>
            </a:r>
            <a:r>
              <a:rPr lang="en-US" dirty="0" smtClean="0"/>
              <a:t>work well </a:t>
            </a:r>
            <a:r>
              <a:rPr lang="en-US" dirty="0"/>
              <a:t>. . 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Inadequate </a:t>
            </a:r>
            <a:r>
              <a:rPr lang="en-US" dirty="0" err="1" smtClean="0"/>
              <a:t>organisation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Low commitment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Apathy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Conflicts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652" y="3429000"/>
            <a:ext cx="47339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05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teams that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Balance of member skills — and </a:t>
            </a:r>
            <a:r>
              <a:rPr lang="en-US" dirty="0" smtClean="0"/>
              <a:t>making good </a:t>
            </a:r>
            <a:r>
              <a:rPr lang="en-US" dirty="0"/>
              <a:t>use of those skills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Clear </a:t>
            </a:r>
            <a:r>
              <a:rPr lang="en-US" dirty="0"/>
              <a:t>goals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Clear </a:t>
            </a:r>
            <a:r>
              <a:rPr lang="en-US" dirty="0"/>
              <a:t>responsibilities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Good </a:t>
            </a:r>
            <a:r>
              <a:rPr lang="en-US" dirty="0" err="1"/>
              <a:t>organisation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Good </a:t>
            </a:r>
            <a:r>
              <a:rPr lang="en-US" dirty="0"/>
              <a:t>communication, including listening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Commitment </a:t>
            </a:r>
            <a:r>
              <a:rPr lang="en-US" dirty="0"/>
              <a:t>to goals: willingness to </a:t>
            </a:r>
            <a:r>
              <a:rPr lang="en-US" dirty="0" smtClean="0"/>
              <a:t>put group </a:t>
            </a:r>
            <a:r>
              <a:rPr lang="en-US" dirty="0"/>
              <a:t>goals before ego and/or comfort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Mutual </a:t>
            </a:r>
            <a:r>
              <a:rPr lang="en-US" dirty="0"/>
              <a:t>respect and valuing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23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Roles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Motivator (initiator)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Idea </a:t>
            </a:r>
            <a:r>
              <a:rPr lang="en-US" dirty="0"/>
              <a:t>generator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Team </a:t>
            </a:r>
            <a:r>
              <a:rPr lang="en-US" dirty="0"/>
              <a:t>worker (“getting the job done”)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Specialist </a:t>
            </a:r>
            <a:r>
              <a:rPr lang="en-US" dirty="0"/>
              <a:t>(technical, writing, . . .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Coordinator (administrator)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Censor </a:t>
            </a:r>
            <a:r>
              <a:rPr lang="en-US" dirty="0"/>
              <a:t>(devil’s advocate)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Mediator </a:t>
            </a:r>
            <a:r>
              <a:rPr lang="en-US" dirty="0"/>
              <a:t>(supporter, mentor)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Monitor </a:t>
            </a:r>
            <a:r>
              <a:rPr lang="en-US" dirty="0"/>
              <a:t>(tester)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Completer-finisher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88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Roles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Every group should elect a Group Leader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Overall </a:t>
            </a:r>
            <a:r>
              <a:rPr lang="en-US" dirty="0"/>
              <a:t>planning and coordination.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Motivator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Arbiter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Main </a:t>
            </a:r>
            <a:r>
              <a:rPr lang="en-US" dirty="0"/>
              <a:t>point of contact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54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Roles </a:t>
            </a:r>
            <a:r>
              <a:rPr lang="en-US" dirty="0" smtClean="0"/>
              <a:t>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Additionally, the following are highly recommended:</a:t>
            </a:r>
          </a:p>
          <a:p>
            <a:pPr lvl="1"/>
            <a:r>
              <a:rPr lang="en-US" dirty="0" smtClean="0"/>
              <a:t>Editor</a:t>
            </a:r>
            <a:endParaRPr lang="en-US" dirty="0"/>
          </a:p>
          <a:p>
            <a:pPr lvl="1"/>
            <a:r>
              <a:rPr lang="en-US" dirty="0" smtClean="0"/>
              <a:t>Technical </a:t>
            </a:r>
            <a:r>
              <a:rPr lang="en-US" dirty="0"/>
              <a:t>Lead</a:t>
            </a:r>
          </a:p>
          <a:p>
            <a:pPr lvl="1"/>
            <a:r>
              <a:rPr lang="en-US" dirty="0" smtClean="0"/>
              <a:t>Quality </a:t>
            </a:r>
            <a:r>
              <a:rPr lang="en-US" dirty="0"/>
              <a:t>Assurance Lead</a:t>
            </a:r>
          </a:p>
          <a:p>
            <a:pPr lvl="1"/>
            <a:r>
              <a:rPr lang="en-US" dirty="0" smtClean="0"/>
              <a:t>Repository </a:t>
            </a:r>
            <a:r>
              <a:rPr lang="en-US" dirty="0"/>
              <a:t>Master</a:t>
            </a:r>
          </a:p>
          <a:p>
            <a:pPr lvl="1"/>
            <a:r>
              <a:rPr lang="en-US" dirty="0"/>
              <a:t>Other useful roles:</a:t>
            </a:r>
          </a:p>
          <a:p>
            <a:pPr lvl="1"/>
            <a:r>
              <a:rPr lang="en-US" dirty="0" smtClean="0"/>
              <a:t>UI </a:t>
            </a:r>
            <a:r>
              <a:rPr lang="en-US" dirty="0"/>
              <a:t>Designer</a:t>
            </a:r>
          </a:p>
          <a:p>
            <a:pPr lvl="1"/>
            <a:r>
              <a:rPr lang="en-US" dirty="0" smtClean="0"/>
              <a:t>Open </a:t>
            </a:r>
            <a:r>
              <a:rPr lang="en-US" dirty="0"/>
              <a:t>Day Producer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48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Roles </a:t>
            </a:r>
            <a:r>
              <a:rPr lang="en-US" dirty="0" smtClean="0"/>
              <a:t>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Editor responsibilities: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Document </a:t>
            </a:r>
            <a:r>
              <a:rPr lang="en-US" dirty="0"/>
              <a:t>structure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Layout </a:t>
            </a:r>
            <a:r>
              <a:rPr lang="en-US" dirty="0"/>
              <a:t>(creates templates)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Structure </a:t>
            </a:r>
            <a:r>
              <a:rPr lang="en-US" dirty="0"/>
              <a:t>of writing process (e.g. </a:t>
            </a:r>
            <a:r>
              <a:rPr lang="en-US" dirty="0" smtClean="0"/>
              <a:t>draft deadlines</a:t>
            </a:r>
            <a:r>
              <a:rPr lang="en-US" dirty="0"/>
              <a:t>, </a:t>
            </a:r>
            <a:r>
              <a:rPr lang="en-US" dirty="0" err="1"/>
              <a:t>organisisation</a:t>
            </a:r>
            <a:r>
              <a:rPr lang="en-US" dirty="0"/>
              <a:t> of proof reading)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Integration </a:t>
            </a:r>
            <a:r>
              <a:rPr lang="en-US" dirty="0"/>
              <a:t>of contributions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71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1504</Words>
  <Application>Microsoft Office PowerPoint</Application>
  <PresentationFormat>On-screen Show (4:3)</PresentationFormat>
  <Paragraphs>228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AE2GRP 2015-2016</vt:lpstr>
      <vt:lpstr>This Lecture</vt:lpstr>
      <vt:lpstr>Team Working (1)</vt:lpstr>
      <vt:lpstr>Team Working (2)</vt:lpstr>
      <vt:lpstr>Characteristics of teams that work</vt:lpstr>
      <vt:lpstr>Necessary Roles</vt:lpstr>
      <vt:lpstr>Formal Roles (1)</vt:lpstr>
      <vt:lpstr>Formal Roles (2)</vt:lpstr>
      <vt:lpstr>Formal Roles (3)</vt:lpstr>
      <vt:lpstr>Formal Roles (4)</vt:lpstr>
      <vt:lpstr>Formal Roles (5)</vt:lpstr>
      <vt:lpstr>Formal Roles (6)</vt:lpstr>
      <vt:lpstr>Formal Roles (7)</vt:lpstr>
      <vt:lpstr>Some tips</vt:lpstr>
      <vt:lpstr>Group Meetings</vt:lpstr>
      <vt:lpstr>Informal Group Meetings (1)</vt:lpstr>
      <vt:lpstr>Informal Group Meetings (2)</vt:lpstr>
      <vt:lpstr>Informal Group Meetings (3)</vt:lpstr>
      <vt:lpstr>Formal Group Meetings</vt:lpstr>
      <vt:lpstr>Chairperson and Secretary</vt:lpstr>
      <vt:lpstr>The Chairperson</vt:lpstr>
      <vt:lpstr>The Secretary</vt:lpstr>
      <vt:lpstr>Minutes (1)</vt:lpstr>
      <vt:lpstr>Minutes (2)</vt:lpstr>
      <vt:lpstr>Action Points</vt:lpstr>
      <vt:lpstr>Example of Action Points</vt:lpstr>
      <vt:lpstr>Structure of the Formal Meetings (1)</vt:lpstr>
      <vt:lpstr>Structure of the Formal Meetings (2)</vt:lpstr>
      <vt:lpstr>Personal Logs</vt:lpstr>
      <vt:lpstr>Software Development Methodology</vt:lpstr>
      <vt:lpstr>Why prototype?</vt:lpstr>
      <vt:lpstr>How can prototyping help?</vt:lpstr>
    </vt:vector>
  </TitlesOfParts>
  <Company>UNNC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AE2GRP 2014-2015</dc:title>
  <dc:creator>t3400</dc:creator>
  <cp:lastModifiedBy>t3400</cp:lastModifiedBy>
  <cp:revision>78</cp:revision>
  <dcterms:created xsi:type="dcterms:W3CDTF">2014-09-17T01:36:41Z</dcterms:created>
  <dcterms:modified xsi:type="dcterms:W3CDTF">2015-09-14T04:51:32Z</dcterms:modified>
</cp:coreProperties>
</file>