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8" r:id="rId11"/>
    <p:sldId id="269" r:id="rId12"/>
    <p:sldId id="267" r:id="rId13"/>
    <p:sldId id="262" r:id="rId14"/>
    <p:sldId id="270" r:id="rId15"/>
    <p:sldId id="271" r:id="rId16"/>
    <p:sldId id="272" r:id="rId17"/>
    <p:sldId id="273" r:id="rId18"/>
    <p:sldId id="277"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45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C090-82C2-C636-8621-12C9A1E7B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C1E64-FAC6-3129-2979-CB4F218AE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B4C347-1202-F016-3AC1-EA7DBAE422FD}"/>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5" name="Footer Placeholder 4">
            <a:extLst>
              <a:ext uri="{FF2B5EF4-FFF2-40B4-BE49-F238E27FC236}">
                <a16:creationId xmlns:a16="http://schemas.microsoft.com/office/drawing/2014/main" id="{394CB9C6-A101-6EC7-62D8-F5B1BBBD3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BA39E-9478-B566-4B8C-174EA52AE881}"/>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302834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FA03-A6BC-D624-A6F4-DFDB3ED64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5FF825-285E-FD1F-4148-F1BEA1AC2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0F563-FFF3-E0B8-9A62-85F52F272700}"/>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5" name="Footer Placeholder 4">
            <a:extLst>
              <a:ext uri="{FF2B5EF4-FFF2-40B4-BE49-F238E27FC236}">
                <a16:creationId xmlns:a16="http://schemas.microsoft.com/office/drawing/2014/main" id="{220E641B-54AB-6A08-0A22-DB3A60150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5E020-8796-1952-C9AA-D24E67B96BC2}"/>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232302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C588F-C60B-8507-6CBE-86A7A2CAA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3F139-5E4D-609B-B11E-3CF63688F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8C1AC-9D58-90BB-169A-610170336F91}"/>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5" name="Footer Placeholder 4">
            <a:extLst>
              <a:ext uri="{FF2B5EF4-FFF2-40B4-BE49-F238E27FC236}">
                <a16:creationId xmlns:a16="http://schemas.microsoft.com/office/drawing/2014/main" id="{0D73E49D-2012-18D6-7667-284839F49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F63FC-138B-C0C8-9390-44C362AF0E5A}"/>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384792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CCED-C2A7-A42C-172B-76844C0121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DF559-F448-B874-0F6C-CF85B6E8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59410-C916-1889-4D42-B147D82E8E38}"/>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5" name="Footer Placeholder 4">
            <a:extLst>
              <a:ext uri="{FF2B5EF4-FFF2-40B4-BE49-F238E27FC236}">
                <a16:creationId xmlns:a16="http://schemas.microsoft.com/office/drawing/2014/main" id="{9B2E9E34-DE1B-5D13-E967-062829967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C95BC-9DAE-E07F-BECD-D76C9DDB4CCF}"/>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30950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AFE8-6ED3-6642-D237-4EACCE520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11724-4BB1-27B5-36D0-D4339EF2C6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E6AB4-F95B-4C48-D0A8-CF53DF0BE0FE}"/>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5" name="Footer Placeholder 4">
            <a:extLst>
              <a:ext uri="{FF2B5EF4-FFF2-40B4-BE49-F238E27FC236}">
                <a16:creationId xmlns:a16="http://schemas.microsoft.com/office/drawing/2014/main" id="{A5BDB68A-CFE7-0838-5029-5673545D0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409E4-DDF2-18C5-77C9-DA19847033C9}"/>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54788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058F-CA00-D0ED-6851-79CE6C342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558BC-CA85-F793-AA1D-8A0F973E2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04791-F0D9-7D46-F1F4-B2A7EC3D55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98530D-FA5D-CB06-CD98-C04498AFFAE9}"/>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6" name="Footer Placeholder 5">
            <a:extLst>
              <a:ext uri="{FF2B5EF4-FFF2-40B4-BE49-F238E27FC236}">
                <a16:creationId xmlns:a16="http://schemas.microsoft.com/office/drawing/2014/main" id="{4B06D7AD-3F1C-E5FB-30C4-C4155B6AD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7E37B-6C87-3AC5-9EDF-0509BB6A867F}"/>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29673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128-B2CD-761B-87AC-800E153726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AF9AA-8CD5-3841-54AD-EC05C7E40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948D0-C454-FFA6-F1B4-5A20C494B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F5825-4CB3-2E72-1501-C87ECA27A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DE45B-BC80-0F9E-6F6A-E39ACA79D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D4D99F-E16E-6CA4-755E-6104D54E196D}"/>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8" name="Footer Placeholder 7">
            <a:extLst>
              <a:ext uri="{FF2B5EF4-FFF2-40B4-BE49-F238E27FC236}">
                <a16:creationId xmlns:a16="http://schemas.microsoft.com/office/drawing/2014/main" id="{8EE3E20A-1D6E-B9D1-EB5A-F314654D4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BF2D9C-BCAC-330E-C8F6-C5A528CC1164}"/>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64736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3E01-1621-A351-F873-DFDC8A4868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8EC86B-6B6D-C715-1032-7B5058DB2845}"/>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4" name="Footer Placeholder 3">
            <a:extLst>
              <a:ext uri="{FF2B5EF4-FFF2-40B4-BE49-F238E27FC236}">
                <a16:creationId xmlns:a16="http://schemas.microsoft.com/office/drawing/2014/main" id="{01F3D5A5-EE02-C832-A5F1-D8AEF2A35D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FB770-F344-B0B2-CF8C-A3ADD296F830}"/>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406029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86223-C533-D37D-4FBB-876AFD95357E}"/>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3" name="Footer Placeholder 2">
            <a:extLst>
              <a:ext uri="{FF2B5EF4-FFF2-40B4-BE49-F238E27FC236}">
                <a16:creationId xmlns:a16="http://schemas.microsoft.com/office/drawing/2014/main" id="{C255F4CC-9559-AD9B-6103-334E084F52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06E-B2BD-7730-EAA4-CDB9CC8702AC}"/>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1623667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4646-9554-5D34-BD40-E40759593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492D1-065D-831F-009E-1DE379D19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AA632-C764-87AD-57C9-0575475F4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161C2-719D-FCC6-25E4-9F25ED6DA863}"/>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6" name="Footer Placeholder 5">
            <a:extLst>
              <a:ext uri="{FF2B5EF4-FFF2-40B4-BE49-F238E27FC236}">
                <a16:creationId xmlns:a16="http://schemas.microsoft.com/office/drawing/2014/main" id="{9F47F977-77DB-8095-D1FE-13BCE264A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12001-180A-25EB-A315-844168C7F6C3}"/>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227186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DDD2-61B3-9723-0B90-D66E73E49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A7B5A-0F32-E833-BB68-A461D5ED9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4B7DA8-52D7-9992-7691-0A3E97DAE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A1FBB-92B2-B977-C793-DB5E75D092D5}"/>
              </a:ext>
            </a:extLst>
          </p:cNvPr>
          <p:cNvSpPr>
            <a:spLocks noGrp="1"/>
          </p:cNvSpPr>
          <p:nvPr>
            <p:ph type="dt" sz="half" idx="10"/>
          </p:nvPr>
        </p:nvSpPr>
        <p:spPr/>
        <p:txBody>
          <a:bodyPr/>
          <a:lstStyle/>
          <a:p>
            <a:fld id="{B78333A4-1795-41C8-B566-0EAF503A8972}" type="datetimeFigureOut">
              <a:rPr lang="en-US" smtClean="0"/>
              <a:t>7/6/2025</a:t>
            </a:fld>
            <a:endParaRPr lang="en-US"/>
          </a:p>
        </p:txBody>
      </p:sp>
      <p:sp>
        <p:nvSpPr>
          <p:cNvPr id="6" name="Footer Placeholder 5">
            <a:extLst>
              <a:ext uri="{FF2B5EF4-FFF2-40B4-BE49-F238E27FC236}">
                <a16:creationId xmlns:a16="http://schemas.microsoft.com/office/drawing/2014/main" id="{9322110A-02BA-E19B-68A2-4619C8600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375CC-2DB3-8EAE-CF37-D85CC68DB112}"/>
              </a:ext>
            </a:extLst>
          </p:cNvPr>
          <p:cNvSpPr>
            <a:spLocks noGrp="1"/>
          </p:cNvSpPr>
          <p:nvPr>
            <p:ph type="sldNum" sz="quarter" idx="12"/>
          </p:nvPr>
        </p:nvSpPr>
        <p:spPr/>
        <p:txBody>
          <a:bodyPr/>
          <a:lstStyle/>
          <a:p>
            <a:fld id="{872E08ED-A7DA-4EEF-BBE1-A88DB0436EF8}" type="slidenum">
              <a:rPr lang="en-US" smtClean="0"/>
              <a:t>‹#›</a:t>
            </a:fld>
            <a:endParaRPr lang="en-US"/>
          </a:p>
        </p:txBody>
      </p:sp>
    </p:spTree>
    <p:extLst>
      <p:ext uri="{BB962C8B-B14F-4D97-AF65-F5344CB8AC3E}">
        <p14:creationId xmlns:p14="http://schemas.microsoft.com/office/powerpoint/2010/main" val="186959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5160E-02AF-FA77-6606-AE1E68CB1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9DA9A-1F9D-80F5-8A0A-9ED4B117F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43814-4AD3-1B1B-C3BB-FDB1691EA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8333A4-1795-41C8-B566-0EAF503A8972}" type="datetimeFigureOut">
              <a:rPr lang="en-US" smtClean="0"/>
              <a:t>7/6/2025</a:t>
            </a:fld>
            <a:endParaRPr lang="en-US"/>
          </a:p>
        </p:txBody>
      </p:sp>
      <p:sp>
        <p:nvSpPr>
          <p:cNvPr id="5" name="Footer Placeholder 4">
            <a:extLst>
              <a:ext uri="{FF2B5EF4-FFF2-40B4-BE49-F238E27FC236}">
                <a16:creationId xmlns:a16="http://schemas.microsoft.com/office/drawing/2014/main" id="{67F6E6BC-46D1-C987-D86E-D8F8BC8EE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BFE68A-72A1-8A7E-C2CF-0ADD8D4AA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2E08ED-A7DA-4EEF-BBE1-A88DB0436EF8}" type="slidenum">
              <a:rPr lang="en-US" smtClean="0"/>
              <a:t>‹#›</a:t>
            </a:fld>
            <a:endParaRPr lang="en-US"/>
          </a:p>
        </p:txBody>
      </p:sp>
    </p:spTree>
    <p:extLst>
      <p:ext uri="{BB962C8B-B14F-4D97-AF65-F5344CB8AC3E}">
        <p14:creationId xmlns:p14="http://schemas.microsoft.com/office/powerpoint/2010/main" val="3014783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FB04-5816-20A0-D00D-5A3FEA110016}"/>
              </a:ext>
            </a:extLst>
          </p:cNvPr>
          <p:cNvSpPr>
            <a:spLocks noGrp="1"/>
          </p:cNvSpPr>
          <p:nvPr>
            <p:ph type="ctrTitle"/>
          </p:nvPr>
        </p:nvSpPr>
        <p:spPr/>
        <p:txBody>
          <a:bodyPr/>
          <a:lstStyle/>
          <a:p>
            <a:r>
              <a:rPr lang="en-US" b="1" dirty="0"/>
              <a:t>INFORMATION LITERACY </a:t>
            </a:r>
          </a:p>
        </p:txBody>
      </p:sp>
      <p:sp>
        <p:nvSpPr>
          <p:cNvPr id="3" name="Subtitle 2">
            <a:extLst>
              <a:ext uri="{FF2B5EF4-FFF2-40B4-BE49-F238E27FC236}">
                <a16:creationId xmlns:a16="http://schemas.microsoft.com/office/drawing/2014/main" id="{D8EE20AB-09C7-476E-FF8D-E0938A894A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512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Information and Internet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3200" b="1" dirty="0"/>
              <a:t>The Internet is an increasingly important part of everyday life for people around the world. But if you've never used the Internet before, all of this new information might feel a bit confusing at first. The Internet is a global network of billions of computers and other electronic devices. With the Internet, it's possible to access almost any information, communicate with anyone else in the world, and do much more.</a:t>
            </a:r>
          </a:p>
          <a:p>
            <a:pPr marL="0" indent="0" algn="just">
              <a:buNone/>
            </a:pPr>
            <a:r>
              <a:rPr lang="en-US" sz="3200" b="1" dirty="0"/>
              <a:t>	You can do all of this by connecting a computer to the Internet, which is also called going online. When someone says a computer is online, it's just another way of saying it's connected to the Internet.</a:t>
            </a:r>
          </a:p>
        </p:txBody>
      </p:sp>
    </p:spTree>
    <p:extLst>
      <p:ext uri="{BB962C8B-B14F-4D97-AF65-F5344CB8AC3E}">
        <p14:creationId xmlns:p14="http://schemas.microsoft.com/office/powerpoint/2010/main" val="30766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Information and Internet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3400" b="1" dirty="0"/>
              <a:t>The World Wide Web—usually called the Web for short—is a collection of different websites you can access through the Internet. A website is made up of related text, images, and other resources. Websites can resemble other forms of media—like newspaper articles or television programs—or they can be interactive in a way that's unique to computers.</a:t>
            </a:r>
          </a:p>
          <a:p>
            <a:pPr marL="0" indent="0" algn="just">
              <a:buNone/>
            </a:pPr>
            <a:r>
              <a:rPr lang="en-US" sz="3400" b="1" dirty="0"/>
              <a:t>	The purpose of a website can be almost anything: a news platform, an advertisement, an online library, a forum for sharing images, or an educational site.</a:t>
            </a:r>
          </a:p>
        </p:txBody>
      </p:sp>
    </p:spTree>
    <p:extLst>
      <p:ext uri="{BB962C8B-B14F-4D97-AF65-F5344CB8AC3E}">
        <p14:creationId xmlns:p14="http://schemas.microsoft.com/office/powerpoint/2010/main" val="88265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CEA0-3328-1DC8-E69A-C06E32CC84DF}"/>
              </a:ext>
            </a:extLst>
          </p:cNvPr>
          <p:cNvSpPr>
            <a:spLocks noGrp="1"/>
          </p:cNvSpPr>
          <p:nvPr>
            <p:ph type="title"/>
          </p:nvPr>
        </p:nvSpPr>
        <p:spPr>
          <a:xfrm>
            <a:off x="838200" y="365125"/>
            <a:ext cx="10515600" cy="721995"/>
          </a:xfrm>
        </p:spPr>
        <p:txBody>
          <a:bodyPr/>
          <a:lstStyle/>
          <a:p>
            <a:r>
              <a:rPr lang="en-US" b="1" dirty="0"/>
              <a:t>Who Puts Information on the Internet?</a:t>
            </a:r>
          </a:p>
        </p:txBody>
      </p:sp>
      <p:sp>
        <p:nvSpPr>
          <p:cNvPr id="3" name="Content Placeholder 2">
            <a:extLst>
              <a:ext uri="{FF2B5EF4-FFF2-40B4-BE49-F238E27FC236}">
                <a16:creationId xmlns:a16="http://schemas.microsoft.com/office/drawing/2014/main" id="{E3D80A90-0821-2548-ABC2-94F8143E77B5}"/>
              </a:ext>
            </a:extLst>
          </p:cNvPr>
          <p:cNvSpPr>
            <a:spLocks noGrp="1"/>
          </p:cNvSpPr>
          <p:nvPr>
            <p:ph idx="1"/>
          </p:nvPr>
        </p:nvSpPr>
        <p:spPr>
          <a:xfrm>
            <a:off x="838200" y="1229361"/>
            <a:ext cx="10947400" cy="2199640"/>
          </a:xfrm>
        </p:spPr>
        <p:txBody>
          <a:bodyPr/>
          <a:lstStyle/>
          <a:p>
            <a:pPr marL="0" indent="0" algn="just">
              <a:buNone/>
            </a:pPr>
            <a:r>
              <a:rPr lang="en-US" b="1" dirty="0"/>
              <a:t>There are many kinds of Internet sites that you might find during the course of a search – sites created by different people or organizations with different objectives. The three-letter code preceded by a dot (.), simply known as the domain, gives you a fairly good idea of who is publishing the internet site. </a:t>
            </a:r>
          </a:p>
        </p:txBody>
      </p:sp>
      <p:pic>
        <p:nvPicPr>
          <p:cNvPr id="5" name="Picture 4">
            <a:extLst>
              <a:ext uri="{FF2B5EF4-FFF2-40B4-BE49-F238E27FC236}">
                <a16:creationId xmlns:a16="http://schemas.microsoft.com/office/drawing/2014/main" id="{2B023B65-EE54-C66E-8746-1C2EC99C9909}"/>
              </a:ext>
            </a:extLst>
          </p:cNvPr>
          <p:cNvPicPr>
            <a:picLocks noChangeAspect="1"/>
          </p:cNvPicPr>
          <p:nvPr/>
        </p:nvPicPr>
        <p:blipFill>
          <a:blip r:embed="rId2"/>
          <a:stretch>
            <a:fillRect/>
          </a:stretch>
        </p:blipFill>
        <p:spPr>
          <a:xfrm>
            <a:off x="2407920" y="3220720"/>
            <a:ext cx="7426960" cy="3403600"/>
          </a:xfrm>
          <a:prstGeom prst="rect">
            <a:avLst/>
          </a:prstGeom>
        </p:spPr>
      </p:pic>
    </p:spTree>
    <p:extLst>
      <p:ext uri="{BB962C8B-B14F-4D97-AF65-F5344CB8AC3E}">
        <p14:creationId xmlns:p14="http://schemas.microsoft.com/office/powerpoint/2010/main" val="234352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FE8C-3107-9EB2-E6D9-63370087A54B}"/>
              </a:ext>
            </a:extLst>
          </p:cNvPr>
          <p:cNvSpPr>
            <a:spLocks noGrp="1"/>
          </p:cNvSpPr>
          <p:nvPr>
            <p:ph type="title"/>
          </p:nvPr>
        </p:nvSpPr>
        <p:spPr>
          <a:xfrm>
            <a:off x="838200" y="365125"/>
            <a:ext cx="10515600" cy="681355"/>
          </a:xfrm>
        </p:spPr>
        <p:txBody>
          <a:bodyPr>
            <a:normAutofit fontScale="90000"/>
          </a:bodyPr>
          <a:lstStyle/>
          <a:p>
            <a:r>
              <a:rPr lang="en-US" dirty="0"/>
              <a:t>What Determines Your Need for Information?</a:t>
            </a:r>
          </a:p>
        </p:txBody>
      </p:sp>
      <p:sp>
        <p:nvSpPr>
          <p:cNvPr id="3" name="Content Placeholder 2">
            <a:extLst>
              <a:ext uri="{FF2B5EF4-FFF2-40B4-BE49-F238E27FC236}">
                <a16:creationId xmlns:a16="http://schemas.microsoft.com/office/drawing/2014/main" id="{88DA73E6-6762-8329-4E86-E058BACB4CD8}"/>
              </a:ext>
            </a:extLst>
          </p:cNvPr>
          <p:cNvSpPr>
            <a:spLocks noGrp="1"/>
          </p:cNvSpPr>
          <p:nvPr>
            <p:ph idx="1"/>
          </p:nvPr>
        </p:nvSpPr>
        <p:spPr>
          <a:xfrm>
            <a:off x="838200" y="1046480"/>
            <a:ext cx="10515600" cy="5130483"/>
          </a:xfrm>
        </p:spPr>
        <p:txBody>
          <a:bodyPr>
            <a:normAutofit fontScale="92500" lnSpcReduction="10000"/>
          </a:bodyPr>
          <a:lstStyle/>
          <a:p>
            <a:pPr marL="0" indent="0" algn="just">
              <a:buNone/>
            </a:pPr>
            <a:r>
              <a:rPr lang="en-US" b="1" dirty="0"/>
              <a:t>Information seeking is relatively synonymous to the idea of research. When you locate information. You employ the necessary skills to engage in the research process. Your need for information depends on your prior knowledge and experience, as well as your goals and objectives.</a:t>
            </a:r>
          </a:p>
          <a:p>
            <a:pPr marL="0" indent="0" algn="just">
              <a:buNone/>
            </a:pPr>
            <a:r>
              <a:rPr lang="en-US" dirty="0"/>
              <a:t> 	</a:t>
            </a:r>
            <a:r>
              <a:rPr lang="en-US" sz="2900" b="1" dirty="0"/>
              <a:t>Your information needs to rely on what questions or problems you would like to solve or, simply, what you need the information for. These needs also depend on the relevance of the information you seek to the task you are supposed to accomplished. Ask yourself who will consume and/ or benefit from the information you are trying to locate. You must also identify how much information you need and its adequacy to address your task. Consult your personal knowledge base so that you can plan what else to search to augment what you already know.</a:t>
            </a:r>
          </a:p>
        </p:txBody>
      </p:sp>
    </p:spTree>
    <p:extLst>
      <p:ext uri="{BB962C8B-B14F-4D97-AF65-F5344CB8AC3E}">
        <p14:creationId xmlns:p14="http://schemas.microsoft.com/office/powerpoint/2010/main" val="425851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2D51-2D02-D6C8-16CA-421C7C5C207C}"/>
              </a:ext>
            </a:extLst>
          </p:cNvPr>
          <p:cNvSpPr>
            <a:spLocks noGrp="1"/>
          </p:cNvSpPr>
          <p:nvPr>
            <p:ph type="title"/>
          </p:nvPr>
        </p:nvSpPr>
        <p:spPr>
          <a:xfrm>
            <a:off x="838200" y="365125"/>
            <a:ext cx="10515600" cy="793115"/>
          </a:xfrm>
        </p:spPr>
        <p:txBody>
          <a:bodyPr/>
          <a:lstStyle/>
          <a:p>
            <a:r>
              <a:rPr lang="en-US" b="1" dirty="0"/>
              <a:t>Sources of Information</a:t>
            </a:r>
          </a:p>
        </p:txBody>
      </p:sp>
      <p:sp>
        <p:nvSpPr>
          <p:cNvPr id="3" name="Content Placeholder 2">
            <a:extLst>
              <a:ext uri="{FF2B5EF4-FFF2-40B4-BE49-F238E27FC236}">
                <a16:creationId xmlns:a16="http://schemas.microsoft.com/office/drawing/2014/main" id="{BB0587BD-A6DC-E70A-0D0F-2E4ACBE03719}"/>
              </a:ext>
            </a:extLst>
          </p:cNvPr>
          <p:cNvSpPr>
            <a:spLocks noGrp="1"/>
          </p:cNvSpPr>
          <p:nvPr>
            <p:ph idx="1"/>
          </p:nvPr>
        </p:nvSpPr>
        <p:spPr>
          <a:xfrm>
            <a:off x="838200" y="1290320"/>
            <a:ext cx="10515600" cy="4886643"/>
          </a:xfrm>
        </p:spPr>
        <p:txBody>
          <a:bodyPr>
            <a:normAutofit/>
          </a:bodyPr>
          <a:lstStyle/>
          <a:p>
            <a:pPr marL="514350" indent="-514350" algn="just">
              <a:buAutoNum type="arabicPeriod"/>
            </a:pPr>
            <a:r>
              <a:rPr lang="en-US" sz="4000" b="1" dirty="0"/>
              <a:t>Popular Publications: </a:t>
            </a:r>
          </a:p>
          <a:p>
            <a:pPr marL="0" indent="0" algn="just">
              <a:buNone/>
            </a:pPr>
            <a:r>
              <a:rPr lang="en-US" sz="4000" dirty="0"/>
              <a:t>Most of what rules in the print and non-print media are popular publications with the general public as its target audience. Included under this category are journalistic articles, features articles, manuals, flyers, fact sheets, and even blogs by netizens. They serve to both inform and entertain the general public. </a:t>
            </a:r>
          </a:p>
        </p:txBody>
      </p:sp>
    </p:spTree>
    <p:extLst>
      <p:ext uri="{BB962C8B-B14F-4D97-AF65-F5344CB8AC3E}">
        <p14:creationId xmlns:p14="http://schemas.microsoft.com/office/powerpoint/2010/main" val="120266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2D51-2D02-D6C8-16CA-421C7C5C207C}"/>
              </a:ext>
            </a:extLst>
          </p:cNvPr>
          <p:cNvSpPr>
            <a:spLocks noGrp="1"/>
          </p:cNvSpPr>
          <p:nvPr>
            <p:ph type="title"/>
          </p:nvPr>
        </p:nvSpPr>
        <p:spPr>
          <a:xfrm>
            <a:off x="838200" y="365125"/>
            <a:ext cx="10515600" cy="793115"/>
          </a:xfrm>
        </p:spPr>
        <p:txBody>
          <a:bodyPr/>
          <a:lstStyle/>
          <a:p>
            <a:r>
              <a:rPr lang="en-US" b="1" dirty="0"/>
              <a:t>Sources of Information</a:t>
            </a:r>
          </a:p>
        </p:txBody>
      </p:sp>
      <p:sp>
        <p:nvSpPr>
          <p:cNvPr id="3" name="Content Placeholder 2">
            <a:extLst>
              <a:ext uri="{FF2B5EF4-FFF2-40B4-BE49-F238E27FC236}">
                <a16:creationId xmlns:a16="http://schemas.microsoft.com/office/drawing/2014/main" id="{BB0587BD-A6DC-E70A-0D0F-2E4ACBE03719}"/>
              </a:ext>
            </a:extLst>
          </p:cNvPr>
          <p:cNvSpPr>
            <a:spLocks noGrp="1"/>
          </p:cNvSpPr>
          <p:nvPr>
            <p:ph idx="1"/>
          </p:nvPr>
        </p:nvSpPr>
        <p:spPr>
          <a:xfrm>
            <a:off x="838200" y="1290320"/>
            <a:ext cx="10515600" cy="4886643"/>
          </a:xfrm>
        </p:spPr>
        <p:txBody>
          <a:bodyPr>
            <a:normAutofit/>
          </a:bodyPr>
          <a:lstStyle/>
          <a:p>
            <a:pPr marL="0" indent="0" algn="just">
              <a:buNone/>
            </a:pPr>
            <a:r>
              <a:rPr lang="en-US" sz="3600" b="1" dirty="0"/>
              <a:t>2. Scholarly Publications: </a:t>
            </a:r>
          </a:p>
          <a:p>
            <a:pPr marL="0" indent="0" algn="just">
              <a:buNone/>
            </a:pPr>
            <a:r>
              <a:rPr lang="en-US" sz="3600" dirty="0"/>
              <a:t>These are well-researched articles found mostly in academic journals and published for the specialists of a specific field. The language is very technical because it is geared toward the consumption of specialists, scholars, and those seeking research-based information on a particular area of knowledge such the social science, the natural sciences, and the arts and humanities.</a:t>
            </a:r>
          </a:p>
        </p:txBody>
      </p:sp>
    </p:spTree>
    <p:extLst>
      <p:ext uri="{BB962C8B-B14F-4D97-AF65-F5344CB8AC3E}">
        <p14:creationId xmlns:p14="http://schemas.microsoft.com/office/powerpoint/2010/main" val="62845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2D51-2D02-D6C8-16CA-421C7C5C207C}"/>
              </a:ext>
            </a:extLst>
          </p:cNvPr>
          <p:cNvSpPr>
            <a:spLocks noGrp="1"/>
          </p:cNvSpPr>
          <p:nvPr>
            <p:ph type="title"/>
          </p:nvPr>
        </p:nvSpPr>
        <p:spPr>
          <a:xfrm>
            <a:off x="838200" y="365125"/>
            <a:ext cx="10515600" cy="793115"/>
          </a:xfrm>
        </p:spPr>
        <p:txBody>
          <a:bodyPr/>
          <a:lstStyle/>
          <a:p>
            <a:r>
              <a:rPr lang="en-US" b="1" dirty="0"/>
              <a:t>Sources of Information</a:t>
            </a:r>
          </a:p>
        </p:txBody>
      </p:sp>
      <p:sp>
        <p:nvSpPr>
          <p:cNvPr id="3" name="Content Placeholder 2">
            <a:extLst>
              <a:ext uri="{FF2B5EF4-FFF2-40B4-BE49-F238E27FC236}">
                <a16:creationId xmlns:a16="http://schemas.microsoft.com/office/drawing/2014/main" id="{BB0587BD-A6DC-E70A-0D0F-2E4ACBE03719}"/>
              </a:ext>
            </a:extLst>
          </p:cNvPr>
          <p:cNvSpPr>
            <a:spLocks noGrp="1"/>
          </p:cNvSpPr>
          <p:nvPr>
            <p:ph idx="1"/>
          </p:nvPr>
        </p:nvSpPr>
        <p:spPr>
          <a:xfrm>
            <a:off x="838200" y="1290320"/>
            <a:ext cx="10515600" cy="4886643"/>
          </a:xfrm>
        </p:spPr>
        <p:txBody>
          <a:bodyPr>
            <a:normAutofit/>
          </a:bodyPr>
          <a:lstStyle/>
          <a:p>
            <a:pPr marL="0" indent="0" algn="just">
              <a:buNone/>
            </a:pPr>
            <a:r>
              <a:rPr lang="en-US" sz="3600" b="1" dirty="0"/>
              <a:t>3. Trade Publication: </a:t>
            </a:r>
          </a:p>
          <a:p>
            <a:pPr marL="0" indent="0" algn="just">
              <a:buNone/>
            </a:pPr>
            <a:r>
              <a:rPr lang="en-US" sz="3600" dirty="0"/>
              <a:t>These are also highly specialized materials meant for the players and specialists of a specific industry. Some good examples are publications on motoring or publications on construction. Trade Publications combine popular appeal and specialized knowledge because it also needs to attract the non-specialist who are the potential consumers of users of a particular product.</a:t>
            </a:r>
          </a:p>
        </p:txBody>
      </p:sp>
    </p:spTree>
    <p:extLst>
      <p:ext uri="{BB962C8B-B14F-4D97-AF65-F5344CB8AC3E}">
        <p14:creationId xmlns:p14="http://schemas.microsoft.com/office/powerpoint/2010/main" val="401803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2D51-2D02-D6C8-16CA-421C7C5C207C}"/>
              </a:ext>
            </a:extLst>
          </p:cNvPr>
          <p:cNvSpPr>
            <a:spLocks noGrp="1"/>
          </p:cNvSpPr>
          <p:nvPr>
            <p:ph type="title"/>
          </p:nvPr>
        </p:nvSpPr>
        <p:spPr>
          <a:xfrm>
            <a:off x="838200" y="365125"/>
            <a:ext cx="10515600" cy="793115"/>
          </a:xfrm>
        </p:spPr>
        <p:txBody>
          <a:bodyPr/>
          <a:lstStyle/>
          <a:p>
            <a:r>
              <a:rPr lang="en-US" b="1" dirty="0"/>
              <a:t>Format of Information</a:t>
            </a:r>
          </a:p>
        </p:txBody>
      </p:sp>
      <p:pic>
        <p:nvPicPr>
          <p:cNvPr id="11" name="Content Placeholder 10">
            <a:extLst>
              <a:ext uri="{FF2B5EF4-FFF2-40B4-BE49-F238E27FC236}">
                <a16:creationId xmlns:a16="http://schemas.microsoft.com/office/drawing/2014/main" id="{763BD061-CAD0-6822-61C2-DE7E8535FDB6}"/>
              </a:ext>
            </a:extLst>
          </p:cNvPr>
          <p:cNvPicPr>
            <a:picLocks noGrp="1" noChangeAspect="1"/>
          </p:cNvPicPr>
          <p:nvPr>
            <p:ph idx="1"/>
          </p:nvPr>
        </p:nvPicPr>
        <p:blipFill>
          <a:blip r:embed="rId2"/>
          <a:stretch>
            <a:fillRect/>
          </a:stretch>
        </p:blipFill>
        <p:spPr>
          <a:xfrm>
            <a:off x="2775981" y="1276261"/>
            <a:ext cx="7458265" cy="4632169"/>
          </a:xfrm>
        </p:spPr>
      </p:pic>
    </p:spTree>
    <p:extLst>
      <p:ext uri="{BB962C8B-B14F-4D97-AF65-F5344CB8AC3E}">
        <p14:creationId xmlns:p14="http://schemas.microsoft.com/office/powerpoint/2010/main" val="131810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84E07-7E31-1C84-B63E-69E157939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043DC-1ED8-5E2F-B640-46A53E7AE1C3}"/>
              </a:ext>
            </a:extLst>
          </p:cNvPr>
          <p:cNvSpPr>
            <a:spLocks noGrp="1"/>
          </p:cNvSpPr>
          <p:nvPr>
            <p:ph type="title"/>
          </p:nvPr>
        </p:nvSpPr>
        <p:spPr>
          <a:xfrm>
            <a:off x="838200" y="365125"/>
            <a:ext cx="10515600" cy="793115"/>
          </a:xfrm>
        </p:spPr>
        <p:txBody>
          <a:bodyPr/>
          <a:lstStyle/>
          <a:p>
            <a:r>
              <a:rPr lang="en-US" b="1" dirty="0"/>
              <a:t>Format of Information</a:t>
            </a:r>
          </a:p>
        </p:txBody>
      </p:sp>
      <p:pic>
        <p:nvPicPr>
          <p:cNvPr id="13" name="Picture 12">
            <a:extLst>
              <a:ext uri="{FF2B5EF4-FFF2-40B4-BE49-F238E27FC236}">
                <a16:creationId xmlns:a16="http://schemas.microsoft.com/office/drawing/2014/main" id="{DB7DFA9F-6416-F1DF-971F-4979C1510F80}"/>
              </a:ext>
            </a:extLst>
          </p:cNvPr>
          <p:cNvPicPr>
            <a:picLocks noChangeAspect="1"/>
          </p:cNvPicPr>
          <p:nvPr/>
        </p:nvPicPr>
        <p:blipFill>
          <a:blip r:embed="rId2"/>
          <a:stretch>
            <a:fillRect/>
          </a:stretch>
        </p:blipFill>
        <p:spPr>
          <a:xfrm>
            <a:off x="1793631" y="1158240"/>
            <a:ext cx="8827477" cy="5296162"/>
          </a:xfrm>
          <a:prstGeom prst="rect">
            <a:avLst/>
          </a:prstGeom>
        </p:spPr>
      </p:pic>
    </p:spTree>
    <p:extLst>
      <p:ext uri="{BB962C8B-B14F-4D97-AF65-F5344CB8AC3E}">
        <p14:creationId xmlns:p14="http://schemas.microsoft.com/office/powerpoint/2010/main" val="400822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7E39-3EA2-E750-7F09-04CB9371315F}"/>
              </a:ext>
            </a:extLst>
          </p:cNvPr>
          <p:cNvSpPr>
            <a:spLocks noGrp="1"/>
          </p:cNvSpPr>
          <p:nvPr>
            <p:ph type="title"/>
          </p:nvPr>
        </p:nvSpPr>
        <p:spPr/>
        <p:txBody>
          <a:bodyPr>
            <a:normAutofit/>
          </a:bodyPr>
          <a:lstStyle/>
          <a:p>
            <a:r>
              <a:rPr lang="en-US" sz="3600" b="1" dirty="0"/>
              <a:t>Go back the time when you were learning how to read and write. Ask yourself the following questions:</a:t>
            </a:r>
          </a:p>
        </p:txBody>
      </p:sp>
      <p:sp>
        <p:nvSpPr>
          <p:cNvPr id="3" name="Content Placeholder 2">
            <a:extLst>
              <a:ext uri="{FF2B5EF4-FFF2-40B4-BE49-F238E27FC236}">
                <a16:creationId xmlns:a16="http://schemas.microsoft.com/office/drawing/2014/main" id="{B2E8433F-5D2B-558A-8843-0C58CA94FCB2}"/>
              </a:ext>
            </a:extLst>
          </p:cNvPr>
          <p:cNvSpPr>
            <a:spLocks noGrp="1"/>
          </p:cNvSpPr>
          <p:nvPr>
            <p:ph idx="1"/>
          </p:nvPr>
        </p:nvSpPr>
        <p:spPr>
          <a:xfrm>
            <a:off x="838200" y="1690688"/>
            <a:ext cx="10515600" cy="4713923"/>
          </a:xfrm>
        </p:spPr>
        <p:txBody>
          <a:bodyPr>
            <a:normAutofit/>
          </a:bodyPr>
          <a:lstStyle/>
          <a:p>
            <a:pPr marL="514350" indent="-514350">
              <a:buAutoNum type="arabicPeriod"/>
            </a:pPr>
            <a:r>
              <a:rPr lang="en-US" sz="3200" b="1" dirty="0"/>
              <a:t>How did you learn to read and write? </a:t>
            </a:r>
          </a:p>
          <a:p>
            <a:pPr marL="514350" indent="-514350">
              <a:buAutoNum type="arabicPeriod"/>
            </a:pPr>
            <a:r>
              <a:rPr lang="en-US" sz="3200" b="1" dirty="0"/>
              <a:t>How did you gain the skills that enabled you to read and write?</a:t>
            </a:r>
          </a:p>
          <a:p>
            <a:pPr marL="514350" indent="-514350">
              <a:buAutoNum type="arabicPeriod"/>
            </a:pPr>
            <a:r>
              <a:rPr lang="en-US" sz="3200" b="1" dirty="0"/>
              <a:t> What are the five most important and meaningful things you can do with your ability to read and write? </a:t>
            </a:r>
          </a:p>
          <a:p>
            <a:pPr marL="514350" indent="-514350">
              <a:buAutoNum type="arabicPeriod"/>
            </a:pPr>
            <a:r>
              <a:rPr lang="en-US" sz="3200" b="1" dirty="0"/>
              <a:t>How did these skills stay with you through the years? </a:t>
            </a:r>
          </a:p>
          <a:p>
            <a:pPr marL="514350" indent="-514350">
              <a:buAutoNum type="arabicPeriod"/>
            </a:pPr>
            <a:r>
              <a:rPr lang="en-US" sz="3200" b="1" dirty="0"/>
              <a:t>What did you do to enhance these skills? </a:t>
            </a:r>
          </a:p>
          <a:p>
            <a:pPr marL="514350" indent="-514350">
              <a:buAutoNum type="arabicPeriod"/>
            </a:pPr>
            <a:r>
              <a:rPr lang="en-US" sz="3200" b="1" dirty="0"/>
              <a:t>Do you think there is still room to enhance these skills? </a:t>
            </a:r>
          </a:p>
        </p:txBody>
      </p:sp>
    </p:spTree>
    <p:extLst>
      <p:ext uri="{BB962C8B-B14F-4D97-AF65-F5344CB8AC3E}">
        <p14:creationId xmlns:p14="http://schemas.microsoft.com/office/powerpoint/2010/main" val="93840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BB06C-FBFE-AE03-17C7-38C205C2B4A0}"/>
              </a:ext>
            </a:extLst>
          </p:cNvPr>
          <p:cNvSpPr>
            <a:spLocks noGrp="1"/>
          </p:cNvSpPr>
          <p:nvPr>
            <p:ph idx="1"/>
          </p:nvPr>
        </p:nvSpPr>
        <p:spPr>
          <a:xfrm>
            <a:off x="736600" y="586104"/>
            <a:ext cx="10515600" cy="5723255"/>
          </a:xfrm>
        </p:spPr>
        <p:txBody>
          <a:bodyPr>
            <a:noAutofit/>
          </a:bodyPr>
          <a:lstStyle/>
          <a:p>
            <a:pPr marL="0" indent="0" algn="just">
              <a:buNone/>
            </a:pPr>
            <a:r>
              <a:rPr lang="en-US" sz="4400" b="1" dirty="0"/>
              <a:t>Information Literacy is an important skill in life. An individual who is literate in the location, access, evaluation, and use of information also displays a certain sense of critical literacy. When you are information literate, you are able to evaluate what information you need, what to discard, and how to use the information you selected. </a:t>
            </a:r>
          </a:p>
        </p:txBody>
      </p:sp>
    </p:spTree>
    <p:extLst>
      <p:ext uri="{BB962C8B-B14F-4D97-AF65-F5344CB8AC3E}">
        <p14:creationId xmlns:p14="http://schemas.microsoft.com/office/powerpoint/2010/main" val="849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3FD8-2719-4FB6-86F5-0C5728AA51F3}"/>
              </a:ext>
            </a:extLst>
          </p:cNvPr>
          <p:cNvSpPr>
            <a:spLocks noGrp="1"/>
          </p:cNvSpPr>
          <p:nvPr>
            <p:ph type="title"/>
          </p:nvPr>
        </p:nvSpPr>
        <p:spPr/>
        <p:txBody>
          <a:bodyPr>
            <a:normAutofit/>
          </a:bodyPr>
          <a:lstStyle/>
          <a:p>
            <a:r>
              <a:rPr lang="en-US" sz="3600" b="1" dirty="0"/>
              <a:t>A. True or False: Write True if the statement is correct otherwise, write False on your answer sheet.</a:t>
            </a:r>
          </a:p>
        </p:txBody>
      </p:sp>
      <p:sp>
        <p:nvSpPr>
          <p:cNvPr id="3" name="Content Placeholder 2">
            <a:extLst>
              <a:ext uri="{FF2B5EF4-FFF2-40B4-BE49-F238E27FC236}">
                <a16:creationId xmlns:a16="http://schemas.microsoft.com/office/drawing/2014/main" id="{B1F0C333-B393-305D-9194-81AF1D3D2178}"/>
              </a:ext>
            </a:extLst>
          </p:cNvPr>
          <p:cNvSpPr>
            <a:spLocks noGrp="1"/>
          </p:cNvSpPr>
          <p:nvPr>
            <p:ph idx="1"/>
          </p:nvPr>
        </p:nvSpPr>
        <p:spPr>
          <a:xfrm>
            <a:off x="949960" y="1690688"/>
            <a:ext cx="10515600" cy="4649152"/>
          </a:xfrm>
        </p:spPr>
        <p:txBody>
          <a:bodyPr>
            <a:normAutofit lnSpcReduction="10000"/>
          </a:bodyPr>
          <a:lstStyle/>
          <a:p>
            <a:pPr marL="1198563" indent="-1198563">
              <a:buNone/>
            </a:pPr>
            <a:r>
              <a:rPr lang="en-US" dirty="0"/>
              <a:t>_____ 1. Literacy is a fundamental human right and the foundation for lifelong learning. </a:t>
            </a:r>
          </a:p>
          <a:p>
            <a:pPr marL="1147763" indent="-1147763">
              <a:buNone/>
            </a:pPr>
            <a:r>
              <a:rPr lang="en-US" dirty="0"/>
              <a:t>_____ 2. Empowerment is not significant in our appreciation of how literacy provides us with means to access the world of knowledge so we can lead better lives. </a:t>
            </a:r>
          </a:p>
          <a:p>
            <a:pPr marL="1147763" indent="-1147763">
              <a:buNone/>
            </a:pPr>
            <a:r>
              <a:rPr lang="en-US" dirty="0"/>
              <a:t>_____ 3. Power is often related to our ability to make others do what we want, regardless of their own wishes or interests. </a:t>
            </a:r>
          </a:p>
          <a:p>
            <a:pPr marL="1147763" indent="-1147763">
              <a:buNone/>
            </a:pPr>
            <a:r>
              <a:rPr lang="en-US" dirty="0"/>
              <a:t>_____ 4. Information literacy is best understood on how we navigate the complex and networked world of the internet. </a:t>
            </a:r>
          </a:p>
          <a:p>
            <a:pPr marL="914400" indent="-914400">
              <a:buNone/>
            </a:pPr>
            <a:r>
              <a:rPr lang="en-US" dirty="0"/>
              <a:t>_____ 5. The Internet is an increasingly important part of everyday life for people around the world. </a:t>
            </a:r>
          </a:p>
        </p:txBody>
      </p:sp>
    </p:spTree>
    <p:extLst>
      <p:ext uri="{BB962C8B-B14F-4D97-AF65-F5344CB8AC3E}">
        <p14:creationId xmlns:p14="http://schemas.microsoft.com/office/powerpoint/2010/main" val="350435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3FD8-2719-4FB6-86F5-0C5728AA51F3}"/>
              </a:ext>
            </a:extLst>
          </p:cNvPr>
          <p:cNvSpPr>
            <a:spLocks noGrp="1"/>
          </p:cNvSpPr>
          <p:nvPr>
            <p:ph type="title"/>
          </p:nvPr>
        </p:nvSpPr>
        <p:spPr/>
        <p:txBody>
          <a:bodyPr>
            <a:normAutofit/>
          </a:bodyPr>
          <a:lstStyle/>
          <a:p>
            <a:r>
              <a:rPr lang="en-US" sz="3600" b="1" dirty="0"/>
              <a:t>A. True or False: Write True if the statement is correct otherwise, write False on your answer sheet.</a:t>
            </a:r>
          </a:p>
        </p:txBody>
      </p:sp>
      <p:sp>
        <p:nvSpPr>
          <p:cNvPr id="3" name="Content Placeholder 2">
            <a:extLst>
              <a:ext uri="{FF2B5EF4-FFF2-40B4-BE49-F238E27FC236}">
                <a16:creationId xmlns:a16="http://schemas.microsoft.com/office/drawing/2014/main" id="{B1F0C333-B393-305D-9194-81AF1D3D2178}"/>
              </a:ext>
            </a:extLst>
          </p:cNvPr>
          <p:cNvSpPr>
            <a:spLocks noGrp="1"/>
          </p:cNvSpPr>
          <p:nvPr>
            <p:ph idx="1"/>
          </p:nvPr>
        </p:nvSpPr>
        <p:spPr>
          <a:xfrm>
            <a:off x="949960" y="1690688"/>
            <a:ext cx="10515600" cy="4649152"/>
          </a:xfrm>
        </p:spPr>
        <p:txBody>
          <a:bodyPr>
            <a:normAutofit lnSpcReduction="10000"/>
          </a:bodyPr>
          <a:lstStyle/>
          <a:p>
            <a:pPr marL="1198563" indent="-1198563">
              <a:buNone/>
            </a:pPr>
            <a:r>
              <a:rPr lang="en-US" dirty="0"/>
              <a:t>______ 6. The three-letter code preceded by a dot (.), simply known as the “search engine site”. </a:t>
            </a:r>
          </a:p>
          <a:p>
            <a:pPr marL="1198563" indent="-1198563">
              <a:buNone/>
            </a:pPr>
            <a:r>
              <a:rPr lang="en-US" dirty="0"/>
              <a:t>______ 7. Information seeking is relatively synonymous to the idea of research. </a:t>
            </a:r>
          </a:p>
          <a:p>
            <a:pPr marL="1198563" indent="-1198563">
              <a:buNone/>
            </a:pPr>
            <a:r>
              <a:rPr lang="en-US" dirty="0"/>
              <a:t>______ 8. Books, newspapers, and other periodicals are example of Print format information. </a:t>
            </a:r>
          </a:p>
          <a:p>
            <a:pPr marL="1198563" indent="-1198563">
              <a:buNone/>
            </a:pPr>
            <a:r>
              <a:rPr lang="en-US" dirty="0"/>
              <a:t>______ 9. When you are information literate, you are able to evaluate what information you need, what to discard, and how to use the information you selected. </a:t>
            </a:r>
          </a:p>
          <a:p>
            <a:pPr marL="1198563" indent="-1198563">
              <a:buNone/>
            </a:pPr>
            <a:r>
              <a:rPr lang="en-US" dirty="0"/>
              <a:t>_____ 10. When you are able to judge the “ Potential value of Information,” you will not be able to maximize its use.</a:t>
            </a:r>
          </a:p>
        </p:txBody>
      </p:sp>
    </p:spTree>
    <p:extLst>
      <p:ext uri="{BB962C8B-B14F-4D97-AF65-F5344CB8AC3E}">
        <p14:creationId xmlns:p14="http://schemas.microsoft.com/office/powerpoint/2010/main" val="115514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0280A-EFCE-8849-731F-6334CFA617E6}"/>
              </a:ext>
            </a:extLst>
          </p:cNvPr>
          <p:cNvPicPr>
            <a:picLocks noGrp="1" noChangeAspect="1"/>
          </p:cNvPicPr>
          <p:nvPr>
            <p:ph idx="1"/>
          </p:nvPr>
        </p:nvPicPr>
        <p:blipFill>
          <a:blip r:embed="rId2"/>
          <a:stretch>
            <a:fillRect/>
          </a:stretch>
        </p:blipFill>
        <p:spPr>
          <a:xfrm>
            <a:off x="590376" y="1005840"/>
            <a:ext cx="4235624" cy="4074160"/>
          </a:xfrm>
        </p:spPr>
      </p:pic>
      <p:sp>
        <p:nvSpPr>
          <p:cNvPr id="7" name="TextBox 6">
            <a:extLst>
              <a:ext uri="{FF2B5EF4-FFF2-40B4-BE49-F238E27FC236}">
                <a16:creationId xmlns:a16="http://schemas.microsoft.com/office/drawing/2014/main" id="{0CA44D34-834F-E982-8D77-47F2476FF35E}"/>
              </a:ext>
            </a:extLst>
          </p:cNvPr>
          <p:cNvSpPr txBox="1"/>
          <p:nvPr/>
        </p:nvSpPr>
        <p:spPr>
          <a:xfrm>
            <a:off x="5068744" y="1005840"/>
            <a:ext cx="6532880" cy="4524315"/>
          </a:xfrm>
          <a:prstGeom prst="rect">
            <a:avLst/>
          </a:prstGeom>
          <a:noFill/>
        </p:spPr>
        <p:txBody>
          <a:bodyPr wrap="square">
            <a:spAutoFit/>
          </a:bodyPr>
          <a:lstStyle/>
          <a:p>
            <a:pPr marL="342900" indent="-342900">
              <a:buAutoNum type="arabicPeriod"/>
            </a:pPr>
            <a:r>
              <a:rPr lang="en-US" sz="3200" b="1" dirty="0"/>
              <a:t>Why do we need information? </a:t>
            </a:r>
          </a:p>
          <a:p>
            <a:pPr marL="342900" indent="-342900">
              <a:buAutoNum type="arabicPeriod"/>
            </a:pPr>
            <a:r>
              <a:rPr lang="en-US" sz="3200" b="1" dirty="0"/>
              <a:t>Where do we need information? </a:t>
            </a:r>
          </a:p>
          <a:p>
            <a:pPr marL="342900" indent="-342900">
              <a:buAutoNum type="arabicPeriod"/>
            </a:pPr>
            <a:r>
              <a:rPr lang="en-US" sz="3200" b="1" dirty="0"/>
              <a:t>How do we acquire and store information? </a:t>
            </a:r>
          </a:p>
          <a:p>
            <a:pPr marL="342900" indent="-342900">
              <a:buAutoNum type="arabicPeriod"/>
            </a:pPr>
            <a:r>
              <a:rPr lang="en-US" sz="3200" b="1" dirty="0"/>
              <a:t>How do we use the information that we have? </a:t>
            </a:r>
          </a:p>
          <a:p>
            <a:pPr marL="342900" indent="-342900">
              <a:buAutoNum type="arabicPeriod"/>
            </a:pPr>
            <a:r>
              <a:rPr lang="en-US" sz="3200" b="1" dirty="0"/>
              <a:t>How will we communicate the information that we have acquired?</a:t>
            </a:r>
          </a:p>
        </p:txBody>
      </p:sp>
    </p:spTree>
    <p:extLst>
      <p:ext uri="{BB962C8B-B14F-4D97-AF65-F5344CB8AC3E}">
        <p14:creationId xmlns:p14="http://schemas.microsoft.com/office/powerpoint/2010/main" val="22101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718F-8F78-C9CF-BCB9-1D1B55AFECB5}"/>
              </a:ext>
            </a:extLst>
          </p:cNvPr>
          <p:cNvSpPr>
            <a:spLocks noGrp="1"/>
          </p:cNvSpPr>
          <p:nvPr>
            <p:ph type="title"/>
          </p:nvPr>
        </p:nvSpPr>
        <p:spPr/>
        <p:txBody>
          <a:bodyPr/>
          <a:lstStyle/>
          <a:p>
            <a:r>
              <a:rPr lang="en-US" dirty="0"/>
              <a:t>Answer the following questions</a:t>
            </a:r>
          </a:p>
        </p:txBody>
      </p:sp>
      <p:sp>
        <p:nvSpPr>
          <p:cNvPr id="3" name="Content Placeholder 2">
            <a:extLst>
              <a:ext uri="{FF2B5EF4-FFF2-40B4-BE49-F238E27FC236}">
                <a16:creationId xmlns:a16="http://schemas.microsoft.com/office/drawing/2014/main" id="{A711FF3A-D8BC-E975-AD26-CA19EEAD31EA}"/>
              </a:ext>
            </a:extLst>
          </p:cNvPr>
          <p:cNvSpPr>
            <a:spLocks noGrp="1"/>
          </p:cNvSpPr>
          <p:nvPr>
            <p:ph idx="1"/>
          </p:nvPr>
        </p:nvSpPr>
        <p:spPr/>
        <p:txBody>
          <a:bodyPr>
            <a:normAutofit/>
          </a:bodyPr>
          <a:lstStyle/>
          <a:p>
            <a:pPr marL="514350" indent="-514350">
              <a:buAutoNum type="arabicPeriod"/>
            </a:pPr>
            <a:r>
              <a:rPr lang="en-US" sz="4400" b="1" dirty="0"/>
              <a:t>As a student, what do you think are the usual instances and reasons for your need of information? </a:t>
            </a:r>
          </a:p>
          <a:p>
            <a:pPr marL="514350" indent="-514350">
              <a:buAutoNum type="arabicPeriod"/>
            </a:pPr>
            <a:r>
              <a:rPr lang="en-US" sz="4400" b="1" dirty="0"/>
              <a:t>What tasks have you done in the past that required searching information for you to complete them?</a:t>
            </a:r>
          </a:p>
        </p:txBody>
      </p:sp>
    </p:spTree>
    <p:extLst>
      <p:ext uri="{BB962C8B-B14F-4D97-AF65-F5344CB8AC3E}">
        <p14:creationId xmlns:p14="http://schemas.microsoft.com/office/powerpoint/2010/main" val="3790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Literacy and Empowerment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4000" b="1" dirty="0"/>
              <a:t>Literacy is widely known as the ability to read and write. The advent of modernity and the expansion of access to general education has enabled societies to produce literate populations. Literacy always associated with a set of tangible skills, particularly the skills of writing and reading. Its counterpart is the concept of numeracy, which is the skills associated with basic mathematical operations involving numbers. </a:t>
            </a:r>
          </a:p>
        </p:txBody>
      </p:sp>
    </p:spTree>
    <p:extLst>
      <p:ext uri="{BB962C8B-B14F-4D97-AF65-F5344CB8AC3E}">
        <p14:creationId xmlns:p14="http://schemas.microsoft.com/office/powerpoint/2010/main" val="197687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Literacy and Empowerment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3600" b="1" dirty="0"/>
              <a:t>The United Nations Educational, Scientific, and Cultural Organization (UNESCO) cites the importance of literacy in the modern world: “Literacy is a fundamental human right and the foundation for lifelong learning. It is fully essential to social and human development in its ability to transform lives. For individuals, families, and societies alike, it is an instrument of empowerment to improve one’s health, one’s income, and one’s relationship with the world.” (UNESCO, 2003)</a:t>
            </a:r>
          </a:p>
        </p:txBody>
      </p:sp>
    </p:spTree>
    <p:extLst>
      <p:ext uri="{BB962C8B-B14F-4D97-AF65-F5344CB8AC3E}">
        <p14:creationId xmlns:p14="http://schemas.microsoft.com/office/powerpoint/2010/main" val="72006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Literacy and Empowerment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4000" b="1" dirty="0"/>
              <a:t>Empowerment is very significant in our appreciation of how literacy provides us with means to access the world of knowledge so we can lead better lives. Empowerment is an idea of power, as linked on the idea that power can change, that the ownership of power can shift form one entity to another. Empowerment is also possible because power can expand or diminish as the case may be. “Let us first review our notions of power.</a:t>
            </a:r>
          </a:p>
        </p:txBody>
      </p:sp>
    </p:spTree>
    <p:extLst>
      <p:ext uri="{BB962C8B-B14F-4D97-AF65-F5344CB8AC3E}">
        <p14:creationId xmlns:p14="http://schemas.microsoft.com/office/powerpoint/2010/main" val="265997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Literacy and Empowerment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4000" b="1" dirty="0"/>
              <a:t>Power is often related to our ability to make others do what we want, regardless of their own wishes or interests (Weber, 1946). Power is not always relational. One needs to cultivate a notion of power within to fully realize. True enough, power can reside inside, you given the opportunity to access the knowledge, skills, and attitudes.</a:t>
            </a:r>
          </a:p>
        </p:txBody>
      </p:sp>
    </p:spTree>
    <p:extLst>
      <p:ext uri="{BB962C8B-B14F-4D97-AF65-F5344CB8AC3E}">
        <p14:creationId xmlns:p14="http://schemas.microsoft.com/office/powerpoint/2010/main" val="8387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4039-9206-3090-39DA-333FA6408744}"/>
              </a:ext>
            </a:extLst>
          </p:cNvPr>
          <p:cNvSpPr>
            <a:spLocks noGrp="1"/>
          </p:cNvSpPr>
          <p:nvPr>
            <p:ph type="title"/>
          </p:nvPr>
        </p:nvSpPr>
        <p:spPr>
          <a:xfrm>
            <a:off x="838200" y="365125"/>
            <a:ext cx="10515600" cy="803275"/>
          </a:xfrm>
        </p:spPr>
        <p:txBody>
          <a:bodyPr/>
          <a:lstStyle/>
          <a:p>
            <a:r>
              <a:rPr lang="en-US" b="1" dirty="0"/>
              <a:t>Information and Internet</a:t>
            </a:r>
          </a:p>
        </p:txBody>
      </p:sp>
      <p:sp>
        <p:nvSpPr>
          <p:cNvPr id="3" name="Content Placeholder 2">
            <a:extLst>
              <a:ext uri="{FF2B5EF4-FFF2-40B4-BE49-F238E27FC236}">
                <a16:creationId xmlns:a16="http://schemas.microsoft.com/office/drawing/2014/main" id="{F84E39D6-3C15-88C4-B745-C08D8F97E2D5}"/>
              </a:ext>
            </a:extLst>
          </p:cNvPr>
          <p:cNvSpPr>
            <a:spLocks noGrp="1"/>
          </p:cNvSpPr>
          <p:nvPr>
            <p:ph idx="1"/>
          </p:nvPr>
        </p:nvSpPr>
        <p:spPr>
          <a:xfrm>
            <a:off x="589280" y="1168400"/>
            <a:ext cx="10947400" cy="5516880"/>
          </a:xfrm>
        </p:spPr>
        <p:txBody>
          <a:bodyPr>
            <a:noAutofit/>
          </a:bodyPr>
          <a:lstStyle/>
          <a:p>
            <a:pPr marL="0" indent="0" algn="just">
              <a:buNone/>
            </a:pPr>
            <a:r>
              <a:rPr lang="en-US" sz="3000" b="1" dirty="0"/>
              <a:t>Information literacy is best understood on how we navigate the complex and networked world of the internet. The internet has more than practical uses in our lives. It has been transformed to be the primary source for research, complementing what can be found in school libraries. </a:t>
            </a:r>
          </a:p>
          <a:p>
            <a:pPr marL="0" indent="0" algn="just">
              <a:buNone/>
            </a:pPr>
            <a:r>
              <a:rPr lang="en-US" sz="3000" b="1" dirty="0"/>
              <a:t>	Today, we live in a knowledge-based society surrounded by cutting-edge technology that makes every aspect of our lives faster and easier. The internet arose in 1968, but it was in 1989 when a fully developed World Wide Web (WWW) arose and turned it into the global platform for knowledge-sharing, communication, and achieving. </a:t>
            </a:r>
          </a:p>
        </p:txBody>
      </p:sp>
    </p:spTree>
    <p:extLst>
      <p:ext uri="{BB962C8B-B14F-4D97-AF65-F5344CB8AC3E}">
        <p14:creationId xmlns:p14="http://schemas.microsoft.com/office/powerpoint/2010/main" val="31299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TotalTime>
  <Words>1600</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INFORMATION LITERACY </vt:lpstr>
      <vt:lpstr>PowerPoint Presentation</vt:lpstr>
      <vt:lpstr>PowerPoint Presentation</vt:lpstr>
      <vt:lpstr>Answer the following questions</vt:lpstr>
      <vt:lpstr>Literacy and Empowerment</vt:lpstr>
      <vt:lpstr>Literacy and Empowerment</vt:lpstr>
      <vt:lpstr>Literacy and Empowerment</vt:lpstr>
      <vt:lpstr>Literacy and Empowerment</vt:lpstr>
      <vt:lpstr>Information and Internet</vt:lpstr>
      <vt:lpstr>Information and Internet</vt:lpstr>
      <vt:lpstr>Information and Internet</vt:lpstr>
      <vt:lpstr>Who Puts Information on the Internet?</vt:lpstr>
      <vt:lpstr>What Determines Your Need for Information?</vt:lpstr>
      <vt:lpstr>Sources of Information</vt:lpstr>
      <vt:lpstr>Sources of Information</vt:lpstr>
      <vt:lpstr>Sources of Information</vt:lpstr>
      <vt:lpstr>Format of Information</vt:lpstr>
      <vt:lpstr>Format of Information</vt:lpstr>
      <vt:lpstr>Go back the time when you were learning how to read and write. Ask yourself the following questions:</vt:lpstr>
      <vt:lpstr>A. True or False: Write True if the statement is correct otherwise, write False on your answer sheet.</vt:lpstr>
      <vt:lpstr>A. True or False: Write True if the statement is correct otherwise, write False on your answer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JUDEL LISTANGCO</dc:creator>
  <cp:lastModifiedBy>JUDEL LISTANGCO</cp:lastModifiedBy>
  <cp:revision>3</cp:revision>
  <dcterms:created xsi:type="dcterms:W3CDTF">2024-08-08T03:46:15Z</dcterms:created>
  <dcterms:modified xsi:type="dcterms:W3CDTF">2025-07-06T03:43:31Z</dcterms:modified>
</cp:coreProperties>
</file>