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1"/>
  </p:notesMasterIdLst>
  <p:sldIdLst>
    <p:sldId id="256" r:id="rId2"/>
    <p:sldId id="261" r:id="rId3"/>
    <p:sldId id="296" r:id="rId4"/>
    <p:sldId id="297" r:id="rId5"/>
    <p:sldId id="298" r:id="rId6"/>
    <p:sldId id="299" r:id="rId7"/>
    <p:sldId id="309" r:id="rId8"/>
    <p:sldId id="300" r:id="rId9"/>
    <p:sldId id="301" r:id="rId10"/>
    <p:sldId id="308" r:id="rId11"/>
    <p:sldId id="302" r:id="rId12"/>
    <p:sldId id="319" r:id="rId13"/>
    <p:sldId id="320" r:id="rId14"/>
    <p:sldId id="304" r:id="rId15"/>
    <p:sldId id="315" r:id="rId16"/>
    <p:sldId id="316" r:id="rId17"/>
    <p:sldId id="317" r:id="rId18"/>
    <p:sldId id="318" r:id="rId19"/>
    <p:sldId id="303" r:id="rId20"/>
    <p:sldId id="305" r:id="rId21"/>
    <p:sldId id="306" r:id="rId22"/>
    <p:sldId id="307" r:id="rId23"/>
    <p:sldId id="312" r:id="rId24"/>
    <p:sldId id="313" r:id="rId25"/>
    <p:sldId id="321" r:id="rId26"/>
    <p:sldId id="323" r:id="rId27"/>
    <p:sldId id="324" r:id="rId28"/>
    <p:sldId id="325" r:id="rId29"/>
    <p:sldId id="274" r:id="rId30"/>
  </p:sldIdLst>
  <p:sldSz cx="9144000" cy="5143500" type="screen16x9"/>
  <p:notesSz cx="6858000" cy="9144000"/>
  <p:embeddedFontLst>
    <p:embeddedFont>
      <p:font typeface="Lora" panose="020B0604020202020204" charset="0"/>
      <p:regular r:id="rId32"/>
      <p:bold r:id="rId33"/>
      <p:italic r:id="rId34"/>
      <p:boldItalic r:id="rId35"/>
    </p:embeddedFont>
    <p:embeddedFont>
      <p:font typeface="Quattrocento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74" autoAdjust="0"/>
  </p:normalViewPr>
  <p:slideViewPr>
    <p:cSldViewPr snapToGrid="0">
      <p:cViewPr varScale="1">
        <p:scale>
          <a:sx n="97" d="100"/>
          <a:sy n="97" d="100"/>
        </p:scale>
        <p:origin x="66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73688-E88C-4D2A-85CE-1797C78AE18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RW"/>
        </a:p>
      </dgm:t>
    </dgm:pt>
    <dgm:pt modelId="{7201F3E2-8942-43E0-9E7A-8E3B3DFFACE7}">
      <dgm:prSet phldrT="[Text]">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dirty="0"/>
            <a:t>  </a:t>
          </a:r>
          <a:endParaRPr lang="en-RW" dirty="0"/>
        </a:p>
      </dgm:t>
    </dgm:pt>
    <dgm:pt modelId="{3815C149-B06A-49B0-9B0A-0B75CFE8AC2E}" type="parTrans" cxnId="{A615A0EA-69F3-448C-A2C9-04CCE4E0FF89}">
      <dgm:prSet/>
      <dgm:spPr/>
      <dgm:t>
        <a:bodyPr/>
        <a:lstStyle/>
        <a:p>
          <a:endParaRPr lang="en-RW"/>
        </a:p>
      </dgm:t>
    </dgm:pt>
    <dgm:pt modelId="{62C756BE-6B44-4768-99F4-8E5825D77B43}" type="sibTrans" cxnId="{A615A0EA-69F3-448C-A2C9-04CCE4E0FF89}">
      <dgm:prSet/>
      <dgm:spPr/>
      <dgm:t>
        <a:bodyPr/>
        <a:lstStyle/>
        <a:p>
          <a:endParaRPr lang="en-RW"/>
        </a:p>
      </dgm:t>
    </dgm:pt>
    <dgm:pt modelId="{757596A6-9246-44E5-BA5C-5D2976061A13}">
      <dgm:prSet phldrT="[Text]" custT="1"/>
      <dgm:spPr/>
      <dgm:t>
        <a:bodyPr/>
        <a:lstStyle/>
        <a:p>
          <a:r>
            <a:rPr lang="en-US" sz="1400" b="1" dirty="0">
              <a:solidFill>
                <a:schemeClr val="tx1"/>
              </a:solidFill>
            </a:rPr>
            <a:t>TRANSMITTER</a:t>
          </a:r>
          <a:endParaRPr lang="en-RW" sz="1400" b="1" dirty="0">
            <a:solidFill>
              <a:schemeClr val="tx1"/>
            </a:solidFill>
          </a:endParaRPr>
        </a:p>
      </dgm:t>
    </dgm:pt>
    <dgm:pt modelId="{9297A6AB-65F8-4DB1-A240-BF8EF96EF205}" type="parTrans" cxnId="{12397C9E-AA12-48C0-98BF-201B8733094D}">
      <dgm:prSet/>
      <dgm:spPr/>
      <dgm:t>
        <a:bodyPr/>
        <a:lstStyle/>
        <a:p>
          <a:endParaRPr lang="en-RW"/>
        </a:p>
      </dgm:t>
    </dgm:pt>
    <dgm:pt modelId="{F9B70EBC-1CB2-4510-85F3-ACA53DF8F403}" type="sibTrans" cxnId="{12397C9E-AA12-48C0-98BF-201B8733094D}">
      <dgm:prSet/>
      <dgm:spPr/>
      <dgm:t>
        <a:bodyPr/>
        <a:lstStyle/>
        <a:p>
          <a:endParaRPr lang="en-RW"/>
        </a:p>
      </dgm:t>
    </dgm:pt>
    <dgm:pt modelId="{C74E107D-5794-411E-9703-AE3060656051}">
      <dgm:prSet phldrT="[Text]"/>
      <dgm:spPr/>
      <dgm:t>
        <a:bodyPr/>
        <a:lstStyle/>
        <a:p>
          <a:r>
            <a:rPr lang="en-US" b="1" dirty="0">
              <a:solidFill>
                <a:schemeClr val="tx1"/>
              </a:solidFill>
            </a:rPr>
            <a:t>RECEIVER</a:t>
          </a:r>
          <a:endParaRPr lang="en-RW" b="1" dirty="0">
            <a:solidFill>
              <a:schemeClr val="tx1"/>
            </a:solidFill>
          </a:endParaRPr>
        </a:p>
      </dgm:t>
    </dgm:pt>
    <dgm:pt modelId="{FE027BEC-78C6-4590-B070-C23C9A0D8298}" type="parTrans" cxnId="{ABAE711A-2DDC-4E4A-AA75-8A792E9ECA0C}">
      <dgm:prSet/>
      <dgm:spPr/>
      <dgm:t>
        <a:bodyPr/>
        <a:lstStyle/>
        <a:p>
          <a:endParaRPr lang="en-RW"/>
        </a:p>
      </dgm:t>
    </dgm:pt>
    <dgm:pt modelId="{36B2E9D3-21A0-498A-B6B3-156959563AEA}" type="sibTrans" cxnId="{ABAE711A-2DDC-4E4A-AA75-8A792E9ECA0C}">
      <dgm:prSet/>
      <dgm:spPr/>
      <dgm:t>
        <a:bodyPr/>
        <a:lstStyle/>
        <a:p>
          <a:endParaRPr lang="en-RW"/>
        </a:p>
      </dgm:t>
    </dgm:pt>
    <dgm:pt modelId="{B4124504-50C6-46D6-8AC7-86D621C52F3F}">
      <dgm:prSet phldrT="[Text]"/>
      <dgm:spPr/>
      <dgm:t>
        <a:bodyPr/>
        <a:lstStyle/>
        <a:p>
          <a:r>
            <a:rPr lang="en-US" b="1" dirty="0">
              <a:solidFill>
                <a:schemeClr val="tx1"/>
              </a:solidFill>
            </a:rPr>
            <a:t>MCU</a:t>
          </a:r>
          <a:endParaRPr lang="en-RW" b="1" dirty="0">
            <a:solidFill>
              <a:schemeClr val="tx1"/>
            </a:solidFill>
          </a:endParaRPr>
        </a:p>
      </dgm:t>
    </dgm:pt>
    <dgm:pt modelId="{63BB01B8-F7A4-48C2-8B9D-D291A60ADA9B}" type="parTrans" cxnId="{D5395A1D-C884-4E7C-8D1A-242D074802BB}">
      <dgm:prSet/>
      <dgm:spPr/>
      <dgm:t>
        <a:bodyPr/>
        <a:lstStyle/>
        <a:p>
          <a:endParaRPr lang="en-RW"/>
        </a:p>
      </dgm:t>
    </dgm:pt>
    <dgm:pt modelId="{229C6A67-B749-439E-8CC2-1B858797462F}" type="sibTrans" cxnId="{D5395A1D-C884-4E7C-8D1A-242D074802BB}">
      <dgm:prSet/>
      <dgm:spPr/>
      <dgm:t>
        <a:bodyPr/>
        <a:lstStyle/>
        <a:p>
          <a:endParaRPr lang="en-RW"/>
        </a:p>
      </dgm:t>
    </dgm:pt>
    <dgm:pt modelId="{4D04C1EA-07A1-4582-9943-DFFC762E0A65}">
      <dgm:prSet phldrT="[Text]"/>
      <dgm:spPr/>
      <dgm:t>
        <a:bodyPr/>
        <a:lstStyle/>
        <a:p>
          <a:r>
            <a:rPr lang="en-US" b="1" dirty="0">
              <a:solidFill>
                <a:schemeClr val="tx1"/>
              </a:solidFill>
            </a:rPr>
            <a:t>INTERFACE</a:t>
          </a:r>
          <a:endParaRPr lang="en-RW" b="1" dirty="0">
            <a:solidFill>
              <a:schemeClr val="tx1"/>
            </a:solidFill>
          </a:endParaRPr>
        </a:p>
      </dgm:t>
    </dgm:pt>
    <dgm:pt modelId="{7E4F1931-BDFF-444E-8CFE-9B09D4B77854}" type="parTrans" cxnId="{AC0CF882-BE8F-4163-830C-91A169873664}">
      <dgm:prSet/>
      <dgm:spPr/>
      <dgm:t>
        <a:bodyPr/>
        <a:lstStyle/>
        <a:p>
          <a:endParaRPr lang="en-RW"/>
        </a:p>
      </dgm:t>
    </dgm:pt>
    <dgm:pt modelId="{92D7371E-634A-48B9-AF13-6096ADDD98FD}" type="sibTrans" cxnId="{AC0CF882-BE8F-4163-830C-91A169873664}">
      <dgm:prSet/>
      <dgm:spPr/>
      <dgm:t>
        <a:bodyPr/>
        <a:lstStyle/>
        <a:p>
          <a:endParaRPr lang="en-RW"/>
        </a:p>
      </dgm:t>
    </dgm:pt>
    <dgm:pt modelId="{9C3D3457-078C-49C1-99B6-6B394090B174}">
      <dgm:prSet phldrT="[Text]">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dirty="0"/>
            <a:t>  </a:t>
          </a:r>
          <a:endParaRPr lang="en-RW" dirty="0"/>
        </a:p>
      </dgm:t>
    </dgm:pt>
    <dgm:pt modelId="{B781E55A-E85C-453C-91AC-86D4C79FEAC1}" type="parTrans" cxnId="{7994D3A7-80E5-4D99-A2AA-71D6B657DC10}">
      <dgm:prSet/>
      <dgm:spPr/>
      <dgm:t>
        <a:bodyPr/>
        <a:lstStyle/>
        <a:p>
          <a:endParaRPr lang="en-RW"/>
        </a:p>
      </dgm:t>
    </dgm:pt>
    <dgm:pt modelId="{1E4AC9FB-B744-4D9C-8797-35695B8F7FCB}" type="sibTrans" cxnId="{7994D3A7-80E5-4D99-A2AA-71D6B657DC10}">
      <dgm:prSet/>
      <dgm:spPr/>
      <dgm:t>
        <a:bodyPr/>
        <a:lstStyle/>
        <a:p>
          <a:endParaRPr lang="en-RW"/>
        </a:p>
      </dgm:t>
    </dgm:pt>
    <dgm:pt modelId="{815F094C-A9C5-478C-8607-404D7C9C2828}" type="pres">
      <dgm:prSet presAssocID="{C4273688-E88C-4D2A-85CE-1797C78AE183}" presName="diagram" presStyleCnt="0">
        <dgm:presLayoutVars>
          <dgm:dir/>
          <dgm:resizeHandles val="exact"/>
        </dgm:presLayoutVars>
      </dgm:prSet>
      <dgm:spPr/>
    </dgm:pt>
    <dgm:pt modelId="{2058B280-D9EC-4D68-A230-D35F31892A20}" type="pres">
      <dgm:prSet presAssocID="{7201F3E2-8942-43E0-9E7A-8E3B3DFFACE7}" presName="node" presStyleLbl="node1" presStyleIdx="0" presStyleCnt="6">
        <dgm:presLayoutVars>
          <dgm:bulletEnabled val="1"/>
        </dgm:presLayoutVars>
      </dgm:prSet>
      <dgm:spPr/>
    </dgm:pt>
    <dgm:pt modelId="{8119EC8D-59E7-445A-A741-827398E4925D}" type="pres">
      <dgm:prSet presAssocID="{62C756BE-6B44-4768-99F4-8E5825D77B43}" presName="sibTrans" presStyleLbl="sibTrans2D1" presStyleIdx="0" presStyleCnt="5"/>
      <dgm:spPr/>
    </dgm:pt>
    <dgm:pt modelId="{F1559BBF-EC4F-480B-B2DE-B339DCD2DE30}" type="pres">
      <dgm:prSet presAssocID="{62C756BE-6B44-4768-99F4-8E5825D77B43}" presName="connectorText" presStyleLbl="sibTrans2D1" presStyleIdx="0" presStyleCnt="5"/>
      <dgm:spPr/>
    </dgm:pt>
    <dgm:pt modelId="{CE575C4C-40C0-4505-8F03-0849992A1B6C}" type="pres">
      <dgm:prSet presAssocID="{757596A6-9246-44E5-BA5C-5D2976061A13}" presName="node" presStyleLbl="node1" presStyleIdx="1" presStyleCnt="6">
        <dgm:presLayoutVars>
          <dgm:bulletEnabled val="1"/>
        </dgm:presLayoutVars>
      </dgm:prSet>
      <dgm:spPr/>
    </dgm:pt>
    <dgm:pt modelId="{A0CD932D-00F4-401C-A2F4-1F4DB3561E5C}" type="pres">
      <dgm:prSet presAssocID="{F9B70EBC-1CB2-4510-85F3-ACA53DF8F403}" presName="sibTrans" presStyleLbl="sibTrans2D1" presStyleIdx="1" presStyleCnt="5"/>
      <dgm:spPr/>
    </dgm:pt>
    <dgm:pt modelId="{11E10C43-8337-4E97-82B0-3A7205E95A03}" type="pres">
      <dgm:prSet presAssocID="{F9B70EBC-1CB2-4510-85F3-ACA53DF8F403}" presName="connectorText" presStyleLbl="sibTrans2D1" presStyleIdx="1" presStyleCnt="5"/>
      <dgm:spPr/>
    </dgm:pt>
    <dgm:pt modelId="{925B30FD-199B-49BC-A97B-44BCC7412E71}" type="pres">
      <dgm:prSet presAssocID="{C74E107D-5794-411E-9703-AE3060656051}" presName="node" presStyleLbl="node1" presStyleIdx="2" presStyleCnt="6">
        <dgm:presLayoutVars>
          <dgm:bulletEnabled val="1"/>
        </dgm:presLayoutVars>
      </dgm:prSet>
      <dgm:spPr/>
    </dgm:pt>
    <dgm:pt modelId="{529ED89E-CB5B-4E6C-BAAE-867D2FC2AE91}" type="pres">
      <dgm:prSet presAssocID="{36B2E9D3-21A0-498A-B6B3-156959563AEA}" presName="sibTrans" presStyleLbl="sibTrans2D1" presStyleIdx="2" presStyleCnt="5"/>
      <dgm:spPr/>
    </dgm:pt>
    <dgm:pt modelId="{252A284E-4A87-41F4-8949-A9FBDFFD289B}" type="pres">
      <dgm:prSet presAssocID="{36B2E9D3-21A0-498A-B6B3-156959563AEA}" presName="connectorText" presStyleLbl="sibTrans2D1" presStyleIdx="2" presStyleCnt="5"/>
      <dgm:spPr/>
    </dgm:pt>
    <dgm:pt modelId="{B5854F6E-EA6D-444D-913A-C7A3EBC36ECB}" type="pres">
      <dgm:prSet presAssocID="{B4124504-50C6-46D6-8AC7-86D621C52F3F}" presName="node" presStyleLbl="node1" presStyleIdx="3" presStyleCnt="6">
        <dgm:presLayoutVars>
          <dgm:bulletEnabled val="1"/>
        </dgm:presLayoutVars>
      </dgm:prSet>
      <dgm:spPr/>
    </dgm:pt>
    <dgm:pt modelId="{3951F82B-2343-4AF3-821C-0E7C32A73099}" type="pres">
      <dgm:prSet presAssocID="{229C6A67-B749-439E-8CC2-1B858797462F}" presName="sibTrans" presStyleLbl="sibTrans2D1" presStyleIdx="3" presStyleCnt="5"/>
      <dgm:spPr/>
    </dgm:pt>
    <dgm:pt modelId="{A429DB02-A305-42EC-99A7-AE6C5B0A2A34}" type="pres">
      <dgm:prSet presAssocID="{229C6A67-B749-439E-8CC2-1B858797462F}" presName="connectorText" presStyleLbl="sibTrans2D1" presStyleIdx="3" presStyleCnt="5"/>
      <dgm:spPr/>
    </dgm:pt>
    <dgm:pt modelId="{8D72B0D0-B59F-4D5B-84A3-190623192C95}" type="pres">
      <dgm:prSet presAssocID="{4D04C1EA-07A1-4582-9943-DFFC762E0A65}" presName="node" presStyleLbl="node1" presStyleIdx="4" presStyleCnt="6">
        <dgm:presLayoutVars>
          <dgm:bulletEnabled val="1"/>
        </dgm:presLayoutVars>
      </dgm:prSet>
      <dgm:spPr/>
    </dgm:pt>
    <dgm:pt modelId="{A0BC3207-6FB4-4252-910B-F79D2D0D00C1}" type="pres">
      <dgm:prSet presAssocID="{92D7371E-634A-48B9-AF13-6096ADDD98FD}" presName="sibTrans" presStyleLbl="sibTrans2D1" presStyleIdx="4" presStyleCnt="5"/>
      <dgm:spPr/>
    </dgm:pt>
    <dgm:pt modelId="{1199FABD-8E84-497B-BE66-01CAA68858DA}" type="pres">
      <dgm:prSet presAssocID="{92D7371E-634A-48B9-AF13-6096ADDD98FD}" presName="connectorText" presStyleLbl="sibTrans2D1" presStyleIdx="4" presStyleCnt="5"/>
      <dgm:spPr/>
    </dgm:pt>
    <dgm:pt modelId="{FF7FE96F-7971-4396-B980-0C85A8437502}" type="pres">
      <dgm:prSet presAssocID="{9C3D3457-078C-49C1-99B6-6B394090B174}" presName="node" presStyleLbl="node1" presStyleIdx="5" presStyleCnt="6">
        <dgm:presLayoutVars>
          <dgm:bulletEnabled val="1"/>
        </dgm:presLayoutVars>
      </dgm:prSet>
      <dgm:spPr/>
    </dgm:pt>
  </dgm:ptLst>
  <dgm:cxnLst>
    <dgm:cxn modelId="{ABAE711A-2DDC-4E4A-AA75-8A792E9ECA0C}" srcId="{C4273688-E88C-4D2A-85CE-1797C78AE183}" destId="{C74E107D-5794-411E-9703-AE3060656051}" srcOrd="2" destOrd="0" parTransId="{FE027BEC-78C6-4590-B070-C23C9A0D8298}" sibTransId="{36B2E9D3-21A0-498A-B6B3-156959563AEA}"/>
    <dgm:cxn modelId="{D5395A1D-C884-4E7C-8D1A-242D074802BB}" srcId="{C4273688-E88C-4D2A-85CE-1797C78AE183}" destId="{B4124504-50C6-46D6-8AC7-86D621C52F3F}" srcOrd="3" destOrd="0" parTransId="{63BB01B8-F7A4-48C2-8B9D-D291A60ADA9B}" sibTransId="{229C6A67-B749-439E-8CC2-1B858797462F}"/>
    <dgm:cxn modelId="{38E4A934-2C7E-4FCA-B3BD-92CF4A1E4E8D}" type="presOf" srcId="{92D7371E-634A-48B9-AF13-6096ADDD98FD}" destId="{A0BC3207-6FB4-4252-910B-F79D2D0D00C1}" srcOrd="0" destOrd="0" presId="urn:microsoft.com/office/officeart/2005/8/layout/process5"/>
    <dgm:cxn modelId="{E4328039-DA1A-4060-9C13-77BAB1E2A005}" type="presOf" srcId="{4D04C1EA-07A1-4582-9943-DFFC762E0A65}" destId="{8D72B0D0-B59F-4D5B-84A3-190623192C95}" srcOrd="0" destOrd="0" presId="urn:microsoft.com/office/officeart/2005/8/layout/process5"/>
    <dgm:cxn modelId="{BD0E765D-9C46-4154-BDB3-79919F7D282B}" type="presOf" srcId="{C4273688-E88C-4D2A-85CE-1797C78AE183}" destId="{815F094C-A9C5-478C-8607-404D7C9C2828}" srcOrd="0" destOrd="0" presId="urn:microsoft.com/office/officeart/2005/8/layout/process5"/>
    <dgm:cxn modelId="{999A1E61-4452-4EC2-A922-E242BE6872C3}" type="presOf" srcId="{7201F3E2-8942-43E0-9E7A-8E3B3DFFACE7}" destId="{2058B280-D9EC-4D68-A230-D35F31892A20}" srcOrd="0" destOrd="0" presId="urn:microsoft.com/office/officeart/2005/8/layout/process5"/>
    <dgm:cxn modelId="{4B45D979-492C-464F-A5DB-BC001A6605AE}" type="presOf" srcId="{36B2E9D3-21A0-498A-B6B3-156959563AEA}" destId="{252A284E-4A87-41F4-8949-A9FBDFFD289B}" srcOrd="1" destOrd="0" presId="urn:microsoft.com/office/officeart/2005/8/layout/process5"/>
    <dgm:cxn modelId="{56ED1682-95CC-4074-ACD4-F1E8254B8206}" type="presOf" srcId="{62C756BE-6B44-4768-99F4-8E5825D77B43}" destId="{8119EC8D-59E7-445A-A741-827398E4925D}" srcOrd="0" destOrd="0" presId="urn:microsoft.com/office/officeart/2005/8/layout/process5"/>
    <dgm:cxn modelId="{AC0CF882-BE8F-4163-830C-91A169873664}" srcId="{C4273688-E88C-4D2A-85CE-1797C78AE183}" destId="{4D04C1EA-07A1-4582-9943-DFFC762E0A65}" srcOrd="4" destOrd="0" parTransId="{7E4F1931-BDFF-444E-8CFE-9B09D4B77854}" sibTransId="{92D7371E-634A-48B9-AF13-6096ADDD98FD}"/>
    <dgm:cxn modelId="{608BD586-532E-483A-ACA8-33BA89EDA1FE}" type="presOf" srcId="{62C756BE-6B44-4768-99F4-8E5825D77B43}" destId="{F1559BBF-EC4F-480B-B2DE-B339DCD2DE30}" srcOrd="1" destOrd="0" presId="urn:microsoft.com/office/officeart/2005/8/layout/process5"/>
    <dgm:cxn modelId="{12397C9E-AA12-48C0-98BF-201B8733094D}" srcId="{C4273688-E88C-4D2A-85CE-1797C78AE183}" destId="{757596A6-9246-44E5-BA5C-5D2976061A13}" srcOrd="1" destOrd="0" parTransId="{9297A6AB-65F8-4DB1-A240-BF8EF96EF205}" sibTransId="{F9B70EBC-1CB2-4510-85F3-ACA53DF8F403}"/>
    <dgm:cxn modelId="{7994D3A7-80E5-4D99-A2AA-71D6B657DC10}" srcId="{C4273688-E88C-4D2A-85CE-1797C78AE183}" destId="{9C3D3457-078C-49C1-99B6-6B394090B174}" srcOrd="5" destOrd="0" parTransId="{B781E55A-E85C-453C-91AC-86D4C79FEAC1}" sibTransId="{1E4AC9FB-B744-4D9C-8797-35695B8F7FCB}"/>
    <dgm:cxn modelId="{C5C71CAD-A4EB-4D83-AE29-B7FE7ECAD275}" type="presOf" srcId="{36B2E9D3-21A0-498A-B6B3-156959563AEA}" destId="{529ED89E-CB5B-4E6C-BAAE-867D2FC2AE91}" srcOrd="0" destOrd="0" presId="urn:microsoft.com/office/officeart/2005/8/layout/process5"/>
    <dgm:cxn modelId="{DC867DC9-EBDC-45A0-862A-6544DAE756B3}" type="presOf" srcId="{229C6A67-B749-439E-8CC2-1B858797462F}" destId="{A429DB02-A305-42EC-99A7-AE6C5B0A2A34}" srcOrd="1" destOrd="0" presId="urn:microsoft.com/office/officeart/2005/8/layout/process5"/>
    <dgm:cxn modelId="{536458CC-1478-4ECC-B132-D437175A252B}" type="presOf" srcId="{F9B70EBC-1CB2-4510-85F3-ACA53DF8F403}" destId="{A0CD932D-00F4-401C-A2F4-1F4DB3561E5C}" srcOrd="0" destOrd="0" presId="urn:microsoft.com/office/officeart/2005/8/layout/process5"/>
    <dgm:cxn modelId="{691A49CD-0FCD-4BC1-8B5A-CF0A615AC94C}" type="presOf" srcId="{C74E107D-5794-411E-9703-AE3060656051}" destId="{925B30FD-199B-49BC-A97B-44BCC7412E71}" srcOrd="0" destOrd="0" presId="urn:microsoft.com/office/officeart/2005/8/layout/process5"/>
    <dgm:cxn modelId="{0A6117DA-63B2-4321-BC82-EB63DC0EF035}" type="presOf" srcId="{F9B70EBC-1CB2-4510-85F3-ACA53DF8F403}" destId="{11E10C43-8337-4E97-82B0-3A7205E95A03}" srcOrd="1" destOrd="0" presId="urn:microsoft.com/office/officeart/2005/8/layout/process5"/>
    <dgm:cxn modelId="{60DA5EE3-6A43-4CA5-BF02-C4924C4A2F1F}" type="presOf" srcId="{757596A6-9246-44E5-BA5C-5D2976061A13}" destId="{CE575C4C-40C0-4505-8F03-0849992A1B6C}" srcOrd="0" destOrd="0" presId="urn:microsoft.com/office/officeart/2005/8/layout/process5"/>
    <dgm:cxn modelId="{F3AA92E6-55E3-4FFA-BDBA-BA5FD6BED5FA}" type="presOf" srcId="{92D7371E-634A-48B9-AF13-6096ADDD98FD}" destId="{1199FABD-8E84-497B-BE66-01CAA68858DA}" srcOrd="1" destOrd="0" presId="urn:microsoft.com/office/officeart/2005/8/layout/process5"/>
    <dgm:cxn modelId="{A615A0EA-69F3-448C-A2C9-04CCE4E0FF89}" srcId="{C4273688-E88C-4D2A-85CE-1797C78AE183}" destId="{7201F3E2-8942-43E0-9E7A-8E3B3DFFACE7}" srcOrd="0" destOrd="0" parTransId="{3815C149-B06A-49B0-9B0A-0B75CFE8AC2E}" sibTransId="{62C756BE-6B44-4768-99F4-8E5825D77B43}"/>
    <dgm:cxn modelId="{84A957FA-311A-4269-BB0B-59B4E79E00A6}" type="presOf" srcId="{B4124504-50C6-46D6-8AC7-86D621C52F3F}" destId="{B5854F6E-EA6D-444D-913A-C7A3EBC36ECB}" srcOrd="0" destOrd="0" presId="urn:microsoft.com/office/officeart/2005/8/layout/process5"/>
    <dgm:cxn modelId="{1FB19AFB-943F-47FE-B487-E396B80016B7}" type="presOf" srcId="{229C6A67-B749-439E-8CC2-1B858797462F}" destId="{3951F82B-2343-4AF3-821C-0E7C32A73099}" srcOrd="0" destOrd="0" presId="urn:microsoft.com/office/officeart/2005/8/layout/process5"/>
    <dgm:cxn modelId="{DD0760FF-AE34-43E4-ACAC-2AC2A34C2676}" type="presOf" srcId="{9C3D3457-078C-49C1-99B6-6B394090B174}" destId="{FF7FE96F-7971-4396-B980-0C85A8437502}" srcOrd="0" destOrd="0" presId="urn:microsoft.com/office/officeart/2005/8/layout/process5"/>
    <dgm:cxn modelId="{261AD451-67F9-45DC-B0B5-3108CF5F3C3E}" type="presParOf" srcId="{815F094C-A9C5-478C-8607-404D7C9C2828}" destId="{2058B280-D9EC-4D68-A230-D35F31892A20}" srcOrd="0" destOrd="0" presId="urn:microsoft.com/office/officeart/2005/8/layout/process5"/>
    <dgm:cxn modelId="{A1ABFD98-25C3-4E91-A720-1D3D66CDDAD1}" type="presParOf" srcId="{815F094C-A9C5-478C-8607-404D7C9C2828}" destId="{8119EC8D-59E7-445A-A741-827398E4925D}" srcOrd="1" destOrd="0" presId="urn:microsoft.com/office/officeart/2005/8/layout/process5"/>
    <dgm:cxn modelId="{92578A15-33E5-489F-A392-C8DF96328838}" type="presParOf" srcId="{8119EC8D-59E7-445A-A741-827398E4925D}" destId="{F1559BBF-EC4F-480B-B2DE-B339DCD2DE30}" srcOrd="0" destOrd="0" presId="urn:microsoft.com/office/officeart/2005/8/layout/process5"/>
    <dgm:cxn modelId="{FEA1ABC2-2ADE-4463-9910-1F9D1E02124D}" type="presParOf" srcId="{815F094C-A9C5-478C-8607-404D7C9C2828}" destId="{CE575C4C-40C0-4505-8F03-0849992A1B6C}" srcOrd="2" destOrd="0" presId="urn:microsoft.com/office/officeart/2005/8/layout/process5"/>
    <dgm:cxn modelId="{1A3D94CF-2CFF-45C5-8BA6-F80CA23B726A}" type="presParOf" srcId="{815F094C-A9C5-478C-8607-404D7C9C2828}" destId="{A0CD932D-00F4-401C-A2F4-1F4DB3561E5C}" srcOrd="3" destOrd="0" presId="urn:microsoft.com/office/officeart/2005/8/layout/process5"/>
    <dgm:cxn modelId="{F27A9807-71F1-4922-927B-B3FB43555E91}" type="presParOf" srcId="{A0CD932D-00F4-401C-A2F4-1F4DB3561E5C}" destId="{11E10C43-8337-4E97-82B0-3A7205E95A03}" srcOrd="0" destOrd="0" presId="urn:microsoft.com/office/officeart/2005/8/layout/process5"/>
    <dgm:cxn modelId="{1F51594A-D196-471F-B99A-95186921C87F}" type="presParOf" srcId="{815F094C-A9C5-478C-8607-404D7C9C2828}" destId="{925B30FD-199B-49BC-A97B-44BCC7412E71}" srcOrd="4" destOrd="0" presId="urn:microsoft.com/office/officeart/2005/8/layout/process5"/>
    <dgm:cxn modelId="{0A03C488-8227-470B-82F0-4E525A26A40B}" type="presParOf" srcId="{815F094C-A9C5-478C-8607-404D7C9C2828}" destId="{529ED89E-CB5B-4E6C-BAAE-867D2FC2AE91}" srcOrd="5" destOrd="0" presId="urn:microsoft.com/office/officeart/2005/8/layout/process5"/>
    <dgm:cxn modelId="{72C08A64-9966-4C10-AE6D-48C7DC98E991}" type="presParOf" srcId="{529ED89E-CB5B-4E6C-BAAE-867D2FC2AE91}" destId="{252A284E-4A87-41F4-8949-A9FBDFFD289B}" srcOrd="0" destOrd="0" presId="urn:microsoft.com/office/officeart/2005/8/layout/process5"/>
    <dgm:cxn modelId="{97B99545-6628-4321-B033-F49EF4502F81}" type="presParOf" srcId="{815F094C-A9C5-478C-8607-404D7C9C2828}" destId="{B5854F6E-EA6D-444D-913A-C7A3EBC36ECB}" srcOrd="6" destOrd="0" presId="urn:microsoft.com/office/officeart/2005/8/layout/process5"/>
    <dgm:cxn modelId="{9768135E-B4ED-4833-A0E7-5D93C648150B}" type="presParOf" srcId="{815F094C-A9C5-478C-8607-404D7C9C2828}" destId="{3951F82B-2343-4AF3-821C-0E7C32A73099}" srcOrd="7" destOrd="0" presId="urn:microsoft.com/office/officeart/2005/8/layout/process5"/>
    <dgm:cxn modelId="{2D89FCDF-107E-4839-9C6F-0310716FEDA9}" type="presParOf" srcId="{3951F82B-2343-4AF3-821C-0E7C32A73099}" destId="{A429DB02-A305-42EC-99A7-AE6C5B0A2A34}" srcOrd="0" destOrd="0" presId="urn:microsoft.com/office/officeart/2005/8/layout/process5"/>
    <dgm:cxn modelId="{35134D38-C77A-4C79-AA49-8F5A0A7FF991}" type="presParOf" srcId="{815F094C-A9C5-478C-8607-404D7C9C2828}" destId="{8D72B0D0-B59F-4D5B-84A3-190623192C95}" srcOrd="8" destOrd="0" presId="urn:microsoft.com/office/officeart/2005/8/layout/process5"/>
    <dgm:cxn modelId="{CAF3B417-1735-4B1D-B9E0-7EEC44249A42}" type="presParOf" srcId="{815F094C-A9C5-478C-8607-404D7C9C2828}" destId="{A0BC3207-6FB4-4252-910B-F79D2D0D00C1}" srcOrd="9" destOrd="0" presId="urn:microsoft.com/office/officeart/2005/8/layout/process5"/>
    <dgm:cxn modelId="{8D63E347-95D3-4CBB-A820-69CBF61BA6E1}" type="presParOf" srcId="{A0BC3207-6FB4-4252-910B-F79D2D0D00C1}" destId="{1199FABD-8E84-497B-BE66-01CAA68858DA}" srcOrd="0" destOrd="0" presId="urn:microsoft.com/office/officeart/2005/8/layout/process5"/>
    <dgm:cxn modelId="{D3AE5F73-A0AC-4D6E-8151-93346B14272A}" type="presParOf" srcId="{815F094C-A9C5-478C-8607-404D7C9C2828}" destId="{FF7FE96F-7971-4396-B980-0C85A843750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B280-D9EC-4D68-A230-D35F31892A20}">
      <dsp:nvSpPr>
        <dsp:cNvPr id="0" name=""/>
        <dsp:cNvSpPr/>
      </dsp:nvSpPr>
      <dsp:spPr>
        <a:xfrm>
          <a:off x="5357" y="750887"/>
          <a:ext cx="1601390" cy="960834"/>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  </a:t>
          </a:r>
          <a:endParaRPr lang="en-RW" sz="1900" kern="1200" dirty="0"/>
        </a:p>
      </dsp:txBody>
      <dsp:txXfrm>
        <a:off x="33499" y="779029"/>
        <a:ext cx="1545106" cy="904550"/>
      </dsp:txXfrm>
    </dsp:sp>
    <dsp:sp modelId="{8119EC8D-59E7-445A-A741-827398E4925D}">
      <dsp:nvSpPr>
        <dsp:cNvPr id="0" name=""/>
        <dsp:cNvSpPr/>
      </dsp:nvSpPr>
      <dsp:spPr>
        <a:xfrm>
          <a:off x="1747670" y="103273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RW" sz="1500" kern="1200"/>
        </a:p>
      </dsp:txBody>
      <dsp:txXfrm>
        <a:off x="1747670" y="1112161"/>
        <a:ext cx="237646" cy="238286"/>
      </dsp:txXfrm>
    </dsp:sp>
    <dsp:sp modelId="{CE575C4C-40C0-4505-8F03-0849992A1B6C}">
      <dsp:nvSpPr>
        <dsp:cNvPr id="0" name=""/>
        <dsp:cNvSpPr/>
      </dsp:nvSpPr>
      <dsp:spPr>
        <a:xfrm>
          <a:off x="2247304"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TRANSMITTER</a:t>
          </a:r>
          <a:endParaRPr lang="en-RW" sz="1400" b="1" kern="1200" dirty="0">
            <a:solidFill>
              <a:schemeClr val="tx1"/>
            </a:solidFill>
          </a:endParaRPr>
        </a:p>
      </dsp:txBody>
      <dsp:txXfrm>
        <a:off x="2275446" y="779029"/>
        <a:ext cx="1545106" cy="904550"/>
      </dsp:txXfrm>
    </dsp:sp>
    <dsp:sp modelId="{A0CD932D-00F4-401C-A2F4-1F4DB3561E5C}">
      <dsp:nvSpPr>
        <dsp:cNvPr id="0" name=""/>
        <dsp:cNvSpPr/>
      </dsp:nvSpPr>
      <dsp:spPr>
        <a:xfrm>
          <a:off x="3989617" y="103273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RW" sz="1500" kern="1200"/>
        </a:p>
      </dsp:txBody>
      <dsp:txXfrm>
        <a:off x="3989617" y="1112161"/>
        <a:ext cx="237646" cy="238286"/>
      </dsp:txXfrm>
    </dsp:sp>
    <dsp:sp modelId="{925B30FD-199B-49BC-A97B-44BCC7412E71}">
      <dsp:nvSpPr>
        <dsp:cNvPr id="0" name=""/>
        <dsp:cNvSpPr/>
      </dsp:nvSpPr>
      <dsp:spPr>
        <a:xfrm>
          <a:off x="4489251"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RECEIVER</a:t>
          </a:r>
          <a:endParaRPr lang="en-RW" sz="1900" b="1" kern="1200" dirty="0">
            <a:solidFill>
              <a:schemeClr val="tx1"/>
            </a:solidFill>
          </a:endParaRPr>
        </a:p>
      </dsp:txBody>
      <dsp:txXfrm>
        <a:off x="4517393" y="779029"/>
        <a:ext cx="1545106" cy="904550"/>
      </dsp:txXfrm>
    </dsp:sp>
    <dsp:sp modelId="{529ED89E-CB5B-4E6C-BAAE-867D2FC2AE91}">
      <dsp:nvSpPr>
        <dsp:cNvPr id="0" name=""/>
        <dsp:cNvSpPr/>
      </dsp:nvSpPr>
      <dsp:spPr>
        <a:xfrm rot="5400000">
          <a:off x="5120199" y="1823819"/>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RW" sz="1500" kern="1200"/>
        </a:p>
      </dsp:txBody>
      <dsp:txXfrm rot="-5400000">
        <a:off x="5170803" y="1852644"/>
        <a:ext cx="238286" cy="237646"/>
      </dsp:txXfrm>
    </dsp:sp>
    <dsp:sp modelId="{B5854F6E-EA6D-444D-913A-C7A3EBC36ECB}">
      <dsp:nvSpPr>
        <dsp:cNvPr id="0" name=""/>
        <dsp:cNvSpPr/>
      </dsp:nvSpPr>
      <dsp:spPr>
        <a:xfrm>
          <a:off x="4489251"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MCU</a:t>
          </a:r>
          <a:endParaRPr lang="en-RW" sz="1900" b="1" kern="1200" dirty="0">
            <a:solidFill>
              <a:schemeClr val="tx1"/>
            </a:solidFill>
          </a:endParaRPr>
        </a:p>
      </dsp:txBody>
      <dsp:txXfrm>
        <a:off x="4517393" y="2380420"/>
        <a:ext cx="1545106" cy="904550"/>
      </dsp:txXfrm>
    </dsp:sp>
    <dsp:sp modelId="{3951F82B-2343-4AF3-821C-0E7C32A73099}">
      <dsp:nvSpPr>
        <dsp:cNvPr id="0" name=""/>
        <dsp:cNvSpPr/>
      </dsp:nvSpPr>
      <dsp:spPr>
        <a:xfrm rot="10800000">
          <a:off x="4008834" y="263412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RW" sz="1500" kern="1200"/>
        </a:p>
      </dsp:txBody>
      <dsp:txXfrm rot="10800000">
        <a:off x="4110682" y="2713551"/>
        <a:ext cx="237646" cy="238286"/>
      </dsp:txXfrm>
    </dsp:sp>
    <dsp:sp modelId="{8D72B0D0-B59F-4D5B-84A3-190623192C95}">
      <dsp:nvSpPr>
        <dsp:cNvPr id="0" name=""/>
        <dsp:cNvSpPr/>
      </dsp:nvSpPr>
      <dsp:spPr>
        <a:xfrm>
          <a:off x="2247304"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INTERFACE</a:t>
          </a:r>
          <a:endParaRPr lang="en-RW" sz="1900" b="1" kern="1200" dirty="0">
            <a:solidFill>
              <a:schemeClr val="tx1"/>
            </a:solidFill>
          </a:endParaRPr>
        </a:p>
      </dsp:txBody>
      <dsp:txXfrm>
        <a:off x="2275446" y="2380420"/>
        <a:ext cx="1545106" cy="904550"/>
      </dsp:txXfrm>
    </dsp:sp>
    <dsp:sp modelId="{A0BC3207-6FB4-4252-910B-F79D2D0D00C1}">
      <dsp:nvSpPr>
        <dsp:cNvPr id="0" name=""/>
        <dsp:cNvSpPr/>
      </dsp:nvSpPr>
      <dsp:spPr>
        <a:xfrm rot="10800000">
          <a:off x="1766887" y="263412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RW" sz="1500" kern="1200"/>
        </a:p>
      </dsp:txBody>
      <dsp:txXfrm rot="10800000">
        <a:off x="1868735" y="2713551"/>
        <a:ext cx="237646" cy="238286"/>
      </dsp:txXfrm>
    </dsp:sp>
    <dsp:sp modelId="{FF7FE96F-7971-4396-B980-0C85A8437502}">
      <dsp:nvSpPr>
        <dsp:cNvPr id="0" name=""/>
        <dsp:cNvSpPr/>
      </dsp:nvSpPr>
      <dsp:spPr>
        <a:xfrm>
          <a:off x="5357" y="2352278"/>
          <a:ext cx="1601390" cy="960834"/>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  </a:t>
          </a:r>
          <a:endParaRPr lang="en-RW" sz="1900" kern="1200" dirty="0"/>
        </a:p>
      </dsp:txBody>
      <dsp:txXfrm>
        <a:off x="33499" y="2380420"/>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43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44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82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64019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4100" name="Picture 4" descr="Computer Icons – Free Vector Download, PNG, SVG, GIF">
            <a:extLst>
              <a:ext uri="{FF2B5EF4-FFF2-40B4-BE49-F238E27FC236}">
                <a16:creationId xmlns:a16="http://schemas.microsoft.com/office/drawing/2014/main" id="{25741C37-F252-4251-A9AB-D84E160DBD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sp>
        <p:nvSpPr>
          <p:cNvPr id="71" name="Google Shape;71;p12"/>
          <p:cNvSpPr txBox="1">
            <a:spLocks noGrp="1"/>
          </p:cNvSpPr>
          <p:nvPr>
            <p:ph type="ctrTitle"/>
          </p:nvPr>
        </p:nvSpPr>
        <p:spPr>
          <a:xfrm>
            <a:off x="422787" y="1661494"/>
            <a:ext cx="8583561" cy="14454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 </a:t>
            </a:r>
            <a:r>
              <a:rPr lang="en-US" sz="2800" dirty="0" err="1"/>
              <a:t>iCursor</a:t>
            </a:r>
            <a:r>
              <a:rPr lang="en-US" sz="2800" dirty="0"/>
              <a:t>: Human-Computer Interaction through Assistive </a:t>
            </a:r>
            <a:r>
              <a:rPr lang="en-US" sz="2800" dirty="0">
                <a:highlight>
                  <a:srgbClr val="FFFF00"/>
                </a:highlight>
              </a:rPr>
              <a:t>Arduino-Based Eye-Tracking Technology</a:t>
            </a:r>
            <a:r>
              <a:rPr lang="en-US" sz="2800" dirty="0"/>
              <a:t> for the Physically Impaired</a:t>
            </a:r>
          </a:p>
        </p:txBody>
      </p:sp>
      <p:pic>
        <p:nvPicPr>
          <p:cNvPr id="21" name="Picture 4" descr="Computer Icons – Free Vector Download, PNG, SVG, GIF">
            <a:extLst>
              <a:ext uri="{FF2B5EF4-FFF2-40B4-BE49-F238E27FC236}">
                <a16:creationId xmlns:a16="http://schemas.microsoft.com/office/drawing/2014/main" id="{3AD10531-D7AC-4850-B39D-BD165EC7C1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omputer Icons – Free Vector Download, PNG, SVG, GIF">
            <a:extLst>
              <a:ext uri="{FF2B5EF4-FFF2-40B4-BE49-F238E27FC236}">
                <a16:creationId xmlns:a16="http://schemas.microsoft.com/office/drawing/2014/main" id="{1DB6419D-C8BB-42F9-9050-3F968B0FE4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oogle Shape;1153;p48">
            <a:extLst>
              <a:ext uri="{FF2B5EF4-FFF2-40B4-BE49-F238E27FC236}">
                <a16:creationId xmlns:a16="http://schemas.microsoft.com/office/drawing/2014/main" id="{D5318862-5EEE-4C14-9D38-4B24C2FD208B}"/>
              </a:ext>
            </a:extLst>
          </p:cNvPr>
          <p:cNvGrpSpPr/>
          <p:nvPr/>
        </p:nvGrpSpPr>
        <p:grpSpPr>
          <a:xfrm rot="607539">
            <a:off x="416539" y="4473296"/>
            <a:ext cx="581372" cy="387609"/>
            <a:chOff x="3269900" y="3064500"/>
            <a:chExt cx="432325" cy="263075"/>
          </a:xfrm>
        </p:grpSpPr>
        <p:sp>
          <p:nvSpPr>
            <p:cNvPr id="24" name="Google Shape;1154;p48">
              <a:extLst>
                <a:ext uri="{FF2B5EF4-FFF2-40B4-BE49-F238E27FC236}">
                  <a16:creationId xmlns:a16="http://schemas.microsoft.com/office/drawing/2014/main" id="{F1693EF3-1428-49E1-A9BA-F79FCC1307DF}"/>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5;p48">
              <a:extLst>
                <a:ext uri="{FF2B5EF4-FFF2-40B4-BE49-F238E27FC236}">
                  <a16:creationId xmlns:a16="http://schemas.microsoft.com/office/drawing/2014/main" id="{6F9A06AC-9378-4835-BD1D-7622B4E3B448}"/>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6;p48">
              <a:extLst>
                <a:ext uri="{FF2B5EF4-FFF2-40B4-BE49-F238E27FC236}">
                  <a16:creationId xmlns:a16="http://schemas.microsoft.com/office/drawing/2014/main" id="{3ABB019D-F1C3-4BEB-A586-AE63F5A59F90}"/>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53;p48">
            <a:extLst>
              <a:ext uri="{FF2B5EF4-FFF2-40B4-BE49-F238E27FC236}">
                <a16:creationId xmlns:a16="http://schemas.microsoft.com/office/drawing/2014/main" id="{3A5A01D0-715F-4025-8D90-CF8FF52A9A05}"/>
              </a:ext>
            </a:extLst>
          </p:cNvPr>
          <p:cNvGrpSpPr/>
          <p:nvPr/>
        </p:nvGrpSpPr>
        <p:grpSpPr>
          <a:xfrm rot="21324550">
            <a:off x="6619142" y="4435017"/>
            <a:ext cx="581372" cy="387609"/>
            <a:chOff x="3269900" y="3064500"/>
            <a:chExt cx="432325" cy="263075"/>
          </a:xfrm>
        </p:grpSpPr>
        <p:sp>
          <p:nvSpPr>
            <p:cNvPr id="32" name="Google Shape;1154;p48">
              <a:extLst>
                <a:ext uri="{FF2B5EF4-FFF2-40B4-BE49-F238E27FC236}">
                  <a16:creationId xmlns:a16="http://schemas.microsoft.com/office/drawing/2014/main" id="{5EE5DEDA-4642-4A71-92CD-30128E29C122}"/>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5;p48">
              <a:extLst>
                <a:ext uri="{FF2B5EF4-FFF2-40B4-BE49-F238E27FC236}">
                  <a16:creationId xmlns:a16="http://schemas.microsoft.com/office/drawing/2014/main" id="{550B39DD-B5D7-46F2-AF1C-6473B74794ED}"/>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56;p48">
              <a:extLst>
                <a:ext uri="{FF2B5EF4-FFF2-40B4-BE49-F238E27FC236}">
                  <a16:creationId xmlns:a16="http://schemas.microsoft.com/office/drawing/2014/main" id="{3659FC40-95D4-49FA-A19C-9984AF9B8EB2}"/>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153;p48">
            <a:extLst>
              <a:ext uri="{FF2B5EF4-FFF2-40B4-BE49-F238E27FC236}">
                <a16:creationId xmlns:a16="http://schemas.microsoft.com/office/drawing/2014/main" id="{7FE1617C-E3BE-467E-8783-4C53E229AF55}"/>
              </a:ext>
            </a:extLst>
          </p:cNvPr>
          <p:cNvGrpSpPr/>
          <p:nvPr/>
        </p:nvGrpSpPr>
        <p:grpSpPr>
          <a:xfrm>
            <a:off x="3467040" y="4450888"/>
            <a:ext cx="687346" cy="387609"/>
            <a:chOff x="3269900" y="3064500"/>
            <a:chExt cx="432325" cy="263075"/>
          </a:xfrm>
        </p:grpSpPr>
        <p:sp>
          <p:nvSpPr>
            <p:cNvPr id="36" name="Google Shape;1154;p48">
              <a:extLst>
                <a:ext uri="{FF2B5EF4-FFF2-40B4-BE49-F238E27FC236}">
                  <a16:creationId xmlns:a16="http://schemas.microsoft.com/office/drawing/2014/main" id="{3151232F-878F-4CA2-9BC3-28AECC997B94}"/>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5;p48">
              <a:extLst>
                <a:ext uri="{FF2B5EF4-FFF2-40B4-BE49-F238E27FC236}">
                  <a16:creationId xmlns:a16="http://schemas.microsoft.com/office/drawing/2014/main" id="{256FBAEE-9D7F-4D2C-B3CB-CF35E2BCDCAE}"/>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6;p48">
              <a:extLst>
                <a:ext uri="{FF2B5EF4-FFF2-40B4-BE49-F238E27FC236}">
                  <a16:creationId xmlns:a16="http://schemas.microsoft.com/office/drawing/2014/main" id="{68F2F16B-7640-4F47-B588-DE05E9F3FAD6}"/>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144;p48">
            <a:extLst>
              <a:ext uri="{FF2B5EF4-FFF2-40B4-BE49-F238E27FC236}">
                <a16:creationId xmlns:a16="http://schemas.microsoft.com/office/drawing/2014/main" id="{8599D667-CE0E-4590-A6F3-06EE91B28D06}"/>
              </a:ext>
            </a:extLst>
          </p:cNvPr>
          <p:cNvGrpSpPr/>
          <p:nvPr/>
        </p:nvGrpSpPr>
        <p:grpSpPr>
          <a:xfrm>
            <a:off x="1291398" y="3524595"/>
            <a:ext cx="215966" cy="342399"/>
            <a:chOff x="6718575" y="2318625"/>
            <a:chExt cx="256950" cy="407375"/>
          </a:xfrm>
        </p:grpSpPr>
        <p:sp>
          <p:nvSpPr>
            <p:cNvPr id="40" name="Google Shape;1145;p48">
              <a:extLst>
                <a:ext uri="{FF2B5EF4-FFF2-40B4-BE49-F238E27FC236}">
                  <a16:creationId xmlns:a16="http://schemas.microsoft.com/office/drawing/2014/main" id="{031E2102-29C4-49EA-B7AA-1088EDED0C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6;p48">
              <a:extLst>
                <a:ext uri="{FF2B5EF4-FFF2-40B4-BE49-F238E27FC236}">
                  <a16:creationId xmlns:a16="http://schemas.microsoft.com/office/drawing/2014/main" id="{A49EC807-BB9B-409A-8A0A-C9DBF3AAC9C1}"/>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47;p48">
              <a:extLst>
                <a:ext uri="{FF2B5EF4-FFF2-40B4-BE49-F238E27FC236}">
                  <a16:creationId xmlns:a16="http://schemas.microsoft.com/office/drawing/2014/main" id="{21D4287D-1410-4019-8A0B-A821DE1AD372}"/>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8;p48">
              <a:extLst>
                <a:ext uri="{FF2B5EF4-FFF2-40B4-BE49-F238E27FC236}">
                  <a16:creationId xmlns:a16="http://schemas.microsoft.com/office/drawing/2014/main" id="{22E9ECDA-B027-483C-8AAB-FAF0F3DB9D1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49;p48">
              <a:extLst>
                <a:ext uri="{FF2B5EF4-FFF2-40B4-BE49-F238E27FC236}">
                  <a16:creationId xmlns:a16="http://schemas.microsoft.com/office/drawing/2014/main" id="{F79DA296-EC99-4AB7-A9C7-F6C6F1F085D4}"/>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50;p48">
              <a:extLst>
                <a:ext uri="{FF2B5EF4-FFF2-40B4-BE49-F238E27FC236}">
                  <a16:creationId xmlns:a16="http://schemas.microsoft.com/office/drawing/2014/main" id="{702B1C2D-8ACF-45F2-8E0D-5517D90513F5}"/>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1;p48">
              <a:extLst>
                <a:ext uri="{FF2B5EF4-FFF2-40B4-BE49-F238E27FC236}">
                  <a16:creationId xmlns:a16="http://schemas.microsoft.com/office/drawing/2014/main" id="{1F52542C-698F-4320-A9E3-D9DB211DF46F}"/>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52;p48">
              <a:extLst>
                <a:ext uri="{FF2B5EF4-FFF2-40B4-BE49-F238E27FC236}">
                  <a16:creationId xmlns:a16="http://schemas.microsoft.com/office/drawing/2014/main" id="{19CF7C22-FF40-4866-B8F0-3D4CFE0078D3}"/>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RRL</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113912"/>
            <a:ext cx="7556273" cy="3003175"/>
          </a:xfrm>
        </p:spPr>
        <p:txBody>
          <a:bodyPr/>
          <a:lstStyle/>
          <a:p>
            <a:pPr marL="76200" indent="0" algn="jus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50505"/>
                </a:solidFill>
                <a:effectLst/>
                <a:latin typeface="Times New Roman" panose="02020603050405020304" pitchFamily="18" charset="0"/>
                <a:cs typeface="Times New Roman" panose="02020603050405020304" pitchFamily="18" charset="0"/>
              </a:rPr>
              <a:t>As eloquently stated by </a:t>
            </a:r>
            <a:r>
              <a:rPr lang="en-US" b="0" i="0" dirty="0" err="1">
                <a:solidFill>
                  <a:srgbClr val="050505"/>
                </a:solidFill>
                <a:effectLst/>
                <a:latin typeface="Times New Roman" panose="02020603050405020304" pitchFamily="18" charset="0"/>
                <a:cs typeface="Times New Roman" panose="02020603050405020304" pitchFamily="18" charset="0"/>
              </a:rPr>
              <a:t>Anacan</a:t>
            </a:r>
            <a:r>
              <a:rPr lang="en-US" b="0" i="0" dirty="0">
                <a:solidFill>
                  <a:srgbClr val="050505"/>
                </a:solidFill>
                <a:effectLst/>
                <a:latin typeface="Times New Roman" panose="02020603050405020304" pitchFamily="18" charset="0"/>
                <a:cs typeface="Times New Roman" panose="02020603050405020304" pitchFamily="18" charset="0"/>
              </a:rPr>
              <a:t> et.al. (2013), an eye detection device is a connectivity tool and control system designed for physically disabled people to interact with technology considering the fact that a lot of researchers have found its functionality to be applied in one of the fields of analyzing eye-movements, including the Human-Computer Interface (HCI). </a:t>
            </a:r>
            <a:r>
              <a:rPr lang="en-US" b="0" i="0" u="none" strike="noStrike" dirty="0">
                <a:solidFill>
                  <a:srgbClr val="000000"/>
                </a:solidFill>
                <a:effectLst/>
                <a:latin typeface="Times New Roman" panose="02020603050405020304" pitchFamily="18" charset="0"/>
                <a:cs typeface="Times New Roman" panose="02020603050405020304" pitchFamily="18" charset="0"/>
              </a:rPr>
              <a:t>Consequently, eye tracking makes the manipulation of the mouse cursor with the eyes possible, obviating the need for a virtual mouse, which can be mainly helpful for people with disabilities.</a:t>
            </a:r>
            <a:endParaRPr lang="en-RW"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733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rduino-nano-board">
            <a:extLst>
              <a:ext uri="{FF2B5EF4-FFF2-40B4-BE49-F238E27FC236}">
                <a16:creationId xmlns:a16="http://schemas.microsoft.com/office/drawing/2014/main" id="{960542F2-2696-45D2-9A67-316465444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387" y="3635186"/>
            <a:ext cx="2240752" cy="140047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C550E95-1902-4887-AC87-F9F67A236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9227" y="1550670"/>
            <a:ext cx="2552700" cy="20421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Materials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496347" y="1508314"/>
            <a:ext cx="6209253" cy="3112200"/>
          </a:xfrm>
        </p:spPr>
        <p:txBody>
          <a:bodyPr/>
          <a:lstStyle/>
          <a:p>
            <a:pPr algn="just" rtl="0" fontAlgn="t">
              <a:spcBef>
                <a:spcPts val="0"/>
              </a:spcBef>
              <a:spcAft>
                <a:spcPts val="800"/>
              </a:spcAft>
            </a:pPr>
            <a:r>
              <a:rPr lang="en-US" sz="2400" u="none" strike="noStrike" dirty="0">
                <a:solidFill>
                  <a:srgbClr val="000000"/>
                </a:solidFill>
                <a:effectLst/>
                <a:latin typeface="Times New Roman" panose="02020603050405020304" pitchFamily="18" charset="0"/>
                <a:cs typeface="Times New Roman" panose="02020603050405020304" pitchFamily="18" charset="0"/>
              </a:rPr>
              <a:t>QTR-1A reflectance sensor</a:t>
            </a:r>
          </a:p>
          <a:p>
            <a:pPr marL="76200" indent="0" algn="just" rtl="0" fontAlgn="t">
              <a:spcBef>
                <a:spcPts val="0"/>
              </a:spcBef>
              <a:spcAft>
                <a:spcPts val="800"/>
              </a:spcAft>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50505"/>
                </a:solidFill>
                <a:effectLst/>
                <a:latin typeface="Times New Roman" panose="02020603050405020304" pitchFamily="18" charset="0"/>
                <a:cs typeface="Times New Roman" panose="02020603050405020304" pitchFamily="18" charset="0"/>
              </a:rPr>
              <a:t>12.7 by 7.6 mm module that is composed of an infrared LED and phototransistor and the reflectance is an output as an analog voltage</a:t>
            </a:r>
          </a:p>
          <a:p>
            <a:pPr marL="76200" indent="0" algn="just" rtl="0" fontAlgn="t">
              <a:spcBef>
                <a:spcPts val="0"/>
              </a:spcBef>
              <a:spcAft>
                <a:spcPts val="800"/>
              </a:spcAft>
              <a:buNone/>
            </a:pPr>
            <a:endParaRPr lang="en-US" sz="240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t">
              <a:spcBef>
                <a:spcPts val="0"/>
              </a:spcBef>
              <a:spcAft>
                <a:spcPts val="800"/>
              </a:spcAft>
            </a:pPr>
            <a:r>
              <a:rPr lang="en-US" sz="2400" u="none" strike="noStrike" dirty="0">
                <a:solidFill>
                  <a:srgbClr val="000000"/>
                </a:solidFill>
                <a:effectLst/>
                <a:latin typeface="Times New Roman" panose="02020603050405020304" pitchFamily="18" charset="0"/>
                <a:cs typeface="Times New Roman" panose="02020603050405020304" pitchFamily="18" charset="0"/>
              </a:rPr>
              <a:t>Arduino Nano R3 Microcontroller</a:t>
            </a:r>
          </a:p>
          <a:p>
            <a:pPr marL="76200" indent="0" algn="just" rtl="0" fontAlgn="t">
              <a:spcBef>
                <a:spcPts val="0"/>
              </a:spcBef>
              <a:spcAft>
                <a:spcPts val="800"/>
              </a:spcAft>
              <a:buNone/>
            </a:pPr>
            <a:r>
              <a:rPr lang="en-US" b="0" i="0" dirty="0">
                <a:solidFill>
                  <a:srgbClr val="050505"/>
                </a:solidFill>
                <a:effectLst/>
                <a:latin typeface="Times New Roman" panose="02020603050405020304" pitchFamily="18" charset="0"/>
                <a:cs typeface="Times New Roman" panose="02020603050405020304" pitchFamily="18" charset="0"/>
              </a:rPr>
              <a:t>	an 18 by 44 mm microcontroller board based on Atmega328p</a:t>
            </a:r>
            <a:endParaRPr lang="en-US" sz="2400" dirty="0">
              <a:effectLst/>
              <a:latin typeface="Times New Roman" panose="02020603050405020304" pitchFamily="18" charset="0"/>
              <a:cs typeface="Times New Roman" panose="02020603050405020304" pitchFamily="18" charset="0"/>
            </a:endParaRPr>
          </a:p>
          <a:p>
            <a:pPr algn="just" rtl="0" fontAlgn="t">
              <a:spcBef>
                <a:spcPts val="0"/>
              </a:spcBef>
              <a:spcAft>
                <a:spcPts val="800"/>
              </a:spcAft>
            </a:pP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685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How to Use Push Button with LED - Arduino Project Hub">
            <a:extLst>
              <a:ext uri="{FF2B5EF4-FFF2-40B4-BE49-F238E27FC236}">
                <a16:creationId xmlns:a16="http://schemas.microsoft.com/office/drawing/2014/main" id="{4EE2F707-1535-46A8-BF1D-065B19668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58" t="5471" r="5789" b="14840"/>
          <a:stretch/>
        </p:blipFill>
        <p:spPr bwMode="auto">
          <a:xfrm>
            <a:off x="6345541" y="3357211"/>
            <a:ext cx="2253948" cy="15894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08EA3AA8-0116-4314-ACBA-2152437E1ED9}"/>
              </a:ext>
            </a:extLst>
          </p:cNvPr>
          <p:cNvPicPr>
            <a:picLocks noChangeAspect="1"/>
          </p:cNvPicPr>
          <p:nvPr/>
        </p:nvPicPr>
        <p:blipFill>
          <a:blip r:embed="rId3"/>
          <a:stretch>
            <a:fillRect/>
          </a:stretch>
        </p:blipFill>
        <p:spPr>
          <a:xfrm>
            <a:off x="6735096" y="1538189"/>
            <a:ext cx="1474839" cy="1474839"/>
          </a:xfrm>
          <a:prstGeom prst="rect">
            <a:avLst/>
          </a:prstGeom>
        </p:spPr>
      </p:pic>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Materials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461629" y="1637651"/>
            <a:ext cx="5717641" cy="3112200"/>
          </a:xfrm>
        </p:spPr>
        <p:txBody>
          <a:bodyPr/>
          <a:lstStyle/>
          <a:p>
            <a:pPr rtl="0" fontAlgn="t">
              <a:spcBef>
                <a:spcPts val="0"/>
              </a:spcBef>
              <a:spcAft>
                <a:spcPts val="800"/>
              </a:spcAft>
            </a:pPr>
            <a:r>
              <a:rPr lang="en-US" sz="2400" u="none" strike="noStrike" dirty="0">
                <a:solidFill>
                  <a:srgbClr val="000000"/>
                </a:solidFill>
                <a:effectLst/>
                <a:latin typeface="Times New Roman" panose="02020603050405020304" pitchFamily="18" charset="0"/>
                <a:cs typeface="Times New Roman" panose="02020603050405020304" pitchFamily="18" charset="0"/>
              </a:rPr>
              <a:t>9V Lithium Battery</a:t>
            </a:r>
          </a:p>
          <a:p>
            <a:pPr marL="76200" indent="0" rtl="0" fontAlgn="t">
              <a:spcBef>
                <a:spcPts val="0"/>
              </a:spcBef>
              <a:spcAft>
                <a:spcPts val="800"/>
              </a:spcAft>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50505"/>
                </a:solidFill>
                <a:effectLst/>
                <a:latin typeface="Times New Roman" panose="02020603050405020304" pitchFamily="18" charset="0"/>
                <a:cs typeface="Times New Roman" panose="02020603050405020304" pitchFamily="18" charset="0"/>
              </a:rPr>
              <a:t>power supply for the microcontroller unit</a:t>
            </a:r>
          </a:p>
          <a:p>
            <a:pPr marL="76200" indent="0" rtl="0" fontAlgn="t">
              <a:spcBef>
                <a:spcPts val="0"/>
              </a:spcBef>
              <a:spcAft>
                <a:spcPts val="800"/>
              </a:spcAft>
              <a:buNone/>
            </a:pPr>
            <a:endParaRPr lang="en-US" sz="2400" dirty="0">
              <a:effectLst/>
              <a:latin typeface="Times New Roman" panose="02020603050405020304" pitchFamily="18" charset="0"/>
              <a:cs typeface="Times New Roman" panose="02020603050405020304" pitchFamily="18" charset="0"/>
            </a:endParaRPr>
          </a:p>
          <a:p>
            <a:pPr rtl="0" fontAlgn="t">
              <a:spcBef>
                <a:spcPts val="0"/>
              </a:spcBef>
              <a:spcAft>
                <a:spcPts val="800"/>
              </a:spcAft>
            </a:pPr>
            <a:r>
              <a:rPr lang="en-US" sz="2400" u="none" strike="noStrike" dirty="0">
                <a:solidFill>
                  <a:srgbClr val="000000"/>
                </a:solidFill>
                <a:effectLst/>
                <a:latin typeface="Times New Roman" panose="02020603050405020304" pitchFamily="18" charset="0"/>
                <a:cs typeface="Times New Roman" panose="02020603050405020304" pitchFamily="18" charset="0"/>
              </a:rPr>
              <a:t>Button</a:t>
            </a:r>
          </a:p>
          <a:p>
            <a:pPr marL="76200" indent="0" rtl="0" fontAlgn="t">
              <a:spcBef>
                <a:spcPts val="0"/>
              </a:spcBef>
              <a:spcAft>
                <a:spcPts val="800"/>
              </a:spcAft>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50505"/>
                </a:solidFill>
                <a:effectLst/>
                <a:latin typeface="Times New Roman" panose="02020603050405020304" pitchFamily="18" charset="0"/>
                <a:cs typeface="Times New Roman" panose="02020603050405020304" pitchFamily="18" charset="0"/>
              </a:rPr>
              <a:t>connects two points in the circuit when it is pressed </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326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lat Safety Glasses - Protective Equipment | ROKA">
            <a:extLst>
              <a:ext uri="{FF2B5EF4-FFF2-40B4-BE49-F238E27FC236}">
                <a16:creationId xmlns:a16="http://schemas.microsoft.com/office/drawing/2014/main" id="{AB6F5B1E-F8C2-498D-9FB3-2003CB1E42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79" b="21474"/>
          <a:stretch/>
        </p:blipFill>
        <p:spPr bwMode="auto">
          <a:xfrm>
            <a:off x="5784988" y="2105770"/>
            <a:ext cx="3112200" cy="18189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Materials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688259" y="1834451"/>
            <a:ext cx="4857135" cy="3112200"/>
          </a:xfrm>
        </p:spPr>
        <p:txBody>
          <a:bodyPr/>
          <a:lstStyle/>
          <a:p>
            <a:pPr algn="just" fontAlgn="t">
              <a:spcBef>
                <a:spcPts val="0"/>
              </a:spcBef>
              <a:spcAft>
                <a:spcPts val="800"/>
              </a:spcAft>
            </a:pPr>
            <a:r>
              <a:rPr lang="en-US" sz="2400" dirty="0">
                <a:effectLst/>
                <a:latin typeface="Times New Roman" panose="02020603050405020304" pitchFamily="18" charset="0"/>
                <a:cs typeface="Times New Roman" panose="02020603050405020304" pitchFamily="18" charset="0"/>
              </a:rPr>
              <a:t>Safety glasses</a:t>
            </a:r>
          </a:p>
          <a:p>
            <a:pPr marL="76200" indent="0" algn="just" fontAlgn="t">
              <a:spcBef>
                <a:spcPts val="0"/>
              </a:spcBef>
              <a:spcAft>
                <a:spcPts val="800"/>
              </a:spcAft>
              <a:buNone/>
            </a:pPr>
            <a:r>
              <a:rPr lang="en-US" dirty="0">
                <a:solidFill>
                  <a:srgbClr val="050505"/>
                </a:solidFill>
                <a:effectLst/>
                <a:latin typeface="Times New Roman" panose="02020603050405020304" pitchFamily="18" charset="0"/>
                <a:cs typeface="Times New Roman" panose="02020603050405020304" pitchFamily="18" charset="0"/>
              </a:rPr>
              <a:t>	</a:t>
            </a:r>
            <a:r>
              <a:rPr lang="en-US" b="0" i="0" dirty="0">
                <a:solidFill>
                  <a:srgbClr val="050505"/>
                </a:solidFill>
                <a:effectLst/>
                <a:latin typeface="Times New Roman" panose="02020603050405020304" pitchFamily="18" charset="0"/>
                <a:cs typeface="Times New Roman" panose="02020603050405020304" pitchFamily="18" charset="0"/>
              </a:rPr>
              <a:t>eyewear that is used for protective purposes, will mainly be used as a frame for the reflectance sensors</a:t>
            </a:r>
            <a:endParaRPr lang="en-US" sz="24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333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Methods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710680"/>
            <a:ext cx="7412144" cy="3039171"/>
          </a:xfrm>
        </p:spPr>
        <p:txBody>
          <a:bodyPr/>
          <a:lstStyle/>
          <a:p>
            <a:pPr marL="533400" indent="-457200" algn="just">
              <a:buAutoNum type="arabicPeriod"/>
            </a:pPr>
            <a:r>
              <a:rPr lang="en-US" b="0" i="0" dirty="0">
                <a:solidFill>
                  <a:srgbClr val="050505"/>
                </a:solidFill>
                <a:effectLst/>
                <a:latin typeface="Times New Roman" panose="02020603050405020304" pitchFamily="18" charset="0"/>
                <a:cs typeface="Times New Roman" panose="02020603050405020304" pitchFamily="18" charset="0"/>
              </a:rPr>
              <a:t>Using Canva, design and construct an Arduino-based eye tracker that successfully tracks and detects eye gaze and blinking;</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4" descr="Computer Icons – Free Vector Download, PNG, SVG, GIF">
            <a:extLst>
              <a:ext uri="{FF2B5EF4-FFF2-40B4-BE49-F238E27FC236}">
                <a16:creationId xmlns:a16="http://schemas.microsoft.com/office/drawing/2014/main" id="{F266F8E9-5E57-4898-994B-42D1294CF7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A0B230E0-51BF-4EB0-9544-44B62621AE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2C662315-3383-4462-A24A-C819D1DE37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8A779BF6-5AF3-43BD-810D-95A0787DEC99}"/>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E3AAB0B1-31DD-477E-9E50-FEFC05BB929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9E36C205-E5B5-410D-90D8-6A06EFD30E16}"/>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DB0A6B97-CD14-4D94-AE6C-FC76B9EB7118}"/>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B5AB903D-9F55-41BA-93E1-6AEBE70E5D77}"/>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C342EE0E-84C8-4ADB-A724-FC078054F9FD}"/>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CAF3A267-130B-4F76-A20E-37FDC70B15B0}"/>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44B0DE0D-FEAC-4A3F-B523-F7B4373FB0C6}"/>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28E3AC31-A1E5-45F5-BA0B-8A67ED5B1863}"/>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AA444D8B-B782-43BB-95D1-2D55B1E37909}"/>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FEE0950D-823B-4FE9-BBE9-7BACEE9F9CB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1CCF706B-C65A-455C-A64C-D362CFCA923E}"/>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639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Methods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710680"/>
            <a:ext cx="7412144" cy="3039171"/>
          </a:xfrm>
        </p:spPr>
        <p:txBody>
          <a:bodyPr/>
          <a:lstStyle/>
          <a:p>
            <a:pPr marL="533400" indent="-457200" algn="just">
              <a:buFont typeface="+mj-lt"/>
              <a:buAutoNum type="arabicPeriod" startAt="2"/>
            </a:pPr>
            <a:r>
              <a:rPr lang="en-US" b="0" i="0" dirty="0">
                <a:solidFill>
                  <a:srgbClr val="050505"/>
                </a:solidFill>
                <a:effectLst/>
                <a:latin typeface="Times New Roman" panose="02020603050405020304" pitchFamily="18" charset="0"/>
                <a:cs typeface="Times New Roman" panose="02020603050405020304" pitchFamily="18" charset="0"/>
              </a:rPr>
              <a:t>Design a Human-Machine Interface according to the aim to empower a person with disabilities.</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4" descr="Computer Icons – Free Vector Download, PNG, SVG, GIF">
            <a:extLst>
              <a:ext uri="{FF2B5EF4-FFF2-40B4-BE49-F238E27FC236}">
                <a16:creationId xmlns:a16="http://schemas.microsoft.com/office/drawing/2014/main" id="{56A9C31D-B6F5-4339-B2C9-28A8CCE2CA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8C333E9B-D9FA-4157-AF1B-44DFA755C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B1A92E52-08D7-44EE-BA13-EE50E5FF1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CF9A6220-6356-421D-B8BD-C4F6401F2C74}"/>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A751B086-ED37-40C1-9BCE-7D207EF81D22}"/>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88181BF3-2418-4B8F-A506-D5C20B5910FF}"/>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56682B0A-87D4-49CB-A249-0B1649007D67}"/>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C2F786C2-C73C-4B91-A3E9-93330E7AC541}"/>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56ED940A-F48A-423A-B0E6-0948616479EB}"/>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D6A45134-4D1E-4628-9878-BE113EFCA69B}"/>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ADA4C8AA-591C-441B-A23A-582DCE2E4F56}"/>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18B24D18-AB6D-4618-A254-EEF1C457D098}"/>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F2F529F8-8C6F-4A2B-A3AB-CFBF6AA8FD07}"/>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AFE03CAF-766D-430C-99BC-C38A80AEE46A}"/>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E253CBBB-604F-4EB3-AAD0-278048F7CD11}"/>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7852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Methods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710680"/>
            <a:ext cx="7412144" cy="3039171"/>
          </a:xfrm>
        </p:spPr>
        <p:txBody>
          <a:bodyPr/>
          <a:lstStyle/>
          <a:p>
            <a:pPr marL="533400" indent="-457200" algn="just">
              <a:buFont typeface="+mj-lt"/>
              <a:buAutoNum type="arabicPeriod" startAt="3"/>
            </a:pPr>
            <a:r>
              <a:rPr lang="en-US" b="0" i="0" dirty="0">
                <a:solidFill>
                  <a:srgbClr val="050505"/>
                </a:solidFill>
                <a:effectLst/>
                <a:latin typeface="Times New Roman" panose="02020603050405020304" pitchFamily="18" charset="0"/>
                <a:cs typeface="Times New Roman" panose="02020603050405020304" pitchFamily="18" charset="0"/>
              </a:rPr>
              <a:t>Develop an algorithm for the eye-gaze based HMI using </a:t>
            </a:r>
            <a:r>
              <a:rPr lang="en-US" b="0" i="0" dirty="0" err="1">
                <a:solidFill>
                  <a:srgbClr val="050505"/>
                </a:solidFill>
                <a:effectLst/>
                <a:latin typeface="Times New Roman" panose="02020603050405020304" pitchFamily="18" charset="0"/>
                <a:cs typeface="Times New Roman" panose="02020603050405020304" pitchFamily="18" charset="0"/>
              </a:rPr>
              <a:t>MatLab</a:t>
            </a:r>
            <a:r>
              <a:rPr lang="en-US" b="0" i="0" dirty="0">
                <a:solidFill>
                  <a:srgbClr val="050505"/>
                </a:solidFill>
                <a:effectLst/>
                <a:latin typeface="Times New Roman" panose="02020603050405020304" pitchFamily="18" charset="0"/>
                <a:cs typeface="Times New Roman" panose="02020603050405020304" pitchFamily="18" charset="0"/>
              </a:rPr>
              <a:t> and from the acquisition performed by the eye-tracker, generate responses for controlling the computer ;</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4" descr="Computer Icons – Free Vector Download, PNG, SVG, GIF">
            <a:extLst>
              <a:ext uri="{FF2B5EF4-FFF2-40B4-BE49-F238E27FC236}">
                <a16:creationId xmlns:a16="http://schemas.microsoft.com/office/drawing/2014/main" id="{E2B751EC-DC1F-4F1C-8EB1-E2170A3084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652E60B2-3B09-4B6D-B8AA-BACF4C4129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0E696C62-2F0E-44F8-914A-E726BAA1CC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698D090D-D32F-4724-B88F-378CB495EC81}"/>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F1D94727-9717-47D3-B0EE-A7FED60B16B2}"/>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96966FF0-2C89-4791-83EF-DB5731F5C393}"/>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8805F7BA-1583-47AE-B6C7-6C73DAB7B697}"/>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971E9F78-2DDE-4639-8288-C482C6084474}"/>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EED3A7FE-1C7A-4DCC-9E58-F7A689BC502F}"/>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F5F5F6F1-75D5-42C2-9ACA-3E002BEDC56A}"/>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78464738-098B-4CE3-9930-DF8115488E95}"/>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F07D7A25-97E6-4717-87A1-2A01A73F3442}"/>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0E6006C1-E9FD-488A-937F-DD2E8D32D86E}"/>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008F8B50-ABB7-40FF-A178-509857A80D82}"/>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9B7A7D75-9C7A-4486-81F6-7C2C74AF7EF1}"/>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475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Methods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563196"/>
            <a:ext cx="7412144" cy="3039171"/>
          </a:xfrm>
        </p:spPr>
        <p:txBody>
          <a:bodyPr/>
          <a:lstStyle/>
          <a:p>
            <a:pPr marL="533400" indent="-457200" algn="just">
              <a:buFont typeface="+mj-lt"/>
              <a:buAutoNum type="arabicPeriod" startAt="4"/>
            </a:pPr>
            <a:r>
              <a:rPr lang="en-US" b="0" i="0" dirty="0">
                <a:solidFill>
                  <a:srgbClr val="050505"/>
                </a:solidFill>
                <a:effectLst/>
                <a:latin typeface="Times New Roman" panose="02020603050405020304" pitchFamily="18" charset="0"/>
                <a:cs typeface="Times New Roman" panose="02020603050405020304" pitchFamily="18" charset="0"/>
              </a:rPr>
              <a:t>Establish a new way of communicating with technology that trains cognitive skills of the physically impaired in terms of:</a:t>
            </a:r>
          </a:p>
          <a:p>
            <a:pPr marL="990600" lvl="1" indent="-457200" algn="just">
              <a:buFont typeface="+mj-lt"/>
              <a:buAutoNum type="alphaLcParenR"/>
            </a:pPr>
            <a:r>
              <a:rPr lang="en-US" dirty="0">
                <a:solidFill>
                  <a:srgbClr val="050505"/>
                </a:solidFill>
                <a:latin typeface="Times New Roman" panose="02020603050405020304" pitchFamily="18" charset="0"/>
                <a:cs typeface="Times New Roman" panose="02020603050405020304" pitchFamily="18" charset="0"/>
              </a:rPr>
              <a:t>s</a:t>
            </a:r>
            <a:r>
              <a:rPr lang="en-US" b="0" i="0" dirty="0">
                <a:solidFill>
                  <a:srgbClr val="050505"/>
                </a:solidFill>
                <a:effectLst/>
                <a:latin typeface="Times New Roman" panose="02020603050405020304" pitchFamily="18" charset="0"/>
                <a:cs typeface="Times New Roman" panose="02020603050405020304" pitchFamily="18" charset="0"/>
              </a:rPr>
              <a:t>ustaining attention</a:t>
            </a:r>
          </a:p>
          <a:p>
            <a:pPr marL="990600" lvl="1" indent="-457200" algn="just">
              <a:buFont typeface="+mj-lt"/>
              <a:buAutoNum type="alphaLcParenR"/>
            </a:pPr>
            <a:r>
              <a:rPr lang="en-US" b="0" i="0" dirty="0">
                <a:solidFill>
                  <a:srgbClr val="050505"/>
                </a:solidFill>
                <a:effectLst/>
                <a:latin typeface="Times New Roman" panose="02020603050405020304" pitchFamily="18" charset="0"/>
                <a:cs typeface="Times New Roman" panose="02020603050405020304" pitchFamily="18" charset="0"/>
              </a:rPr>
              <a:t>speed of processing information;</a:t>
            </a:r>
          </a:p>
          <a:p>
            <a:pPr marL="990600" lvl="1" indent="-457200" algn="just">
              <a:buFont typeface="+mj-lt"/>
              <a:buAutoNum type="alphaLcParenR"/>
            </a:pPr>
            <a:r>
              <a:rPr lang="en-US" b="0" i="0" dirty="0">
                <a:solidFill>
                  <a:srgbClr val="050505"/>
                </a:solidFill>
                <a:effectLst/>
                <a:latin typeface="Times New Roman" panose="02020603050405020304" pitchFamily="18" charset="0"/>
                <a:cs typeface="Times New Roman" panose="02020603050405020304" pitchFamily="18" charset="0"/>
              </a:rPr>
              <a:t>executing more than one actions while paying attention to details at the same time</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4" descr="Computer Icons – Free Vector Download, PNG, SVG, GIF">
            <a:extLst>
              <a:ext uri="{FF2B5EF4-FFF2-40B4-BE49-F238E27FC236}">
                <a16:creationId xmlns:a16="http://schemas.microsoft.com/office/drawing/2014/main" id="{E00B3F12-4376-41E5-8A0A-E8E6CFD8F3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D95E5E62-8A0C-47B1-BB12-BDA6DF9A5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7C9E9A15-0BA7-4F1F-BEDE-A8AAC0B265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A5BA8F5E-62BA-4B8D-9D16-FDCB092E2E59}"/>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E5C1DE30-57A7-4C08-A362-AC421F6B582D}"/>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2F01DEF3-DEBF-4B34-A8AB-5A38C688DD47}"/>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277FBF50-2561-41B5-8DBB-09BBD44E27F2}"/>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EEB7775D-B419-4EEE-9F63-A43F180E0D52}"/>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60AFE2AA-6663-4E32-AAD9-1ED49CAA2C2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3B6D55FD-3C8E-4149-8D59-186296AE1DDF}"/>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82816D39-A85D-45CA-8750-16ED73FB0FE8}"/>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3894880B-205C-48FA-BFEF-9DC35158824A}"/>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D5E754E5-6E03-43B0-AB1A-86BF46D158CB}"/>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58C7BD9D-C193-4DEA-966B-23986C47B3A6}"/>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AF1146EA-8EA1-46A7-A439-7BF16BD3DC9C}"/>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281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Methods</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710680"/>
            <a:ext cx="7412144" cy="3039171"/>
          </a:xfrm>
        </p:spPr>
        <p:txBody>
          <a:bodyPr/>
          <a:lstStyle/>
          <a:p>
            <a:pPr marL="533400" indent="-457200" algn="just">
              <a:buFont typeface="+mj-lt"/>
              <a:buAutoNum type="arabicPeriod" startAt="5"/>
            </a:pPr>
            <a:r>
              <a:rPr lang="en-US" b="0" i="0" dirty="0">
                <a:solidFill>
                  <a:srgbClr val="050505"/>
                </a:solidFill>
                <a:effectLst/>
                <a:latin typeface="Times New Roman" panose="02020603050405020304" pitchFamily="18" charset="0"/>
                <a:cs typeface="Times New Roman" panose="02020603050405020304" pitchFamily="18" charset="0"/>
              </a:rPr>
              <a:t>Test and evaluate the system in an experimental set-up composed of the computer and the user with the head-mounted </a:t>
            </a:r>
            <a:r>
              <a:rPr lang="en-US" b="0" i="0" dirty="0" err="1">
                <a:solidFill>
                  <a:srgbClr val="050505"/>
                </a:solidFill>
                <a:effectLst/>
                <a:latin typeface="Times New Roman" panose="02020603050405020304" pitchFamily="18" charset="0"/>
                <a:cs typeface="Times New Roman" panose="02020603050405020304" pitchFamily="18" charset="0"/>
              </a:rPr>
              <a:t>iCursor</a:t>
            </a:r>
            <a:r>
              <a:rPr lang="en-US" dirty="0">
                <a:solidFill>
                  <a:srgbClr val="050505"/>
                </a:solidFill>
                <a:latin typeface="Times New Roman" panose="02020603050405020304" pitchFamily="18" charset="0"/>
                <a:cs typeface="Times New Roman" panose="02020603050405020304" pitchFamily="18" charset="0"/>
              </a:rPr>
              <a:t>.</a:t>
            </a:r>
            <a:endParaRPr lang="en-US" b="0" i="0" dirty="0">
              <a:solidFill>
                <a:srgbClr val="050505"/>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4" descr="Computer Icons – Free Vector Download, PNG, SVG, GIF">
            <a:extLst>
              <a:ext uri="{FF2B5EF4-FFF2-40B4-BE49-F238E27FC236}">
                <a16:creationId xmlns:a16="http://schemas.microsoft.com/office/drawing/2014/main" id="{F4FFAAA5-D204-4779-A0FC-DFD08B10D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2559680D-4BB6-4BD7-A722-100F4DCB5C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F4FA3174-7A69-4199-9D62-0877A5AA8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3F4F5475-46C8-4E2D-A441-EA9A13529292}"/>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B2820357-CD83-4B96-8B63-6176B3C9787D}"/>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63FE7762-9E28-43D6-BA08-41A24E58ADC3}"/>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C20B31A4-AEA8-4C3C-A0A5-AC16B014036B}"/>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30EBF958-EB8C-4112-B1D2-97E14FBE235E}"/>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048BCE8C-381F-4FCF-944F-9E479356988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696204A4-C59D-44CD-A11D-DDDCF0CB541E}"/>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7A69417E-F980-462E-B46A-44E741F7F096}"/>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1F6EC1D2-96B7-44E2-9717-70E0B14DBD3E}"/>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5CACE316-156E-4CA7-957B-8F68CB4341B8}"/>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AA4CA2D3-8A52-41D0-9CA6-739D6A531309}"/>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8DE5FEC4-2DC9-4C06-AA0A-928AC49F92B0}"/>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91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System Diagram</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2640421" y="4532051"/>
            <a:ext cx="3199939" cy="435600"/>
          </a:xfrm>
        </p:spPr>
        <p:txBody>
          <a:bodyPr/>
          <a:lstStyle/>
          <a:p>
            <a:pPr marL="76200" indent="0">
              <a:buNone/>
            </a:pPr>
            <a:r>
              <a:rPr lang="en-US" sz="1050" dirty="0"/>
              <a:t>The figure shows the block diagram of the system.</a:t>
            </a:r>
            <a:endParaRPr lang="en-RW" sz="1050" dirty="0"/>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 name="Diagram 9">
            <a:extLst>
              <a:ext uri="{FF2B5EF4-FFF2-40B4-BE49-F238E27FC236}">
                <a16:creationId xmlns:a16="http://schemas.microsoft.com/office/drawing/2014/main" id="{0B6F091B-4888-4F71-93B0-4052BF451E98}"/>
              </a:ext>
            </a:extLst>
          </p:cNvPr>
          <p:cNvGraphicFramePr/>
          <p:nvPr>
            <p:extLst>
              <p:ext uri="{D42A27DB-BD31-4B8C-83A1-F6EECF244321}">
                <p14:modId xmlns:p14="http://schemas.microsoft.com/office/powerpoint/2010/main" val="1822225631"/>
              </p:ext>
            </p:extLst>
          </p:nvPr>
        </p:nvGraphicFramePr>
        <p:xfrm>
          <a:off x="1504008" y="90365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Free Icon | Eye">
            <a:extLst>
              <a:ext uri="{FF2B5EF4-FFF2-40B4-BE49-F238E27FC236}">
                <a16:creationId xmlns:a16="http://schemas.microsoft.com/office/drawing/2014/main" id="{E2B8C6F5-D6AC-44D0-B1C9-3E6410C353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2535" y="1506924"/>
            <a:ext cx="1210927" cy="12109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sktop computer icon computer - Transparent PNG &amp; SVG vector file">
            <a:extLst>
              <a:ext uri="{FF2B5EF4-FFF2-40B4-BE49-F238E27FC236}">
                <a16:creationId xmlns:a16="http://schemas.microsoft.com/office/drawing/2014/main" id="{FBF7DC8D-B44D-4A18-9EE0-CB0385FDA3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2535" y="3142924"/>
            <a:ext cx="1337730" cy="133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5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Objectives</a:t>
            </a:r>
            <a:endParaRPr sz="2400"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lgn="just" rtl="0" fontAlgn="base">
              <a:spcBef>
                <a:spcPts val="0"/>
              </a:spcBef>
              <a:spcAft>
                <a:spcPts val="0"/>
              </a:spcAft>
              <a:buNone/>
            </a:pPr>
            <a:r>
              <a:rPr lang="en-US" b="0" i="0" u="none" strike="noStrike" dirty="0">
                <a:solidFill>
                  <a:srgbClr val="000000"/>
                </a:solidFill>
                <a:effectLst/>
                <a:latin typeface="Times New Roman" panose="02020603050405020304" pitchFamily="18" charset="0"/>
              </a:rPr>
              <a:t>	The primary objective of the study is to design and develop an </a:t>
            </a:r>
            <a:r>
              <a:rPr lang="en-US" b="0" i="0" u="none" strike="noStrike" dirty="0">
                <a:solidFill>
                  <a:srgbClr val="000000"/>
                </a:solidFill>
                <a:effectLst/>
                <a:highlight>
                  <a:srgbClr val="FFFF00"/>
                </a:highlight>
                <a:latin typeface="Times New Roman" panose="02020603050405020304" pitchFamily="18" charset="0"/>
              </a:rPr>
              <a:t>eye-tracking and Human-Computer Interface system</a:t>
            </a:r>
            <a:r>
              <a:rPr lang="en-US" b="0" i="0" u="none" strike="noStrike" dirty="0">
                <a:solidFill>
                  <a:srgbClr val="000000"/>
                </a:solidFill>
                <a:effectLst/>
                <a:latin typeface="Times New Roman" panose="02020603050405020304" pitchFamily="18" charset="0"/>
              </a:rPr>
              <a:t> to facilitate the Human-Computer Interaction of people with physical impairments.</a:t>
            </a:r>
            <a:br>
              <a:rPr lang="en-US" dirty="0"/>
            </a:br>
            <a:endParaRPr lang="en-US"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4" name="Picture 4" descr="Computer Icons – Free Vector Download, PNG, SVG, GIF">
            <a:extLst>
              <a:ext uri="{FF2B5EF4-FFF2-40B4-BE49-F238E27FC236}">
                <a16:creationId xmlns:a16="http://schemas.microsoft.com/office/drawing/2014/main" id="{49A8D439-296A-4BA8-81BA-F4A7515080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omputer Icons – Free Vector Download, PNG, SVG, GIF">
            <a:extLst>
              <a:ext uri="{FF2B5EF4-FFF2-40B4-BE49-F238E27FC236}">
                <a16:creationId xmlns:a16="http://schemas.microsoft.com/office/drawing/2014/main" id="{FCF31306-65EA-400F-9D97-41B4482166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omputer Icons – Free Vector Download, PNG, SVG, GIF">
            <a:extLst>
              <a:ext uri="{FF2B5EF4-FFF2-40B4-BE49-F238E27FC236}">
                <a16:creationId xmlns:a16="http://schemas.microsoft.com/office/drawing/2014/main" id="{057E004F-949E-478E-8D9C-AACA6323FF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oogle Shape;1153;p48">
            <a:extLst>
              <a:ext uri="{FF2B5EF4-FFF2-40B4-BE49-F238E27FC236}">
                <a16:creationId xmlns:a16="http://schemas.microsoft.com/office/drawing/2014/main" id="{0D4593B3-85E7-4FA3-86F3-7CCB29D7018E}"/>
              </a:ext>
            </a:extLst>
          </p:cNvPr>
          <p:cNvGrpSpPr/>
          <p:nvPr/>
        </p:nvGrpSpPr>
        <p:grpSpPr>
          <a:xfrm rot="607539">
            <a:off x="416539" y="4473296"/>
            <a:ext cx="581372" cy="387609"/>
            <a:chOff x="3269900" y="3064500"/>
            <a:chExt cx="432325" cy="263075"/>
          </a:xfrm>
        </p:grpSpPr>
        <p:sp>
          <p:nvSpPr>
            <p:cNvPr id="28" name="Google Shape;1154;p48">
              <a:extLst>
                <a:ext uri="{FF2B5EF4-FFF2-40B4-BE49-F238E27FC236}">
                  <a16:creationId xmlns:a16="http://schemas.microsoft.com/office/drawing/2014/main" id="{F2749DAC-9137-409E-87B0-C654DCC6BE9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5;p48">
              <a:extLst>
                <a:ext uri="{FF2B5EF4-FFF2-40B4-BE49-F238E27FC236}">
                  <a16:creationId xmlns:a16="http://schemas.microsoft.com/office/drawing/2014/main" id="{B2C84C4E-AE3A-4933-9D4F-A2A930791DD4}"/>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6;p48">
              <a:extLst>
                <a:ext uri="{FF2B5EF4-FFF2-40B4-BE49-F238E27FC236}">
                  <a16:creationId xmlns:a16="http://schemas.microsoft.com/office/drawing/2014/main" id="{882ADEFD-5712-4168-A454-4420B962398D}"/>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53;p48">
            <a:extLst>
              <a:ext uri="{FF2B5EF4-FFF2-40B4-BE49-F238E27FC236}">
                <a16:creationId xmlns:a16="http://schemas.microsoft.com/office/drawing/2014/main" id="{09D4319A-678A-4304-89B7-5141BBA0FBA2}"/>
              </a:ext>
            </a:extLst>
          </p:cNvPr>
          <p:cNvGrpSpPr/>
          <p:nvPr/>
        </p:nvGrpSpPr>
        <p:grpSpPr>
          <a:xfrm rot="21324550">
            <a:off x="6619142" y="4435017"/>
            <a:ext cx="581372" cy="387609"/>
            <a:chOff x="3269900" y="3064500"/>
            <a:chExt cx="432325" cy="263075"/>
          </a:xfrm>
        </p:grpSpPr>
        <p:sp>
          <p:nvSpPr>
            <p:cNvPr id="32" name="Google Shape;1154;p48">
              <a:extLst>
                <a:ext uri="{FF2B5EF4-FFF2-40B4-BE49-F238E27FC236}">
                  <a16:creationId xmlns:a16="http://schemas.microsoft.com/office/drawing/2014/main" id="{C9BD67C7-A9EF-4669-954D-B6738ECB5544}"/>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5;p48">
              <a:extLst>
                <a:ext uri="{FF2B5EF4-FFF2-40B4-BE49-F238E27FC236}">
                  <a16:creationId xmlns:a16="http://schemas.microsoft.com/office/drawing/2014/main" id="{BF2C58EC-2FD1-48FC-AD53-1534080F1BD2}"/>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56;p48">
              <a:extLst>
                <a:ext uri="{FF2B5EF4-FFF2-40B4-BE49-F238E27FC236}">
                  <a16:creationId xmlns:a16="http://schemas.microsoft.com/office/drawing/2014/main" id="{6E88AC11-B80F-40B2-814F-A73E44AE5B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153;p48">
            <a:extLst>
              <a:ext uri="{FF2B5EF4-FFF2-40B4-BE49-F238E27FC236}">
                <a16:creationId xmlns:a16="http://schemas.microsoft.com/office/drawing/2014/main" id="{508804CD-75F1-435E-9708-706B0BF492FD}"/>
              </a:ext>
            </a:extLst>
          </p:cNvPr>
          <p:cNvGrpSpPr/>
          <p:nvPr/>
        </p:nvGrpSpPr>
        <p:grpSpPr>
          <a:xfrm>
            <a:off x="3467040" y="4450888"/>
            <a:ext cx="687346" cy="387609"/>
            <a:chOff x="3269900" y="3064500"/>
            <a:chExt cx="432325" cy="263075"/>
          </a:xfrm>
        </p:grpSpPr>
        <p:sp>
          <p:nvSpPr>
            <p:cNvPr id="36" name="Google Shape;1154;p48">
              <a:extLst>
                <a:ext uri="{FF2B5EF4-FFF2-40B4-BE49-F238E27FC236}">
                  <a16:creationId xmlns:a16="http://schemas.microsoft.com/office/drawing/2014/main" id="{3D5164C8-7068-405E-8B6E-5637B0345447}"/>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5;p48">
              <a:extLst>
                <a:ext uri="{FF2B5EF4-FFF2-40B4-BE49-F238E27FC236}">
                  <a16:creationId xmlns:a16="http://schemas.microsoft.com/office/drawing/2014/main" id="{46FAD6F4-3250-4BB5-A42F-7F3DBA277101}"/>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6;p48">
              <a:extLst>
                <a:ext uri="{FF2B5EF4-FFF2-40B4-BE49-F238E27FC236}">
                  <a16:creationId xmlns:a16="http://schemas.microsoft.com/office/drawing/2014/main" id="{593011EE-C773-4D58-A05D-9A0DE3C3690B}"/>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Expected Output</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2601092" y="4532051"/>
            <a:ext cx="3455579" cy="435600"/>
          </a:xfrm>
        </p:spPr>
        <p:txBody>
          <a:bodyPr/>
          <a:lstStyle/>
          <a:p>
            <a:pPr marL="76200" indent="0">
              <a:buNone/>
            </a:pPr>
            <a:r>
              <a:rPr lang="en-US" sz="1050" dirty="0"/>
              <a:t>The figures show the 3D Model of the proposed design.</a:t>
            </a:r>
            <a:endParaRPr lang="en-RW" sz="1050" dirty="0"/>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0F2F8DF6-D780-47DA-AB95-1696720E3F11}"/>
              </a:ext>
            </a:extLst>
          </p:cNvPr>
          <p:cNvPicPr>
            <a:picLocks noChangeAspect="1"/>
          </p:cNvPicPr>
          <p:nvPr/>
        </p:nvPicPr>
        <p:blipFill>
          <a:blip r:embed="rId2"/>
          <a:stretch>
            <a:fillRect/>
          </a:stretch>
        </p:blipFill>
        <p:spPr>
          <a:xfrm>
            <a:off x="2057508" y="1399413"/>
            <a:ext cx="5028984" cy="3132638"/>
          </a:xfrm>
          <a:prstGeom prst="rect">
            <a:avLst/>
          </a:prstGeom>
        </p:spPr>
      </p:pic>
    </p:spTree>
    <p:extLst>
      <p:ext uri="{BB962C8B-B14F-4D97-AF65-F5344CB8AC3E}">
        <p14:creationId xmlns:p14="http://schemas.microsoft.com/office/powerpoint/2010/main" val="2330474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Budgetary Estimate</a:t>
            </a:r>
            <a:endParaRPr lang="en-RW" sz="2400" dirty="0"/>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 name="Table 9">
            <a:extLst>
              <a:ext uri="{FF2B5EF4-FFF2-40B4-BE49-F238E27FC236}">
                <a16:creationId xmlns:a16="http://schemas.microsoft.com/office/drawing/2014/main" id="{5FDED0BA-0908-45AA-A9EC-FEE520283838}"/>
              </a:ext>
            </a:extLst>
          </p:cNvPr>
          <p:cNvGraphicFramePr>
            <a:graphicFrameLocks noGrp="1"/>
          </p:cNvGraphicFramePr>
          <p:nvPr>
            <p:extLst>
              <p:ext uri="{D42A27DB-BD31-4B8C-83A1-F6EECF244321}">
                <p14:modId xmlns:p14="http://schemas.microsoft.com/office/powerpoint/2010/main" val="1585675875"/>
              </p:ext>
            </p:extLst>
          </p:nvPr>
        </p:nvGraphicFramePr>
        <p:xfrm>
          <a:off x="1381250" y="1492164"/>
          <a:ext cx="6897790" cy="2776608"/>
        </p:xfrm>
        <a:graphic>
          <a:graphicData uri="http://schemas.openxmlformats.org/drawingml/2006/table">
            <a:tbl>
              <a:tblPr>
                <a:tableStyleId>{3C2FFA5D-87B4-456A-9821-1D502468CF0F}</a:tableStyleId>
              </a:tblPr>
              <a:tblGrid>
                <a:gridCol w="1429369">
                  <a:extLst>
                    <a:ext uri="{9D8B030D-6E8A-4147-A177-3AD203B41FA5}">
                      <a16:colId xmlns:a16="http://schemas.microsoft.com/office/drawing/2014/main" val="736720486"/>
                    </a:ext>
                  </a:extLst>
                </a:gridCol>
                <a:gridCol w="2967024">
                  <a:extLst>
                    <a:ext uri="{9D8B030D-6E8A-4147-A177-3AD203B41FA5}">
                      <a16:colId xmlns:a16="http://schemas.microsoft.com/office/drawing/2014/main" val="1756583067"/>
                    </a:ext>
                  </a:extLst>
                </a:gridCol>
                <a:gridCol w="1223627">
                  <a:extLst>
                    <a:ext uri="{9D8B030D-6E8A-4147-A177-3AD203B41FA5}">
                      <a16:colId xmlns:a16="http://schemas.microsoft.com/office/drawing/2014/main" val="3368547984"/>
                    </a:ext>
                  </a:extLst>
                </a:gridCol>
                <a:gridCol w="1277770">
                  <a:extLst>
                    <a:ext uri="{9D8B030D-6E8A-4147-A177-3AD203B41FA5}">
                      <a16:colId xmlns:a16="http://schemas.microsoft.com/office/drawing/2014/main" val="4180673874"/>
                    </a:ext>
                  </a:extLst>
                </a:gridCol>
              </a:tblGrid>
              <a:tr h="570199">
                <a:tc>
                  <a:txBody>
                    <a:bodyPr/>
                    <a:lstStyle/>
                    <a:p>
                      <a:pPr rtl="0" fontAlgn="t">
                        <a:spcBef>
                          <a:spcPts val="0"/>
                        </a:spcBef>
                        <a:spcAft>
                          <a:spcPts val="800"/>
                        </a:spcAft>
                      </a:pPr>
                      <a:r>
                        <a:rPr lang="en-US" sz="1400" b="1" u="none" strike="noStrike">
                          <a:solidFill>
                            <a:srgbClr val="000000"/>
                          </a:solidFill>
                          <a:effectLst/>
                          <a:latin typeface="Quattrocento Sans" panose="020B0604020202020204" charset="0"/>
                        </a:rPr>
                        <a:t>Quantity</a:t>
                      </a:r>
                      <a:endParaRPr lang="en-US" sz="1400" b="1">
                        <a:effectLst/>
                        <a:latin typeface="Quattrocento Sans" panose="020B0604020202020204" charset="0"/>
                      </a:endParaRPr>
                    </a:p>
                  </a:txBody>
                  <a:tcPr marL="68580" marR="68580"/>
                </a:tc>
                <a:tc>
                  <a:txBody>
                    <a:bodyPr/>
                    <a:lstStyle/>
                    <a:p>
                      <a:pPr rtl="0" fontAlgn="t">
                        <a:spcBef>
                          <a:spcPts val="0"/>
                        </a:spcBef>
                        <a:spcAft>
                          <a:spcPts val="800"/>
                        </a:spcAft>
                      </a:pPr>
                      <a:r>
                        <a:rPr lang="en-US" sz="1400" b="1" u="none" strike="noStrike">
                          <a:solidFill>
                            <a:srgbClr val="000000"/>
                          </a:solidFill>
                          <a:effectLst/>
                          <a:latin typeface="Quattrocento Sans" panose="020B0604020202020204" charset="0"/>
                        </a:rPr>
                        <a:t>Description</a:t>
                      </a:r>
                      <a:endParaRPr lang="en-US" sz="1400" b="1">
                        <a:effectLst/>
                        <a:latin typeface="Quattrocento Sans" panose="020B0604020202020204" charset="0"/>
                      </a:endParaRPr>
                    </a:p>
                  </a:txBody>
                  <a:tcPr marL="68580" marR="68580"/>
                </a:tc>
                <a:tc>
                  <a:txBody>
                    <a:bodyPr/>
                    <a:lstStyle/>
                    <a:p>
                      <a:pPr rtl="0" fontAlgn="t">
                        <a:spcBef>
                          <a:spcPts val="0"/>
                        </a:spcBef>
                        <a:spcAft>
                          <a:spcPts val="0"/>
                        </a:spcAft>
                      </a:pPr>
                      <a:r>
                        <a:rPr lang="en-US" sz="1400" b="1" u="none" strike="noStrike">
                          <a:solidFill>
                            <a:srgbClr val="000000"/>
                          </a:solidFill>
                          <a:effectLst/>
                          <a:latin typeface="Quattrocento Sans" panose="020B0604020202020204" charset="0"/>
                        </a:rPr>
                        <a:t>Unit Cost</a:t>
                      </a:r>
                      <a:endParaRPr lang="en-US" sz="1400" b="1">
                        <a:effectLst/>
                        <a:latin typeface="Quattrocento Sans" panose="020B0604020202020204" charset="0"/>
                      </a:endParaRPr>
                    </a:p>
                    <a:p>
                      <a:pPr rtl="0" fontAlgn="t">
                        <a:spcBef>
                          <a:spcPts val="0"/>
                        </a:spcBef>
                        <a:spcAft>
                          <a:spcPts val="800"/>
                        </a:spcAft>
                      </a:pPr>
                      <a:r>
                        <a:rPr lang="en-US" sz="1400" b="1" u="none" strike="noStrike">
                          <a:solidFill>
                            <a:srgbClr val="000000"/>
                          </a:solidFill>
                          <a:effectLst/>
                          <a:latin typeface="Quattrocento Sans" panose="020B0604020202020204" charset="0"/>
                        </a:rPr>
                        <a:t>(Php)</a:t>
                      </a:r>
                      <a:endParaRPr lang="en-US" sz="1400" b="1">
                        <a:effectLst/>
                        <a:latin typeface="Quattrocento Sans" panose="020B0604020202020204" charset="0"/>
                      </a:endParaRPr>
                    </a:p>
                  </a:txBody>
                  <a:tcPr marL="68580" marR="68580"/>
                </a:tc>
                <a:tc>
                  <a:txBody>
                    <a:bodyPr/>
                    <a:lstStyle/>
                    <a:p>
                      <a:pPr rtl="0" fontAlgn="t">
                        <a:spcBef>
                          <a:spcPts val="0"/>
                        </a:spcBef>
                        <a:spcAft>
                          <a:spcPts val="0"/>
                        </a:spcAft>
                      </a:pPr>
                      <a:r>
                        <a:rPr lang="en-US" sz="1400" b="1" u="none" strike="noStrike">
                          <a:solidFill>
                            <a:srgbClr val="000000"/>
                          </a:solidFill>
                          <a:effectLst/>
                          <a:latin typeface="Quattrocento Sans" panose="020B0604020202020204" charset="0"/>
                        </a:rPr>
                        <a:t>Total Cost</a:t>
                      </a:r>
                      <a:endParaRPr lang="en-US" sz="1400" b="1">
                        <a:effectLst/>
                        <a:latin typeface="Quattrocento Sans" panose="020B0604020202020204" charset="0"/>
                      </a:endParaRPr>
                    </a:p>
                    <a:p>
                      <a:pPr rtl="0" fontAlgn="t">
                        <a:spcBef>
                          <a:spcPts val="0"/>
                        </a:spcBef>
                        <a:spcAft>
                          <a:spcPts val="800"/>
                        </a:spcAft>
                      </a:pPr>
                      <a:r>
                        <a:rPr lang="en-US" sz="1400" b="1" u="none" strike="noStrike">
                          <a:solidFill>
                            <a:srgbClr val="000000"/>
                          </a:solidFill>
                          <a:effectLst/>
                          <a:latin typeface="Quattrocento Sans" panose="020B0604020202020204" charset="0"/>
                        </a:rPr>
                        <a:t>(Php)</a:t>
                      </a:r>
                      <a:endParaRPr lang="en-US" sz="1400" b="1">
                        <a:effectLst/>
                        <a:latin typeface="Quattrocento Sans" panose="020B0604020202020204" charset="0"/>
                      </a:endParaRPr>
                    </a:p>
                  </a:txBody>
                  <a:tcPr marL="68580" marR="68580"/>
                </a:tc>
                <a:extLst>
                  <a:ext uri="{0D108BD9-81ED-4DB2-BD59-A6C34878D82A}">
                    <a16:rowId xmlns:a16="http://schemas.microsoft.com/office/drawing/2014/main" val="701955420"/>
                  </a:ext>
                </a:extLst>
              </a:tr>
              <a:tr h="1396791">
                <a:tc>
                  <a:txBody>
                    <a:bodyPr/>
                    <a:lstStyle/>
                    <a:p>
                      <a:pPr rtl="0" fontAlgn="t">
                        <a:spcBef>
                          <a:spcPts val="0"/>
                        </a:spcBef>
                        <a:spcAft>
                          <a:spcPts val="800"/>
                        </a:spcAft>
                      </a:pPr>
                      <a:r>
                        <a:rPr lang="en-RW" sz="1400" b="1" u="none" strike="noStrike" dirty="0">
                          <a:solidFill>
                            <a:srgbClr val="000000"/>
                          </a:solidFill>
                          <a:effectLst/>
                          <a:latin typeface="Quattrocento Sans" panose="020B0604020202020204" charset="0"/>
                        </a:rPr>
                        <a:t>2</a:t>
                      </a:r>
                      <a:endParaRPr lang="en-RW" sz="1400" b="1" dirty="0">
                        <a:effectLst/>
                        <a:latin typeface="Quattrocento Sans" panose="020B0604020202020204" charset="0"/>
                      </a:endParaRPr>
                    </a:p>
                    <a:p>
                      <a:pPr rtl="0" fontAlgn="t">
                        <a:spcBef>
                          <a:spcPts val="0"/>
                        </a:spcBef>
                        <a:spcAft>
                          <a:spcPts val="800"/>
                        </a:spcAft>
                      </a:pPr>
                      <a:r>
                        <a:rPr lang="en-RW" sz="1400" b="1" u="none" strike="noStrike" dirty="0">
                          <a:solidFill>
                            <a:srgbClr val="000000"/>
                          </a:solidFill>
                          <a:effectLst/>
                          <a:latin typeface="Quattrocento Sans" panose="020B0604020202020204" charset="0"/>
                        </a:rPr>
                        <a:t>1</a:t>
                      </a:r>
                      <a:endParaRPr lang="en-US" sz="1400" b="1" u="none" strike="noStrike" dirty="0">
                        <a:solidFill>
                          <a:srgbClr val="000000"/>
                        </a:solidFill>
                        <a:effectLst/>
                        <a:latin typeface="Quattrocento Sans" panose="020B0604020202020204" charset="0"/>
                      </a:endParaRPr>
                    </a:p>
                    <a:p>
                      <a:pPr rtl="0" fontAlgn="t">
                        <a:spcBef>
                          <a:spcPts val="0"/>
                        </a:spcBef>
                        <a:spcAft>
                          <a:spcPts val="800"/>
                        </a:spcAft>
                      </a:pPr>
                      <a:r>
                        <a:rPr lang="en-US" sz="1400" b="1" dirty="0">
                          <a:effectLst/>
                          <a:latin typeface="Quattrocento Sans" panose="020B0604020202020204" charset="0"/>
                        </a:rPr>
                        <a:t>1</a:t>
                      </a:r>
                      <a:endParaRPr lang="en-US" sz="1400" b="1" u="none" strike="noStrike" dirty="0">
                        <a:solidFill>
                          <a:srgbClr val="000000"/>
                        </a:solidFill>
                        <a:effectLst/>
                        <a:latin typeface="Quattrocento Sans" panose="020B0604020202020204" charset="0"/>
                      </a:endParaRPr>
                    </a:p>
                    <a:p>
                      <a:pPr rtl="0" fontAlgn="t">
                        <a:spcBef>
                          <a:spcPts val="0"/>
                        </a:spcBef>
                        <a:spcAft>
                          <a:spcPts val="800"/>
                        </a:spcAft>
                      </a:pPr>
                      <a:r>
                        <a:rPr lang="en-RW" sz="1400" b="1" u="none" strike="noStrike" dirty="0">
                          <a:solidFill>
                            <a:srgbClr val="000000"/>
                          </a:solidFill>
                          <a:effectLst/>
                          <a:latin typeface="Quattrocento Sans" panose="020B0604020202020204" charset="0"/>
                        </a:rPr>
                        <a:t>1</a:t>
                      </a:r>
                      <a:endParaRPr lang="en-RW" sz="1400" b="1" dirty="0">
                        <a:effectLst/>
                        <a:latin typeface="Quattrocento Sans" panose="020B0604020202020204" charset="0"/>
                      </a:endParaRPr>
                    </a:p>
                    <a:p>
                      <a:pPr rtl="0" fontAlgn="t">
                        <a:spcBef>
                          <a:spcPts val="0"/>
                        </a:spcBef>
                        <a:spcAft>
                          <a:spcPts val="800"/>
                        </a:spcAft>
                      </a:pPr>
                      <a:r>
                        <a:rPr lang="en-RW" sz="1400" b="1" u="none" strike="noStrike" dirty="0">
                          <a:solidFill>
                            <a:srgbClr val="000000"/>
                          </a:solidFill>
                          <a:effectLst/>
                          <a:latin typeface="Quattrocento Sans" panose="020B0604020202020204" charset="0"/>
                        </a:rPr>
                        <a:t>1</a:t>
                      </a:r>
                      <a:endParaRPr lang="en-RW" sz="1400" b="1" dirty="0">
                        <a:effectLst/>
                        <a:latin typeface="Quattrocento Sans" panose="020B0604020202020204" charset="0"/>
                      </a:endParaRPr>
                    </a:p>
                  </a:txBody>
                  <a:tcPr marL="68580" marR="68580"/>
                </a:tc>
                <a:tc>
                  <a:txBody>
                    <a:bodyPr/>
                    <a:lstStyle/>
                    <a:p>
                      <a:pPr rtl="0" fontAlgn="t">
                        <a:spcBef>
                          <a:spcPts val="0"/>
                        </a:spcBef>
                        <a:spcAft>
                          <a:spcPts val="800"/>
                        </a:spcAft>
                      </a:pPr>
                      <a:r>
                        <a:rPr lang="en-US" sz="1400" b="1" u="none" strike="noStrike" dirty="0">
                          <a:solidFill>
                            <a:srgbClr val="000000"/>
                          </a:solidFill>
                          <a:effectLst/>
                          <a:latin typeface="Quattrocento Sans" panose="020B0604020202020204" charset="0"/>
                        </a:rPr>
                        <a:t>QTR-1A reflectance sensor</a:t>
                      </a:r>
                    </a:p>
                    <a:p>
                      <a:pPr rtl="0" fontAlgn="t">
                        <a:spcBef>
                          <a:spcPts val="0"/>
                        </a:spcBef>
                        <a:spcAft>
                          <a:spcPts val="800"/>
                        </a:spcAft>
                      </a:pPr>
                      <a:r>
                        <a:rPr lang="en-US" sz="1400" b="1" dirty="0">
                          <a:effectLst/>
                          <a:latin typeface="Quattrocento Sans" panose="020B0604020202020204" charset="0"/>
                        </a:rPr>
                        <a:t>Safety glasses</a:t>
                      </a:r>
                    </a:p>
                    <a:p>
                      <a:pPr rtl="0" fontAlgn="t">
                        <a:spcBef>
                          <a:spcPts val="0"/>
                        </a:spcBef>
                        <a:spcAft>
                          <a:spcPts val="800"/>
                        </a:spcAft>
                      </a:pPr>
                      <a:r>
                        <a:rPr lang="en-US" sz="1400" b="1" u="none" strike="noStrike" dirty="0">
                          <a:solidFill>
                            <a:srgbClr val="000000"/>
                          </a:solidFill>
                          <a:effectLst/>
                          <a:latin typeface="Quattrocento Sans" panose="020B0604020202020204" charset="0"/>
                        </a:rPr>
                        <a:t>Arduino Nano R3 Microcontroller</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9V Battery</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Button</a:t>
                      </a:r>
                      <a:endParaRPr lang="en-US" sz="1400" b="1" dirty="0">
                        <a:effectLst/>
                        <a:latin typeface="Quattrocento Sans" panose="020B0604020202020204" charset="0"/>
                      </a:endParaRPr>
                    </a:p>
                  </a:txBody>
                  <a:tcPr marL="68580" marR="68580"/>
                </a:tc>
                <a:tc>
                  <a:txBody>
                    <a:bodyPr/>
                    <a:lstStyle/>
                    <a:p>
                      <a:pPr rtl="0" fontAlgn="t">
                        <a:spcBef>
                          <a:spcPts val="0"/>
                        </a:spcBef>
                        <a:spcAft>
                          <a:spcPts val="800"/>
                        </a:spcAft>
                      </a:pPr>
                      <a:r>
                        <a:rPr lang="en-US" sz="1400" b="1" u="none" strike="noStrike" dirty="0">
                          <a:solidFill>
                            <a:srgbClr val="000000"/>
                          </a:solidFill>
                          <a:effectLst/>
                          <a:latin typeface="Quattrocento Sans" panose="020B0604020202020204" charset="0"/>
                        </a:rPr>
                        <a:t>P128.50</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P50.00</a:t>
                      </a:r>
                    </a:p>
                    <a:p>
                      <a:pPr rtl="0" fontAlgn="t">
                        <a:spcBef>
                          <a:spcPts val="0"/>
                        </a:spcBef>
                        <a:spcAft>
                          <a:spcPts val="800"/>
                        </a:spcAft>
                      </a:pPr>
                      <a:r>
                        <a:rPr lang="en-US" sz="1400" b="1" u="none" strike="noStrike" dirty="0">
                          <a:solidFill>
                            <a:srgbClr val="000000"/>
                          </a:solidFill>
                          <a:effectLst/>
                          <a:latin typeface="Quattrocento Sans" panose="020B0604020202020204" charset="0"/>
                        </a:rPr>
                        <a:t>P85.00</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P99.00</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P15.00</a:t>
                      </a:r>
                      <a:endParaRPr lang="en-US" sz="1400" b="1" dirty="0">
                        <a:effectLst/>
                        <a:latin typeface="Quattrocento Sans" panose="020B0604020202020204" charset="0"/>
                      </a:endParaRPr>
                    </a:p>
                  </a:txBody>
                  <a:tcPr marL="68580" marR="68580"/>
                </a:tc>
                <a:tc>
                  <a:txBody>
                    <a:bodyPr/>
                    <a:lstStyle/>
                    <a:p>
                      <a:pPr rtl="0" fontAlgn="t">
                        <a:spcBef>
                          <a:spcPts val="0"/>
                        </a:spcBef>
                        <a:spcAft>
                          <a:spcPts val="800"/>
                        </a:spcAft>
                      </a:pPr>
                      <a:r>
                        <a:rPr lang="en-US" sz="1400" b="1" u="none" strike="noStrike" dirty="0">
                          <a:solidFill>
                            <a:srgbClr val="000000"/>
                          </a:solidFill>
                          <a:effectLst/>
                          <a:latin typeface="Quattrocento Sans" panose="020B0604020202020204" charset="0"/>
                        </a:rPr>
                        <a:t>P257.00</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P50.00</a:t>
                      </a:r>
                    </a:p>
                    <a:p>
                      <a:pPr rtl="0" fontAlgn="t">
                        <a:spcBef>
                          <a:spcPts val="0"/>
                        </a:spcBef>
                        <a:spcAft>
                          <a:spcPts val="800"/>
                        </a:spcAft>
                      </a:pPr>
                      <a:r>
                        <a:rPr lang="en-US" sz="1400" b="1" u="none" strike="noStrike" dirty="0">
                          <a:solidFill>
                            <a:srgbClr val="000000"/>
                          </a:solidFill>
                          <a:effectLst/>
                          <a:latin typeface="Quattrocento Sans" panose="020B0604020202020204" charset="0"/>
                        </a:rPr>
                        <a:t>P85.00</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P99.00</a:t>
                      </a:r>
                      <a:endParaRPr lang="en-US" sz="1400" b="1" dirty="0">
                        <a:effectLst/>
                        <a:latin typeface="Quattrocento Sans" panose="020B0604020202020204" charset="0"/>
                      </a:endParaRPr>
                    </a:p>
                    <a:p>
                      <a:pPr rtl="0" fontAlgn="t">
                        <a:spcBef>
                          <a:spcPts val="0"/>
                        </a:spcBef>
                        <a:spcAft>
                          <a:spcPts val="800"/>
                        </a:spcAft>
                      </a:pPr>
                      <a:r>
                        <a:rPr lang="en-US" sz="1400" b="1" u="none" strike="noStrike" dirty="0">
                          <a:solidFill>
                            <a:srgbClr val="000000"/>
                          </a:solidFill>
                          <a:effectLst/>
                          <a:latin typeface="Quattrocento Sans" panose="020B0604020202020204" charset="0"/>
                        </a:rPr>
                        <a:t>P15.00</a:t>
                      </a:r>
                      <a:endParaRPr lang="en-US" sz="1400" b="1" dirty="0">
                        <a:effectLst/>
                        <a:latin typeface="Quattrocento Sans" panose="020B0604020202020204" charset="0"/>
                      </a:endParaRPr>
                    </a:p>
                  </a:txBody>
                  <a:tcPr marL="68580" marR="68580"/>
                </a:tc>
                <a:extLst>
                  <a:ext uri="{0D108BD9-81ED-4DB2-BD59-A6C34878D82A}">
                    <a16:rowId xmlns:a16="http://schemas.microsoft.com/office/drawing/2014/main" val="326781196"/>
                  </a:ext>
                </a:extLst>
              </a:tr>
              <a:tr h="641769">
                <a:tc>
                  <a:txBody>
                    <a:bodyPr/>
                    <a:lstStyle/>
                    <a:p>
                      <a:pPr rtl="0" fontAlgn="t">
                        <a:spcBef>
                          <a:spcPts val="0"/>
                        </a:spcBef>
                        <a:spcAft>
                          <a:spcPts val="800"/>
                        </a:spcAft>
                      </a:pPr>
                      <a:r>
                        <a:rPr lang="en-US" sz="1400" b="1" u="none" strike="noStrike">
                          <a:solidFill>
                            <a:srgbClr val="000000"/>
                          </a:solidFill>
                          <a:effectLst/>
                          <a:latin typeface="Quattrocento Sans" panose="020B0604020202020204" charset="0"/>
                        </a:rPr>
                        <a:t>TOTAL COST</a:t>
                      </a:r>
                      <a:endParaRPr lang="en-US" sz="1400" b="1">
                        <a:effectLst/>
                        <a:latin typeface="Quattrocento Sans" panose="020B0604020202020204" charset="0"/>
                      </a:endParaRPr>
                    </a:p>
                  </a:txBody>
                  <a:tcPr marL="68580" marR="68580"/>
                </a:tc>
                <a:tc>
                  <a:txBody>
                    <a:bodyPr/>
                    <a:lstStyle/>
                    <a:p>
                      <a:pPr fontAlgn="t"/>
                      <a:br>
                        <a:rPr lang="en-RW" sz="1400" b="1">
                          <a:effectLst/>
                          <a:latin typeface="Quattrocento Sans" panose="020B0604020202020204" charset="0"/>
                        </a:rPr>
                      </a:br>
                      <a:endParaRPr lang="en-RW" sz="1400" b="1">
                        <a:effectLst/>
                        <a:latin typeface="Quattrocento Sans" panose="020B0604020202020204" charset="0"/>
                      </a:endParaRPr>
                    </a:p>
                  </a:txBody>
                  <a:tcPr marL="68580" marR="68580"/>
                </a:tc>
                <a:tc>
                  <a:txBody>
                    <a:bodyPr/>
                    <a:lstStyle/>
                    <a:p>
                      <a:pPr rtl="0" fontAlgn="t">
                        <a:spcBef>
                          <a:spcPts val="0"/>
                        </a:spcBef>
                        <a:spcAft>
                          <a:spcPts val="800"/>
                        </a:spcAft>
                      </a:pPr>
                      <a:endParaRPr lang="en-US" sz="1400" b="1" dirty="0">
                        <a:effectLst/>
                        <a:latin typeface="Quattrocento Sans" panose="020B0604020202020204" charset="0"/>
                      </a:endParaRPr>
                    </a:p>
                  </a:txBody>
                  <a:tcPr marL="68580" marR="68580"/>
                </a:tc>
                <a:tc>
                  <a:txBody>
                    <a:bodyPr/>
                    <a:lstStyle/>
                    <a:p>
                      <a:pPr rtl="0" fontAlgn="t">
                        <a:spcBef>
                          <a:spcPts val="0"/>
                        </a:spcBef>
                        <a:spcAft>
                          <a:spcPts val="800"/>
                        </a:spcAft>
                      </a:pPr>
                      <a:r>
                        <a:rPr lang="en-US" sz="1400" b="1" u="none" strike="noStrike" dirty="0">
                          <a:solidFill>
                            <a:srgbClr val="000000"/>
                          </a:solidFill>
                          <a:effectLst/>
                          <a:latin typeface="Quattrocento Sans" panose="020B0604020202020204" charset="0"/>
                        </a:rPr>
                        <a:t>P506.00</a:t>
                      </a:r>
                      <a:endParaRPr lang="en-US" sz="1400" b="1" dirty="0">
                        <a:effectLst/>
                        <a:latin typeface="Quattrocento Sans" panose="020B0604020202020204" charset="0"/>
                      </a:endParaRPr>
                    </a:p>
                  </a:txBody>
                  <a:tcPr marL="68580" marR="68580"/>
                </a:tc>
                <a:extLst>
                  <a:ext uri="{0D108BD9-81ED-4DB2-BD59-A6C34878D82A}">
                    <a16:rowId xmlns:a16="http://schemas.microsoft.com/office/drawing/2014/main" val="2204736723"/>
                  </a:ext>
                </a:extLst>
              </a:tr>
            </a:tbl>
          </a:graphicData>
        </a:graphic>
      </p:graphicFrame>
      <p:sp>
        <p:nvSpPr>
          <p:cNvPr id="11" name="Rectangle 1">
            <a:extLst>
              <a:ext uri="{FF2B5EF4-FFF2-40B4-BE49-F238E27FC236}">
                <a16:creationId xmlns:a16="http://schemas.microsoft.com/office/drawing/2014/main" id="{3DF523F9-F552-419B-9AE2-64473D85F2C3}"/>
              </a:ext>
            </a:extLst>
          </p:cNvPr>
          <p:cNvSpPr>
            <a:spLocks noChangeArrowheads="1"/>
          </p:cNvSpPr>
          <p:nvPr/>
        </p:nvSpPr>
        <p:spPr bwMode="auto">
          <a:xfrm>
            <a:off x="1538287" y="21409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RW" altLang="en-RW" sz="1800" b="0" i="0" u="none" strike="noStrike" cap="none" normalizeH="0" baseline="0">
                <a:ln>
                  <a:noFill/>
                </a:ln>
                <a:solidFill>
                  <a:schemeClr val="tx1"/>
                </a:solidFill>
                <a:effectLst/>
                <a:latin typeface="Arial" panose="020B0604020202020204" pitchFamily="34" charset="0"/>
              </a:rPr>
            </a:br>
            <a:endParaRPr kumimoji="0" lang="en-RW" altLang="en-R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RW" altLang="en-RW" sz="1800" b="0" i="0" u="none" strike="noStrike" cap="none" normalizeH="0" baseline="0">
              <a:ln>
                <a:noFill/>
              </a:ln>
              <a:solidFill>
                <a:schemeClr val="tx1"/>
              </a:solidFill>
              <a:effectLst/>
              <a:latin typeface="Arial" panose="020B0604020202020204" pitchFamily="34" charset="0"/>
            </a:endParaRPr>
          </a:p>
        </p:txBody>
      </p:sp>
      <p:sp>
        <p:nvSpPr>
          <p:cNvPr id="12" name="Text Placeholder 2">
            <a:extLst>
              <a:ext uri="{FF2B5EF4-FFF2-40B4-BE49-F238E27FC236}">
                <a16:creationId xmlns:a16="http://schemas.microsoft.com/office/drawing/2014/main" id="{3F0F7F50-082F-4C7D-A944-0ED8CA649C93}"/>
              </a:ext>
            </a:extLst>
          </p:cNvPr>
          <p:cNvSpPr>
            <a:spLocks noGrp="1"/>
          </p:cNvSpPr>
          <p:nvPr>
            <p:ph type="body" idx="1"/>
          </p:nvPr>
        </p:nvSpPr>
        <p:spPr>
          <a:xfrm>
            <a:off x="2502588" y="4553051"/>
            <a:ext cx="4655114" cy="393600"/>
          </a:xfrm>
        </p:spPr>
        <p:txBody>
          <a:bodyPr/>
          <a:lstStyle/>
          <a:p>
            <a:pPr marL="76200" indent="0">
              <a:buNone/>
            </a:pPr>
            <a:r>
              <a:rPr lang="en-US" sz="1050" dirty="0"/>
              <a:t>The table shows the list of estimated prices that will be used in the study.</a:t>
            </a:r>
            <a:endParaRPr lang="en-RW" sz="1050" dirty="0"/>
          </a:p>
        </p:txBody>
      </p:sp>
    </p:spTree>
    <p:extLst>
      <p:ext uri="{BB962C8B-B14F-4D97-AF65-F5344CB8AC3E}">
        <p14:creationId xmlns:p14="http://schemas.microsoft.com/office/powerpoint/2010/main" val="6050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307692" y="1509679"/>
            <a:ext cx="6735096" cy="2924669"/>
          </a:xfrm>
        </p:spPr>
        <p:txBody>
          <a:bodyPr/>
          <a:lstStyle/>
          <a:p>
            <a:pPr marL="76200" indent="0" algn="just">
              <a:buNone/>
            </a:pPr>
            <a:r>
              <a:rPr lang="en-US" b="0" i="0" dirty="0">
                <a:solidFill>
                  <a:srgbClr val="1C1E21"/>
                </a:solidFill>
                <a:effectLst/>
                <a:latin typeface="Times New Roman" panose="02020603050405020304" pitchFamily="18" charset="0"/>
                <a:cs typeface="Times New Roman" panose="02020603050405020304" pitchFamily="18" charset="0"/>
              </a:rPr>
              <a:t>	In an experimental set-up, the </a:t>
            </a:r>
            <a:r>
              <a:rPr lang="en-US" b="0" i="0" dirty="0" err="1">
                <a:solidFill>
                  <a:srgbClr val="1C1E21"/>
                </a:solidFill>
                <a:effectLst/>
                <a:latin typeface="Times New Roman" panose="02020603050405020304" pitchFamily="18" charset="0"/>
                <a:cs typeface="Times New Roman" panose="02020603050405020304" pitchFamily="18" charset="0"/>
              </a:rPr>
              <a:t>iCursor</a:t>
            </a:r>
            <a:r>
              <a:rPr lang="en-US" b="0" i="0" dirty="0">
                <a:solidFill>
                  <a:srgbClr val="1C1E21"/>
                </a:solidFill>
                <a:effectLst/>
                <a:latin typeface="Times New Roman" panose="02020603050405020304" pitchFamily="18" charset="0"/>
                <a:cs typeface="Times New Roman" panose="02020603050405020304" pitchFamily="18" charset="0"/>
              </a:rPr>
              <a:t> eye-tracking device will be head-mounted on the user and the personal computer is placed in front of them. The following will be done to test and evaluate both the device and the human-computer interface. </a:t>
            </a:r>
          </a:p>
          <a:p>
            <a:pPr marL="76200" indent="0" algn="just">
              <a:buNone/>
            </a:pPr>
            <a:endParaRPr lang="en-US" dirty="0">
              <a:solidFill>
                <a:srgbClr val="1C1E21"/>
              </a:solidFill>
              <a:latin typeface="Times New Roman" panose="02020603050405020304" pitchFamily="18" charset="0"/>
              <a:cs typeface="Times New Roman" panose="02020603050405020304" pitchFamily="18" charset="0"/>
            </a:endParaRPr>
          </a:p>
          <a:p>
            <a:pPr marL="76200" indent="0" algn="just">
              <a:buNone/>
            </a:pPr>
            <a:br>
              <a:rPr lang="en-US" dirty="0">
                <a:latin typeface="Times New Roman" panose="02020603050405020304" pitchFamily="18" charset="0"/>
                <a:cs typeface="Times New Roman" panose="02020603050405020304" pitchFamily="18" charset="0"/>
              </a:rPr>
            </a:br>
            <a:endParaRPr lang="en-R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578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297859" y="1331712"/>
            <a:ext cx="6735096" cy="2924669"/>
          </a:xfrm>
        </p:spPr>
        <p:txBody>
          <a:bodyPr/>
          <a:lstStyle/>
          <a:p>
            <a:pPr marL="76200" indent="0" algn="just">
              <a:buNone/>
            </a:pPr>
            <a:r>
              <a:rPr lang="en-US" b="0" i="0" dirty="0">
                <a:solidFill>
                  <a:srgbClr val="1C1E21"/>
                </a:solidFill>
                <a:effectLst/>
                <a:latin typeface="Times New Roman" panose="02020603050405020304" pitchFamily="18" charset="0"/>
                <a:cs typeface="Times New Roman" panose="02020603050405020304" pitchFamily="18" charset="0"/>
              </a:rPr>
              <a:t>Eye-Tracker and Eye Gaze</a:t>
            </a:r>
          </a:p>
          <a:p>
            <a:pPr marL="533400" indent="-457200" algn="just">
              <a:buFont typeface="+mj-lt"/>
              <a:buAutoNum type="arabicPeriod"/>
            </a:pPr>
            <a:r>
              <a:rPr lang="en-US" b="0" i="0" dirty="0">
                <a:solidFill>
                  <a:srgbClr val="1C1E21"/>
                </a:solidFill>
                <a:effectLst/>
                <a:latin typeface="Times New Roman" panose="02020603050405020304" pitchFamily="18" charset="0"/>
                <a:cs typeface="Times New Roman" panose="02020603050405020304" pitchFamily="18" charset="0"/>
              </a:rPr>
              <a:t>The responsiveness of </a:t>
            </a:r>
            <a:r>
              <a:rPr lang="en-US" b="0" i="0" dirty="0" err="1">
                <a:solidFill>
                  <a:srgbClr val="1C1E21"/>
                </a:solidFill>
                <a:effectLst/>
                <a:latin typeface="Times New Roman" panose="02020603050405020304" pitchFamily="18" charset="0"/>
                <a:cs typeface="Times New Roman" panose="02020603050405020304" pitchFamily="18" charset="0"/>
              </a:rPr>
              <a:t>iCursor</a:t>
            </a:r>
            <a:r>
              <a:rPr lang="en-US" b="0" i="0" dirty="0">
                <a:solidFill>
                  <a:srgbClr val="1C1E21"/>
                </a:solidFill>
                <a:effectLst/>
                <a:latin typeface="Times New Roman" panose="02020603050405020304" pitchFamily="18" charset="0"/>
                <a:cs typeface="Times New Roman" panose="02020603050405020304" pitchFamily="18" charset="0"/>
              </a:rPr>
              <a:t> to eye movement will initially be observed. If responsive and consistent;</a:t>
            </a:r>
          </a:p>
          <a:p>
            <a:pPr marL="533400" indent="-457200" algn="just">
              <a:buFont typeface="+mj-lt"/>
              <a:buAutoNum type="arabicPeriod"/>
            </a:pPr>
            <a:r>
              <a:rPr lang="en-US" b="0" i="0" dirty="0">
                <a:solidFill>
                  <a:srgbClr val="1C1E21"/>
                </a:solidFill>
                <a:effectLst/>
                <a:latin typeface="Times New Roman" panose="02020603050405020304" pitchFamily="18" charset="0"/>
                <a:cs typeface="Times New Roman" panose="02020603050405020304" pitchFamily="18" charset="0"/>
              </a:rPr>
              <a:t>The accuracy of the device will then be evaluated. When the sensor output values are congruent to that of the direction or blinking of the eyes; it is working properly. </a:t>
            </a:r>
          </a:p>
          <a:p>
            <a:pPr marL="76200" indent="0" algn="just">
              <a:buNone/>
            </a:pPr>
            <a:endParaRPr lang="en-US" dirty="0">
              <a:solidFill>
                <a:srgbClr val="1C1E2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7011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297859" y="1331712"/>
            <a:ext cx="6735096" cy="2924669"/>
          </a:xfrm>
        </p:spPr>
        <p:txBody>
          <a:bodyPr/>
          <a:lstStyle/>
          <a:p>
            <a:pPr marL="76200" indent="0" algn="just">
              <a:buNone/>
            </a:pPr>
            <a:r>
              <a:rPr lang="en-US" b="0" i="0" dirty="0">
                <a:solidFill>
                  <a:srgbClr val="1C1E21"/>
                </a:solidFill>
                <a:effectLst/>
                <a:latin typeface="Times New Roman" panose="02020603050405020304" pitchFamily="18" charset="0"/>
                <a:cs typeface="Times New Roman" panose="02020603050405020304" pitchFamily="18" charset="0"/>
              </a:rPr>
              <a:t>Human-Computer Interface</a:t>
            </a:r>
          </a:p>
          <a:p>
            <a:pPr marL="533400" indent="-457200" algn="just">
              <a:buFont typeface="+mj-lt"/>
              <a:buAutoNum type="arabicPeriod" startAt="3"/>
            </a:pPr>
            <a:r>
              <a:rPr lang="en-US" dirty="0">
                <a:solidFill>
                  <a:srgbClr val="1C1E21"/>
                </a:solidFill>
                <a:latin typeface="Times New Roman" panose="02020603050405020304" pitchFamily="18" charset="0"/>
                <a:cs typeface="Times New Roman" panose="02020603050405020304" pitchFamily="18" charset="0"/>
              </a:rPr>
              <a:t>I</a:t>
            </a:r>
            <a:r>
              <a:rPr lang="en-US" b="0" i="0" dirty="0">
                <a:solidFill>
                  <a:srgbClr val="1C1E21"/>
                </a:solidFill>
                <a:effectLst/>
                <a:latin typeface="Times New Roman" panose="02020603050405020304" pitchFamily="18" charset="0"/>
                <a:cs typeface="Times New Roman" panose="02020603050405020304" pitchFamily="18" charset="0"/>
              </a:rPr>
              <a:t>t will be tested if the signal is successfully sent to, and received by the user interface.</a:t>
            </a:r>
          </a:p>
          <a:p>
            <a:pPr marL="533400" indent="-457200" algn="just">
              <a:buFont typeface="+mj-lt"/>
              <a:buAutoNum type="arabicPeriod" startAt="3"/>
            </a:pPr>
            <a:r>
              <a:rPr lang="en-US" b="0" i="0" dirty="0">
                <a:solidFill>
                  <a:srgbClr val="1C1E21"/>
                </a:solidFill>
                <a:effectLst/>
                <a:latin typeface="Times New Roman" panose="02020603050405020304" pitchFamily="18" charset="0"/>
                <a:cs typeface="Times New Roman" panose="02020603050405020304" pitchFamily="18" charset="0"/>
              </a:rPr>
              <a:t>Evaluation of the responsiveness of the cursor movement based on the HCI's algorithm will be done, it will be sought whether the response occurs in real-time or not.</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6399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297859" y="1331712"/>
            <a:ext cx="6735096" cy="2924669"/>
          </a:xfrm>
        </p:spPr>
        <p:txBody>
          <a:bodyPr/>
          <a:lstStyle/>
          <a:p>
            <a:pPr marL="76200" indent="0" algn="just">
              <a:buNone/>
            </a:pPr>
            <a:endParaRPr lang="en-US" b="0" i="0" dirty="0">
              <a:solidFill>
                <a:srgbClr val="1C1E21"/>
              </a:solidFill>
              <a:effectLst/>
              <a:latin typeface="Times New Roman" panose="02020603050405020304" pitchFamily="18" charset="0"/>
              <a:cs typeface="Times New Roman" panose="02020603050405020304" pitchFamily="18" charset="0"/>
            </a:endParaRPr>
          </a:p>
          <a:p>
            <a:pPr marL="533400" indent="-457200" algn="just">
              <a:buFont typeface="+mj-lt"/>
              <a:buAutoNum type="arabicPeriod" startAt="5"/>
            </a:pPr>
            <a:r>
              <a:rPr lang="en-US" b="0" i="0" dirty="0">
                <a:solidFill>
                  <a:srgbClr val="1C1E21"/>
                </a:solidFill>
                <a:effectLst/>
                <a:latin typeface="Times New Roman" panose="02020603050405020304" pitchFamily="18" charset="0"/>
                <a:cs typeface="Times New Roman" panose="02020603050405020304" pitchFamily="18" charset="0"/>
              </a:rPr>
              <a:t>For computer use, they then will be given a set of activities on the interface such as navigating the screen in specific directions, clicking on specific regions, and typing words.</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13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297859" y="1548021"/>
            <a:ext cx="6735096" cy="2924669"/>
          </a:xfrm>
        </p:spPr>
        <p:txBody>
          <a:bodyPr/>
          <a:lstStyle/>
          <a:p>
            <a:pPr marL="76200" indent="0" algn="just">
              <a:buNone/>
            </a:pPr>
            <a:r>
              <a:rPr lang="en-US" b="0" i="0" dirty="0">
                <a:solidFill>
                  <a:schemeClr val="tx1"/>
                </a:solidFill>
                <a:effectLst/>
                <a:latin typeface="Times New Roman" panose="02020603050405020304" pitchFamily="18" charset="0"/>
                <a:cs typeface="Times New Roman" panose="02020603050405020304" pitchFamily="18" charset="0"/>
              </a:rPr>
              <a:t>Cognitive Skills</a:t>
            </a:r>
          </a:p>
          <a:p>
            <a:pPr marL="76200" indent="0" algn="just">
              <a:buNone/>
            </a:pPr>
            <a:r>
              <a:rPr lang="en-US" b="0" i="0" dirty="0">
                <a:solidFill>
                  <a:schemeClr val="tx1"/>
                </a:solidFill>
                <a:effectLst/>
                <a:latin typeface="Times New Roman" panose="02020603050405020304" pitchFamily="18" charset="0"/>
                <a:cs typeface="Times New Roman" panose="02020603050405020304" pitchFamily="18" charset="0"/>
              </a:rPr>
              <a:t>	Before initiating computer use, the user must first get a hang of the device and determine its comfortability for eye, head, and body movement so they sustain attention on giving commands with their eye gaze.</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0180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297859" y="1548021"/>
            <a:ext cx="6735096" cy="2924669"/>
          </a:xfrm>
        </p:spPr>
        <p:txBody>
          <a:bodyPr/>
          <a:lstStyle/>
          <a:p>
            <a:pPr marL="533400" indent="-457200" algn="just">
              <a:buFont typeface="+mj-lt"/>
              <a:buAutoNum type="arabicPeriod" startAt="6"/>
            </a:pPr>
            <a:r>
              <a:rPr lang="en-US" b="0" i="0" dirty="0">
                <a:solidFill>
                  <a:schemeClr val="tx1"/>
                </a:solidFill>
                <a:effectLst/>
                <a:latin typeface="Times New Roman" panose="02020603050405020304" pitchFamily="18" charset="0"/>
                <a:cs typeface="Times New Roman" panose="02020603050405020304" pitchFamily="18" charset="0"/>
              </a:rPr>
              <a:t>Their speed while interacting and familiarizing with the software will also be identified.</a:t>
            </a:r>
          </a:p>
          <a:p>
            <a:pPr marL="533400" indent="-457200" algn="just">
              <a:buFont typeface="+mj-lt"/>
              <a:buAutoNum type="arabicPeriod" startAt="6"/>
            </a:pPr>
            <a:r>
              <a:rPr lang="en-US" b="0" i="0" dirty="0">
                <a:solidFill>
                  <a:schemeClr val="tx1"/>
                </a:solidFill>
                <a:effectLst/>
                <a:latin typeface="Times New Roman" panose="02020603050405020304" pitchFamily="18" charset="0"/>
                <a:cs typeface="Times New Roman" panose="02020603050405020304" pitchFamily="18" charset="0"/>
              </a:rPr>
              <a:t>For computer use, they then will be given a set of activities on the interface such as navigating the screen in specific directions, clicking on specific regions, and typing words.</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9653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Test and Evaluation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297859" y="1548021"/>
            <a:ext cx="6735096" cy="2924669"/>
          </a:xfrm>
        </p:spPr>
        <p:txBody>
          <a:bodyPr/>
          <a:lstStyle/>
          <a:p>
            <a:pPr marL="7620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These experiences will be measured of their effectivity, responsiveness and efficiency through answering a survey questionnaire.</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9869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403750" y="1857750"/>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highlight>
                  <a:schemeClr val="accent1"/>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l" rtl="0">
              <a:spcBef>
                <a:spcPts val="600"/>
              </a:spcBef>
              <a:spcAft>
                <a:spcPts val="0"/>
              </a:spcAft>
              <a:buNone/>
            </a:pPr>
            <a:endParaRPr lang="en-RW" sz="1800" dirty="0">
              <a:solidFill>
                <a:schemeClr val="dk1"/>
              </a:solidFill>
            </a:endParaRPr>
          </a:p>
          <a:p>
            <a:pPr marL="0" lvl="0" indent="0" algn="l" rtl="0">
              <a:spcBef>
                <a:spcPts val="600"/>
              </a:spcBef>
              <a:spcAft>
                <a:spcPts val="0"/>
              </a:spcAft>
              <a:buNone/>
            </a:pPr>
            <a:r>
              <a:rPr lang="en-US" sz="1800" dirty="0">
                <a:solidFill>
                  <a:schemeClr val="dk1"/>
                </a:solidFill>
              </a:rPr>
              <a:t>Proponents:</a:t>
            </a:r>
          </a:p>
          <a:p>
            <a:pPr marL="457200" lvl="0" indent="-342900" algn="l" rtl="0">
              <a:spcBef>
                <a:spcPts val="600"/>
              </a:spcBef>
              <a:spcAft>
                <a:spcPts val="0"/>
              </a:spcAft>
              <a:buSzPts val="1800"/>
              <a:buChar char="◉"/>
            </a:pPr>
            <a:r>
              <a:rPr lang="en-US" sz="1800" b="1" dirty="0">
                <a:solidFill>
                  <a:schemeClr val="accent1">
                    <a:lumMod val="50000"/>
                  </a:schemeClr>
                </a:solidFill>
              </a:rPr>
              <a:t>Dela Cruz, Dale George</a:t>
            </a:r>
          </a:p>
          <a:p>
            <a:pPr marL="457200" lvl="0" indent="-342900" algn="l" rtl="0">
              <a:spcBef>
                <a:spcPts val="0"/>
              </a:spcBef>
              <a:spcAft>
                <a:spcPts val="0"/>
              </a:spcAft>
              <a:buSzPts val="1800"/>
              <a:buChar char="◉"/>
            </a:pPr>
            <a:r>
              <a:rPr lang="en-US" sz="1800" b="1" dirty="0">
                <a:solidFill>
                  <a:schemeClr val="accent1">
                    <a:lumMod val="75000"/>
                  </a:schemeClr>
                </a:solidFill>
              </a:rPr>
              <a:t>Serrano, John Paul</a:t>
            </a:r>
          </a:p>
          <a:p>
            <a:pPr marL="457200" lvl="0" indent="-342900" algn="l" rtl="0">
              <a:spcBef>
                <a:spcPts val="0"/>
              </a:spcBef>
              <a:spcAft>
                <a:spcPts val="0"/>
              </a:spcAft>
              <a:buSzPts val="1800"/>
              <a:buChar char="◉"/>
            </a:pPr>
            <a:r>
              <a:rPr lang="en-US" sz="1800" b="1" dirty="0" err="1">
                <a:solidFill>
                  <a:schemeClr val="accent1">
                    <a:lumMod val="50000"/>
                  </a:schemeClr>
                </a:solidFill>
              </a:rPr>
              <a:t>Catanaoan</a:t>
            </a:r>
            <a:r>
              <a:rPr lang="en-US" sz="1800" b="1" dirty="0">
                <a:solidFill>
                  <a:schemeClr val="accent1">
                    <a:lumMod val="50000"/>
                  </a:schemeClr>
                </a:solidFill>
              </a:rPr>
              <a:t>, Radha Juliana</a:t>
            </a:r>
          </a:p>
          <a:p>
            <a:pPr marL="457200" lvl="0" indent="-342900" algn="l" rtl="0">
              <a:spcBef>
                <a:spcPts val="0"/>
              </a:spcBef>
              <a:spcAft>
                <a:spcPts val="0"/>
              </a:spcAft>
              <a:buSzPts val="1800"/>
              <a:buChar char="◉"/>
            </a:pPr>
            <a:r>
              <a:rPr lang="en-US" sz="1800" b="1" dirty="0" err="1">
                <a:solidFill>
                  <a:schemeClr val="accent1">
                    <a:lumMod val="75000"/>
                  </a:schemeClr>
                </a:solidFill>
              </a:rPr>
              <a:t>Mabansag</a:t>
            </a:r>
            <a:r>
              <a:rPr lang="en-US" sz="1800" b="1" dirty="0">
                <a:solidFill>
                  <a:schemeClr val="accent1">
                    <a:lumMod val="75000"/>
                  </a:schemeClr>
                </a:solidFill>
              </a:rPr>
              <a:t>, Shaina Jen</a:t>
            </a:r>
          </a:p>
          <a:p>
            <a:pPr marL="457200" lvl="0" indent="-342900" algn="l" rtl="0">
              <a:spcBef>
                <a:spcPts val="0"/>
              </a:spcBef>
              <a:spcAft>
                <a:spcPts val="0"/>
              </a:spcAft>
              <a:buSzPts val="1800"/>
              <a:buChar char="◉"/>
            </a:pPr>
            <a:r>
              <a:rPr lang="en-US" sz="1800" b="1" dirty="0" err="1">
                <a:solidFill>
                  <a:schemeClr val="accent1">
                    <a:lumMod val="50000"/>
                  </a:schemeClr>
                </a:solidFill>
              </a:rPr>
              <a:t>Sugue</a:t>
            </a:r>
            <a:r>
              <a:rPr lang="en-US" sz="1800" b="1" dirty="0">
                <a:solidFill>
                  <a:schemeClr val="accent1">
                    <a:lumMod val="50000"/>
                  </a:schemeClr>
                </a:solidFill>
              </a:rPr>
              <a:t>, </a:t>
            </a:r>
            <a:r>
              <a:rPr lang="en-US" sz="1800" b="1" dirty="0" err="1">
                <a:solidFill>
                  <a:schemeClr val="accent1">
                    <a:lumMod val="50000"/>
                  </a:schemeClr>
                </a:solidFill>
              </a:rPr>
              <a:t>Zylei</a:t>
            </a:r>
            <a:endParaRPr lang="en-US" b="1" dirty="0">
              <a:solidFill>
                <a:schemeClr val="accent1">
                  <a:lumMod val="50000"/>
                </a:schemeClr>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94730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Objectives</a:t>
            </a:r>
            <a:endParaRPr sz="2400" dirty="0">
              <a:highlight>
                <a:schemeClr val="accent1"/>
              </a:highlight>
            </a:endParaRPr>
          </a:p>
        </p:txBody>
      </p:sp>
      <p:sp>
        <p:nvSpPr>
          <p:cNvPr id="125" name="Google Shape;125;p17"/>
          <p:cNvSpPr txBox="1">
            <a:spLocks noGrp="1"/>
          </p:cNvSpPr>
          <p:nvPr>
            <p:ph type="body" idx="1"/>
          </p:nvPr>
        </p:nvSpPr>
        <p:spPr>
          <a:xfrm>
            <a:off x="1381250" y="1671505"/>
            <a:ext cx="6809700" cy="3112200"/>
          </a:xfrm>
          <a:prstGeom prst="rect">
            <a:avLst/>
          </a:prstGeom>
        </p:spPr>
        <p:txBody>
          <a:bodyPr spcFirstLastPara="1" wrap="square" lIns="91425" tIns="91425" rIns="91425" bIns="91425" anchor="t" anchorCtr="0">
            <a:noAutofit/>
          </a:bodyPr>
          <a:lstStyle/>
          <a:p>
            <a:pPr indent="0" algn="just" rtl="0">
              <a:spcBef>
                <a:spcPts val="0"/>
              </a:spcBef>
              <a:spcAft>
                <a:spcPts val="800"/>
              </a:spcAft>
              <a:buNone/>
            </a:pPr>
            <a:r>
              <a:rPr lang="en-US" b="0" i="0" u="none" strike="noStrike" dirty="0">
                <a:solidFill>
                  <a:srgbClr val="000000"/>
                </a:solidFill>
                <a:effectLst/>
                <a:latin typeface="Times New Roman" panose="02020603050405020304" pitchFamily="18" charset="0"/>
              </a:rPr>
              <a:t>Specifically, it aims to:</a:t>
            </a:r>
            <a:endParaRPr lang="en-US" b="0" dirty="0">
              <a:effectLst/>
            </a:endParaRPr>
          </a:p>
          <a:p>
            <a:pPr marL="457200" algn="just" rtl="0" fontAlgn="base">
              <a:spcBef>
                <a:spcPts val="0"/>
              </a:spcBef>
              <a:spcAft>
                <a:spcPts val="0"/>
              </a:spcAft>
              <a:buFont typeface="+mj-lt"/>
              <a:buAutoNum type="arabicPeriod"/>
            </a:pPr>
            <a:r>
              <a:rPr lang="en-US" b="0" i="0" u="none" strike="noStrike" dirty="0">
                <a:solidFill>
                  <a:srgbClr val="000000"/>
                </a:solidFill>
                <a:effectLst/>
                <a:latin typeface="Times New Roman" panose="02020603050405020304" pitchFamily="18" charset="0"/>
              </a:rPr>
              <a:t>Implement an </a:t>
            </a:r>
            <a:r>
              <a:rPr lang="en-US" b="0" i="0" u="none" strike="noStrike" dirty="0">
                <a:solidFill>
                  <a:srgbClr val="000000"/>
                </a:solidFill>
                <a:effectLst/>
                <a:highlight>
                  <a:srgbClr val="FFFF00"/>
                </a:highlight>
                <a:latin typeface="Times New Roman" panose="02020603050405020304" pitchFamily="18" charset="0"/>
              </a:rPr>
              <a:t>efficient, low-cost, add-on system </a:t>
            </a:r>
            <a:r>
              <a:rPr lang="en-US" b="0" i="0" u="none" strike="noStrike" dirty="0">
                <a:solidFill>
                  <a:srgbClr val="000000"/>
                </a:solidFill>
                <a:effectLst/>
                <a:latin typeface="Times New Roman" panose="02020603050405020304" pitchFamily="18" charset="0"/>
              </a:rPr>
              <a:t>for Human-Computer Interaction</a:t>
            </a:r>
          </a:p>
          <a:p>
            <a:pPr marL="457200" algn="just" rtl="0" fontAlgn="base">
              <a:spcBef>
                <a:spcPts val="0"/>
              </a:spcBef>
              <a:spcAft>
                <a:spcPts val="0"/>
              </a:spcAft>
              <a:buFont typeface="+mj-lt"/>
              <a:buAutoNum type="arabicPeriod"/>
            </a:pPr>
            <a:r>
              <a:rPr lang="en-US" b="0" i="0" u="none" strike="noStrike" dirty="0">
                <a:solidFill>
                  <a:srgbClr val="000000"/>
                </a:solidFill>
                <a:effectLst/>
                <a:latin typeface="Times New Roman" panose="02020603050405020304" pitchFamily="18" charset="0"/>
              </a:rPr>
              <a:t>Provide an </a:t>
            </a:r>
            <a:r>
              <a:rPr lang="en-US" b="0" i="0" u="none" strike="noStrike" dirty="0">
                <a:solidFill>
                  <a:srgbClr val="000000"/>
                </a:solidFill>
                <a:effectLst/>
                <a:highlight>
                  <a:srgbClr val="FFFF00"/>
                </a:highlight>
                <a:latin typeface="Times New Roman" panose="02020603050405020304" pitchFamily="18" charset="0"/>
              </a:rPr>
              <a:t>assistive tool</a:t>
            </a:r>
            <a:r>
              <a:rPr lang="en-US" b="0" i="0" u="none" strike="noStrike" dirty="0">
                <a:solidFill>
                  <a:srgbClr val="000000"/>
                </a:solidFill>
                <a:effectLst/>
                <a:latin typeface="Times New Roman" panose="02020603050405020304" pitchFamily="18" charset="0"/>
              </a:rPr>
              <a:t> that empowers a person with physical impairments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 name="Picture 4" descr="Computer Icons – Free Vector Download, PNG, SVG, GIF">
            <a:extLst>
              <a:ext uri="{FF2B5EF4-FFF2-40B4-BE49-F238E27FC236}">
                <a16:creationId xmlns:a16="http://schemas.microsoft.com/office/drawing/2014/main" id="{C69A3301-0CE6-4D64-BABB-F662BD414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4D2B8485-C710-444B-8A90-795B00F885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6903860C-0906-4AD1-82ED-362B07A815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62365185-9F63-4313-B930-1B9AB59720BB}"/>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8FA8A7A5-2754-4A0D-93B0-46E1CFB0C0A4}"/>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6FF409BB-6BB7-42F1-84C4-CC77479401EF}"/>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F508F9BE-8F15-4DA3-9D7A-77A6CF4F4657}"/>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6995A173-2836-45BC-93EA-624E4D899F0E}"/>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3BAB349B-99E1-494D-BA68-D86582C2FC7A}"/>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558EC560-ABEA-4480-A950-0988341B9797}"/>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4F15C7A5-C723-4D08-B2F0-3D6ACF80B76B}"/>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1BC192C8-5705-436E-A0BB-AB8A0A5F325C}"/>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ECDF0A9B-7478-4A40-800F-DD1DD0F7EF27}"/>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8209AFC6-923F-4B64-A750-A588A68F4FCD}"/>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69A5434B-32A9-4DBC-A74B-CD1C63C5C095}"/>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416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Objectives</a:t>
            </a:r>
            <a:endParaRPr sz="2400" dirty="0">
              <a:highlight>
                <a:schemeClr val="accent1"/>
              </a:highlight>
            </a:endParaRPr>
          </a:p>
        </p:txBody>
      </p:sp>
      <p:sp>
        <p:nvSpPr>
          <p:cNvPr id="125" name="Google Shape;125;p17"/>
          <p:cNvSpPr txBox="1">
            <a:spLocks noGrp="1"/>
          </p:cNvSpPr>
          <p:nvPr>
            <p:ph type="body" idx="1"/>
          </p:nvPr>
        </p:nvSpPr>
        <p:spPr>
          <a:xfrm>
            <a:off x="1314885" y="1651840"/>
            <a:ext cx="7228342" cy="3112200"/>
          </a:xfrm>
          <a:prstGeom prst="rect">
            <a:avLst/>
          </a:prstGeom>
        </p:spPr>
        <p:txBody>
          <a:bodyPr spcFirstLastPara="1" wrap="square" lIns="91425" tIns="91425" rIns="91425" bIns="91425" anchor="t" anchorCtr="0">
            <a:noAutofit/>
          </a:bodyPr>
          <a:lstStyle/>
          <a:p>
            <a:pPr marL="533400" indent="-457200" algn="just" fontAlgn="base">
              <a:spcBef>
                <a:spcPts val="0"/>
              </a:spcBef>
              <a:buFont typeface="+mj-lt"/>
              <a:buAutoNum type="arabicPeriod" startAt="3"/>
            </a:pPr>
            <a:r>
              <a:rPr lang="en-US" b="0" i="0" u="none" strike="noStrike" dirty="0">
                <a:solidFill>
                  <a:srgbClr val="000000"/>
                </a:solidFill>
                <a:effectLst/>
                <a:latin typeface="Times New Roman" panose="02020603050405020304" pitchFamily="18" charset="0"/>
              </a:rPr>
              <a:t>Create an </a:t>
            </a:r>
            <a:r>
              <a:rPr lang="en-US" b="0" i="0" u="none" strike="noStrike" dirty="0">
                <a:solidFill>
                  <a:srgbClr val="000000"/>
                </a:solidFill>
                <a:effectLst/>
                <a:highlight>
                  <a:srgbClr val="FFFF00"/>
                </a:highlight>
                <a:latin typeface="Times New Roman" panose="02020603050405020304" pitchFamily="18" charset="0"/>
              </a:rPr>
              <a:t>Arduino-based eye tracker</a:t>
            </a:r>
            <a:r>
              <a:rPr lang="en-US" b="0" i="0" u="none" strike="noStrike" dirty="0">
                <a:solidFill>
                  <a:srgbClr val="000000"/>
                </a:solidFill>
                <a:effectLst/>
                <a:latin typeface="Times New Roman" panose="02020603050405020304" pitchFamily="18" charset="0"/>
              </a:rPr>
              <a:t> that allows the person to use, command, and manipulate electronic gadgets just by using their gaze and blinking</a:t>
            </a:r>
          </a:p>
          <a:p>
            <a:pPr marL="533400" indent="-457200" algn="just" rtl="0" fontAlgn="base">
              <a:spcBef>
                <a:spcPts val="0"/>
              </a:spcBef>
              <a:spcAft>
                <a:spcPts val="0"/>
              </a:spcAft>
              <a:buFont typeface="+mj-lt"/>
              <a:buAutoNum type="arabicPeriod" startAt="3"/>
            </a:pPr>
            <a:r>
              <a:rPr lang="en-US" b="0" i="0" u="none" strike="noStrike" dirty="0">
                <a:solidFill>
                  <a:srgbClr val="000000"/>
                </a:solidFill>
                <a:effectLst/>
                <a:latin typeface="Times New Roman" panose="02020603050405020304" pitchFamily="18" charset="0"/>
              </a:rPr>
              <a:t>Develop an </a:t>
            </a:r>
            <a:r>
              <a:rPr lang="en-US" b="0" i="0" u="none" strike="noStrike" dirty="0">
                <a:solidFill>
                  <a:srgbClr val="000000"/>
                </a:solidFill>
                <a:effectLst/>
                <a:highlight>
                  <a:srgbClr val="FFFF00"/>
                </a:highlight>
                <a:latin typeface="Times New Roman" panose="02020603050405020304" pitchFamily="18" charset="0"/>
              </a:rPr>
              <a:t>algorithm for the eye-gaze user interface</a:t>
            </a:r>
            <a:r>
              <a:rPr lang="en-US" b="0" i="0" u="none" strike="noStrike" dirty="0">
                <a:solidFill>
                  <a:srgbClr val="000000"/>
                </a:solidFill>
                <a:effectLst/>
                <a:latin typeface="Times New Roman" panose="02020603050405020304" pitchFamily="18" charset="0"/>
              </a:rPr>
              <a:t>.</a:t>
            </a:r>
          </a:p>
          <a:p>
            <a:pPr marL="533400" indent="-457200" algn="just" rtl="0" fontAlgn="base">
              <a:spcBef>
                <a:spcPts val="0"/>
              </a:spcBef>
              <a:spcAft>
                <a:spcPts val="0"/>
              </a:spcAft>
              <a:buFont typeface="+mj-lt"/>
              <a:buAutoNum type="arabicPeriod" startAt="3"/>
            </a:pPr>
            <a:r>
              <a:rPr lang="en-US" b="0" i="0" u="none" strike="noStrike" dirty="0">
                <a:solidFill>
                  <a:srgbClr val="000000"/>
                </a:solidFill>
                <a:effectLst/>
                <a:latin typeface="Times New Roman" panose="02020603050405020304" pitchFamily="18" charset="0"/>
              </a:rPr>
              <a:t>Test and evaluate the system</a:t>
            </a:r>
            <a:r>
              <a:rPr lang="en-US" dirty="0">
                <a:solidFill>
                  <a:srgbClr val="000000"/>
                </a:solidFill>
                <a:latin typeface="Times New Roman" panose="02020603050405020304" pitchFamily="18" charset="0"/>
              </a:rPr>
              <a:t>.</a:t>
            </a:r>
            <a:endParaRPr lang="en-US" b="0" i="0" u="none" strike="noStrike" dirty="0">
              <a:solidFill>
                <a:srgbClr val="000000"/>
              </a:solidFill>
              <a:effectLst/>
              <a:latin typeface="Times New Roman" panose="02020603050405020304"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0" name="Picture 4" descr="Computer Icons – Free Vector Download, PNG, SVG, GIF">
            <a:extLst>
              <a:ext uri="{FF2B5EF4-FFF2-40B4-BE49-F238E27FC236}">
                <a16:creationId xmlns:a16="http://schemas.microsoft.com/office/drawing/2014/main" id="{2CDBBF6E-C6F2-45AD-AF18-68AD6619D4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1818984" y="4347810"/>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Icons – Free Vector Download, PNG, SVG, GIF">
            <a:extLst>
              <a:ext uri="{FF2B5EF4-FFF2-40B4-BE49-F238E27FC236}">
                <a16:creationId xmlns:a16="http://schemas.microsoft.com/office/drawing/2014/main" id="{7D841837-3E39-446D-96CD-FDFF86849C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180953">
            <a:off x="5016476" y="4331918"/>
            <a:ext cx="725995" cy="5937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mputer Icons – Free Vector Download, PNG, SVG, GIF">
            <a:extLst>
              <a:ext uri="{FF2B5EF4-FFF2-40B4-BE49-F238E27FC236}">
                <a16:creationId xmlns:a16="http://schemas.microsoft.com/office/drawing/2014/main" id="{A88C71D1-AD8E-47DD-A84C-502F28FA8D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95" b="16659"/>
          <a:stretch/>
        </p:blipFill>
        <p:spPr bwMode="auto">
          <a:xfrm rot="20947708">
            <a:off x="7907579" y="4370218"/>
            <a:ext cx="725995" cy="59376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1153;p48">
            <a:extLst>
              <a:ext uri="{FF2B5EF4-FFF2-40B4-BE49-F238E27FC236}">
                <a16:creationId xmlns:a16="http://schemas.microsoft.com/office/drawing/2014/main" id="{1DF14DEE-F507-4975-B75E-1502F782EE01}"/>
              </a:ext>
            </a:extLst>
          </p:cNvPr>
          <p:cNvGrpSpPr/>
          <p:nvPr/>
        </p:nvGrpSpPr>
        <p:grpSpPr>
          <a:xfrm rot="607539">
            <a:off x="416539" y="4473296"/>
            <a:ext cx="581372" cy="387609"/>
            <a:chOff x="3269900" y="3064500"/>
            <a:chExt cx="432325" cy="263075"/>
          </a:xfrm>
        </p:grpSpPr>
        <p:sp>
          <p:nvSpPr>
            <p:cNvPr id="14" name="Google Shape;1154;p48">
              <a:extLst>
                <a:ext uri="{FF2B5EF4-FFF2-40B4-BE49-F238E27FC236}">
                  <a16:creationId xmlns:a16="http://schemas.microsoft.com/office/drawing/2014/main" id="{72F7724A-951D-4F2A-BFFE-750A45F0AE47}"/>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5;p48">
              <a:extLst>
                <a:ext uri="{FF2B5EF4-FFF2-40B4-BE49-F238E27FC236}">
                  <a16:creationId xmlns:a16="http://schemas.microsoft.com/office/drawing/2014/main" id="{1EE7E69E-6F67-46D3-9AA1-CF52474B63F3}"/>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48">
              <a:extLst>
                <a:ext uri="{FF2B5EF4-FFF2-40B4-BE49-F238E27FC236}">
                  <a16:creationId xmlns:a16="http://schemas.microsoft.com/office/drawing/2014/main" id="{A9017BB6-38BF-4CF1-989F-A86806A10E28}"/>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53;p48">
            <a:extLst>
              <a:ext uri="{FF2B5EF4-FFF2-40B4-BE49-F238E27FC236}">
                <a16:creationId xmlns:a16="http://schemas.microsoft.com/office/drawing/2014/main" id="{1D5844FC-700A-43C1-AF56-1D602C6427E2}"/>
              </a:ext>
            </a:extLst>
          </p:cNvPr>
          <p:cNvGrpSpPr/>
          <p:nvPr/>
        </p:nvGrpSpPr>
        <p:grpSpPr>
          <a:xfrm rot="21324550">
            <a:off x="6619142" y="4435017"/>
            <a:ext cx="581372" cy="387609"/>
            <a:chOff x="3269900" y="3064500"/>
            <a:chExt cx="432325" cy="263075"/>
          </a:xfrm>
        </p:grpSpPr>
        <p:sp>
          <p:nvSpPr>
            <p:cNvPr id="18" name="Google Shape;1154;p48">
              <a:extLst>
                <a:ext uri="{FF2B5EF4-FFF2-40B4-BE49-F238E27FC236}">
                  <a16:creationId xmlns:a16="http://schemas.microsoft.com/office/drawing/2014/main" id="{283DD42D-47A0-496F-BA55-4D3CFB79096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5;p48">
              <a:extLst>
                <a:ext uri="{FF2B5EF4-FFF2-40B4-BE49-F238E27FC236}">
                  <a16:creationId xmlns:a16="http://schemas.microsoft.com/office/drawing/2014/main" id="{BCD787B6-861B-4BC1-904D-1775EE696D4B}"/>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6;p48">
              <a:extLst>
                <a:ext uri="{FF2B5EF4-FFF2-40B4-BE49-F238E27FC236}">
                  <a16:creationId xmlns:a16="http://schemas.microsoft.com/office/drawing/2014/main" id="{A21CDAA3-BD75-483C-A2A4-5D4D9F5F8ACD}"/>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53;p48">
            <a:extLst>
              <a:ext uri="{FF2B5EF4-FFF2-40B4-BE49-F238E27FC236}">
                <a16:creationId xmlns:a16="http://schemas.microsoft.com/office/drawing/2014/main" id="{38959228-900D-4000-9F41-49E291178EA5}"/>
              </a:ext>
            </a:extLst>
          </p:cNvPr>
          <p:cNvGrpSpPr/>
          <p:nvPr/>
        </p:nvGrpSpPr>
        <p:grpSpPr>
          <a:xfrm>
            <a:off x="3467040" y="4450888"/>
            <a:ext cx="687346" cy="387609"/>
            <a:chOff x="3269900" y="3064500"/>
            <a:chExt cx="432325" cy="263075"/>
          </a:xfrm>
        </p:grpSpPr>
        <p:sp>
          <p:nvSpPr>
            <p:cNvPr id="22" name="Google Shape;1154;p48">
              <a:extLst>
                <a:ext uri="{FF2B5EF4-FFF2-40B4-BE49-F238E27FC236}">
                  <a16:creationId xmlns:a16="http://schemas.microsoft.com/office/drawing/2014/main" id="{B5FF2BBF-1E8D-4E96-9A6D-59E0BB0EB5D7}"/>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5;p48">
              <a:extLst>
                <a:ext uri="{FF2B5EF4-FFF2-40B4-BE49-F238E27FC236}">
                  <a16:creationId xmlns:a16="http://schemas.microsoft.com/office/drawing/2014/main" id="{3170ABAD-5BB2-403F-85CD-D46A00931C9A}"/>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6;p48">
              <a:extLst>
                <a:ext uri="{FF2B5EF4-FFF2-40B4-BE49-F238E27FC236}">
                  <a16:creationId xmlns:a16="http://schemas.microsoft.com/office/drawing/2014/main" id="{E02E6934-2ADD-48C2-8454-1F76ABD5DE17}"/>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09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Significance of the Study</a:t>
            </a:r>
            <a:endParaRPr lang="en-RW" sz="2400" dirty="0"/>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isabled PNG Transparent Images | PNG All">
            <a:extLst>
              <a:ext uri="{FF2B5EF4-FFF2-40B4-BE49-F238E27FC236}">
                <a16:creationId xmlns:a16="http://schemas.microsoft.com/office/drawing/2014/main" id="{1FE7AECF-37CF-41CA-AB5E-4CB45D8AE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02" y="1583014"/>
            <a:ext cx="2512085" cy="9322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ite House Government Building Clip art - government building png download  - 1494*721 - Free Transparent White House png Download. - Clip Art Library">
            <a:extLst>
              <a:ext uri="{FF2B5EF4-FFF2-40B4-BE49-F238E27FC236}">
                <a16:creationId xmlns:a16="http://schemas.microsoft.com/office/drawing/2014/main" id="{C0D19B28-7720-4DD8-B448-7438E7FCA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976" y="2935317"/>
            <a:ext cx="2400766" cy="1158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Sc Nursing Coaching Kolkata - 10% off for early birds - FREE demo class">
            <a:extLst>
              <a:ext uri="{FF2B5EF4-FFF2-40B4-BE49-F238E27FC236}">
                <a16:creationId xmlns:a16="http://schemas.microsoft.com/office/drawing/2014/main" id="{7F4774DA-F735-4DBD-9283-D3ABEF714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878" y="3053028"/>
            <a:ext cx="2024349" cy="13482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ational Secondary School Transparency Clip art Student - school png  cartoon png download - 499*513 - Free Transparent School png Download. -  Clip Art Library">
            <a:extLst>
              <a:ext uri="{FF2B5EF4-FFF2-40B4-BE49-F238E27FC236}">
                <a16:creationId xmlns:a16="http://schemas.microsoft.com/office/drawing/2014/main" id="{CFD5879F-ADF9-4B8C-88B8-008C2F84F1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9019" y="1631204"/>
            <a:ext cx="1382946" cy="142182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A118191-DB68-45DB-AD0D-08ECCC21A805}"/>
              </a:ext>
            </a:extLst>
          </p:cNvPr>
          <p:cNvSpPr/>
          <p:nvPr/>
        </p:nvSpPr>
        <p:spPr>
          <a:xfrm>
            <a:off x="473176" y="2507330"/>
            <a:ext cx="2305439" cy="307777"/>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dirty="0">
                <a:ln w="0"/>
                <a:solidFill>
                  <a:schemeClr val="tx1"/>
                </a:solidFill>
                <a:effectLst>
                  <a:outerShdw blurRad="38100" dist="19050" dir="2700000" algn="tl" rotWithShape="0">
                    <a:schemeClr val="dk1">
                      <a:alpha val="40000"/>
                    </a:schemeClr>
                  </a:outerShdw>
                </a:effectLst>
              </a:rPr>
              <a:t>Physically impaired people</a:t>
            </a:r>
          </a:p>
        </p:txBody>
      </p:sp>
      <p:sp>
        <p:nvSpPr>
          <p:cNvPr id="19" name="Rectangle 18">
            <a:extLst>
              <a:ext uri="{FF2B5EF4-FFF2-40B4-BE49-F238E27FC236}">
                <a16:creationId xmlns:a16="http://schemas.microsoft.com/office/drawing/2014/main" id="{F4B9ABA0-DC76-4019-A33E-F4745592B731}"/>
              </a:ext>
            </a:extLst>
          </p:cNvPr>
          <p:cNvSpPr/>
          <p:nvPr/>
        </p:nvSpPr>
        <p:spPr>
          <a:xfrm>
            <a:off x="2961904" y="4126275"/>
            <a:ext cx="1168910" cy="307777"/>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dirty="0">
                <a:ln w="0"/>
                <a:solidFill>
                  <a:schemeClr val="tx1"/>
                </a:solidFill>
                <a:effectLst>
                  <a:outerShdw blurRad="38100" dist="19050" dir="2700000" algn="tl" rotWithShape="0">
                    <a:schemeClr val="dk1">
                      <a:alpha val="40000"/>
                    </a:schemeClr>
                  </a:outerShdw>
                </a:effectLst>
              </a:rPr>
              <a:t>Government</a:t>
            </a:r>
          </a:p>
        </p:txBody>
      </p:sp>
      <p:sp>
        <p:nvSpPr>
          <p:cNvPr id="20" name="Rectangle 19">
            <a:extLst>
              <a:ext uri="{FF2B5EF4-FFF2-40B4-BE49-F238E27FC236}">
                <a16:creationId xmlns:a16="http://schemas.microsoft.com/office/drawing/2014/main" id="{4355F0ED-6CBC-433D-AC8C-49E8715B8849}"/>
              </a:ext>
            </a:extLst>
          </p:cNvPr>
          <p:cNvSpPr/>
          <p:nvPr/>
        </p:nvSpPr>
        <p:spPr>
          <a:xfrm>
            <a:off x="5204045" y="3206631"/>
            <a:ext cx="732893" cy="307777"/>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dirty="0">
                <a:ln w="0"/>
                <a:solidFill>
                  <a:schemeClr val="tx1"/>
                </a:solidFill>
                <a:effectLst>
                  <a:outerShdw blurRad="38100" dist="19050" dir="2700000" algn="tl" rotWithShape="0">
                    <a:schemeClr val="dk1">
                      <a:alpha val="40000"/>
                    </a:schemeClr>
                  </a:outerShdw>
                </a:effectLst>
              </a:rPr>
              <a:t>School</a:t>
            </a:r>
          </a:p>
        </p:txBody>
      </p:sp>
      <p:sp>
        <p:nvSpPr>
          <p:cNvPr id="21" name="Rectangle 20">
            <a:extLst>
              <a:ext uri="{FF2B5EF4-FFF2-40B4-BE49-F238E27FC236}">
                <a16:creationId xmlns:a16="http://schemas.microsoft.com/office/drawing/2014/main" id="{2D89B76B-DC38-424F-98D5-8D3FF2922602}"/>
              </a:ext>
            </a:extLst>
          </p:cNvPr>
          <p:cNvSpPr/>
          <p:nvPr/>
        </p:nvSpPr>
        <p:spPr>
          <a:xfrm>
            <a:off x="6648438" y="4595962"/>
            <a:ext cx="1765227" cy="307777"/>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dirty="0">
                <a:ln w="0"/>
                <a:solidFill>
                  <a:schemeClr val="tx1"/>
                </a:solidFill>
                <a:effectLst>
                  <a:outerShdw blurRad="38100" dist="19050" dir="2700000" algn="tl" rotWithShape="0">
                    <a:schemeClr val="dk1">
                      <a:alpha val="40000"/>
                    </a:schemeClr>
                  </a:outerShdw>
                </a:effectLst>
              </a:rPr>
              <a:t>Future Researchers</a:t>
            </a:r>
          </a:p>
        </p:txBody>
      </p:sp>
    </p:spTree>
    <p:extLst>
      <p:ext uri="{BB962C8B-B14F-4D97-AF65-F5344CB8AC3E}">
        <p14:creationId xmlns:p14="http://schemas.microsoft.com/office/powerpoint/2010/main" val="356497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Scope and Limitation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336069"/>
            <a:ext cx="7609793" cy="3112200"/>
          </a:xfrm>
        </p:spPr>
        <p:txBody>
          <a:bodyPr/>
          <a:lstStyle/>
          <a:p>
            <a:pPr marL="76200" indent="0" algn="just">
              <a:buNone/>
            </a:pPr>
            <a:r>
              <a:rPr lang="en-US" dirty="0">
                <a:latin typeface="Times New Roman" panose="02020603050405020304" pitchFamily="18" charset="0"/>
                <a:cs typeface="Times New Roman" panose="02020603050405020304" pitchFamily="18" charset="0"/>
              </a:rPr>
              <a:t>	This study aims to empower the physically impaired in their personal computer usage with an assistive system consisting of an eye-tracking device and Human-Computer Interface.  The prototype for the eye-tracker and the HCI will be built by the Researchers remotely in City of General </a:t>
            </a:r>
            <a:r>
              <a:rPr lang="en-US" dirty="0" err="1">
                <a:latin typeface="Times New Roman" panose="02020603050405020304" pitchFamily="18" charset="0"/>
                <a:cs typeface="Times New Roman" panose="02020603050405020304" pitchFamily="18" charset="0"/>
              </a:rPr>
              <a:t>Trias</a:t>
            </a:r>
            <a:r>
              <a:rPr lang="en-US" dirty="0">
                <a:latin typeface="Times New Roman" panose="02020603050405020304" pitchFamily="18" charset="0"/>
                <a:cs typeface="Times New Roman" panose="02020603050405020304" pitchFamily="18" charset="0"/>
              </a:rPr>
              <a:t> for the months of May until June 2021. Signals from the prototype's sensors are the primary source of input to be processed by the HCI wherein an algorithm is made to have corresponding controls to eye gaze and blinking. </a:t>
            </a:r>
            <a:endParaRPr lang="en-R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139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Scope and Limitation</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131083" y="1473721"/>
            <a:ext cx="7609793" cy="3112200"/>
          </a:xfrm>
        </p:spPr>
        <p:txBody>
          <a:bodyPr/>
          <a:lstStyle/>
          <a:p>
            <a:pPr marL="76200" indent="0" algn="just">
              <a:buNone/>
            </a:pPr>
            <a:r>
              <a:rPr lang="en-US" dirty="0">
                <a:latin typeface="Times New Roman" panose="02020603050405020304" pitchFamily="18" charset="0"/>
                <a:cs typeface="Times New Roman" panose="02020603050405020304" pitchFamily="18" charset="0"/>
              </a:rPr>
              <a:t>Data acquisition from the eye-tracker will happen in real-time for efficient and responsive manipulation by the user. The Researchers are limited to the available features in their chosen software for creating the HCI. Other technology apart from the personal computer, such as mobile phones and tablets, will not be included in the making and testing of the assistive system.</a:t>
            </a: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8497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Time and Place</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a:xfrm>
            <a:off x="1024069" y="1508692"/>
            <a:ext cx="7074492" cy="3112200"/>
          </a:xfrm>
        </p:spPr>
        <p:txBody>
          <a:bodyPr/>
          <a:lstStyle/>
          <a:p>
            <a:r>
              <a:rPr lang="en-US" b="0" i="0" dirty="0">
                <a:solidFill>
                  <a:srgbClr val="050505"/>
                </a:solidFill>
                <a:effectLst/>
                <a:latin typeface="Times New Roman" panose="02020603050405020304" pitchFamily="18" charset="0"/>
                <a:cs typeface="Times New Roman" panose="02020603050405020304" pitchFamily="18" charset="0"/>
              </a:rPr>
              <a:t>Time</a:t>
            </a:r>
          </a:p>
          <a:p>
            <a:pPr marL="76200" indent="0">
              <a:buNone/>
            </a:pPr>
            <a:r>
              <a:rPr lang="en-US" b="0" i="0" dirty="0">
                <a:solidFill>
                  <a:srgbClr val="050505"/>
                </a:solidFill>
                <a:effectLst/>
                <a:latin typeface="Times New Roman" panose="02020603050405020304" pitchFamily="18" charset="0"/>
                <a:cs typeface="Times New Roman" panose="02020603050405020304" pitchFamily="18" charset="0"/>
              </a:rPr>
              <a:t>	Research making will take place from May 2021 to June 2021. </a:t>
            </a:r>
          </a:p>
          <a:p>
            <a:pPr marL="76200" indent="0">
              <a:buNone/>
            </a:pPr>
            <a:endParaRPr lang="en-US" b="0" i="0" dirty="0">
              <a:solidFill>
                <a:srgbClr val="050505"/>
              </a:solidFill>
              <a:effectLst/>
              <a:latin typeface="Times New Roman" panose="02020603050405020304" pitchFamily="18" charset="0"/>
              <a:cs typeface="Times New Roman" panose="02020603050405020304" pitchFamily="18" charset="0"/>
            </a:endParaRPr>
          </a:p>
          <a:p>
            <a:r>
              <a:rPr lang="en-US" b="0" i="0" dirty="0">
                <a:solidFill>
                  <a:srgbClr val="050505"/>
                </a:solidFill>
                <a:effectLst/>
                <a:latin typeface="Times New Roman" panose="02020603050405020304" pitchFamily="18" charset="0"/>
                <a:cs typeface="Times New Roman" panose="02020603050405020304" pitchFamily="18" charset="0"/>
              </a:rPr>
              <a:t>Place</a:t>
            </a:r>
          </a:p>
          <a:p>
            <a:pPr marL="76200" indent="0">
              <a:buNone/>
            </a:pPr>
            <a:r>
              <a:rPr lang="en-US" b="0" i="0" dirty="0">
                <a:solidFill>
                  <a:srgbClr val="050505"/>
                </a:solidFill>
                <a:effectLst/>
                <a:latin typeface="Times New Roman" panose="02020603050405020304" pitchFamily="18" charset="0"/>
                <a:cs typeface="Times New Roman" panose="02020603050405020304" pitchFamily="18" charset="0"/>
              </a:rPr>
              <a:t>	The study will be conducted in the City of General </a:t>
            </a:r>
            <a:r>
              <a:rPr lang="en-US" b="0" i="0" dirty="0" err="1">
                <a:solidFill>
                  <a:srgbClr val="050505"/>
                </a:solidFill>
                <a:effectLst/>
                <a:latin typeface="Times New Roman" panose="02020603050405020304" pitchFamily="18" charset="0"/>
                <a:cs typeface="Times New Roman" panose="02020603050405020304" pitchFamily="18" charset="0"/>
              </a:rPr>
              <a:t>Trias</a:t>
            </a:r>
            <a:r>
              <a:rPr lang="en-US" dirty="0">
                <a:solidFill>
                  <a:srgbClr val="050505"/>
                </a:solidFill>
                <a:latin typeface="Times New Roman" panose="02020603050405020304" pitchFamily="18" charset="0"/>
                <a:cs typeface="Times New Roman" panose="02020603050405020304" pitchFamily="18" charset="0"/>
              </a:rPr>
              <a:t>, Cavite.</a:t>
            </a:r>
            <a:endParaRPr lang="en-R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841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7157-4955-418C-9337-94537FA7FB9B}"/>
              </a:ext>
            </a:extLst>
          </p:cNvPr>
          <p:cNvSpPr>
            <a:spLocks noGrp="1"/>
          </p:cNvSpPr>
          <p:nvPr>
            <p:ph type="title"/>
          </p:nvPr>
        </p:nvSpPr>
        <p:spPr/>
        <p:txBody>
          <a:bodyPr/>
          <a:lstStyle/>
          <a:p>
            <a:r>
              <a:rPr lang="en-US" sz="2400" dirty="0"/>
              <a:t>RRL</a:t>
            </a:r>
            <a:endParaRPr lang="en-RW" sz="2400" dirty="0"/>
          </a:p>
        </p:txBody>
      </p:sp>
      <p:sp>
        <p:nvSpPr>
          <p:cNvPr id="3" name="Text Placeholder 2">
            <a:extLst>
              <a:ext uri="{FF2B5EF4-FFF2-40B4-BE49-F238E27FC236}">
                <a16:creationId xmlns:a16="http://schemas.microsoft.com/office/drawing/2014/main" id="{2D58E693-C3C6-4832-9059-AD5CCC53FD85}"/>
              </a:ext>
            </a:extLst>
          </p:cNvPr>
          <p:cNvSpPr>
            <a:spLocks noGrp="1"/>
          </p:cNvSpPr>
          <p:nvPr>
            <p:ph type="body" idx="1"/>
          </p:nvPr>
        </p:nvSpPr>
        <p:spPr/>
        <p:txBody>
          <a:bodyPr/>
          <a:lstStyle/>
          <a:p>
            <a:pPr marL="76200" indent="0" algn="just">
              <a:buNone/>
            </a:pPr>
            <a:r>
              <a:rPr lang="en-US" b="0" i="0" u="none" strike="noStrike" dirty="0">
                <a:solidFill>
                  <a:srgbClr val="000000"/>
                </a:solidFill>
                <a:effectLst/>
                <a:latin typeface="Times New Roman" panose="02020603050405020304" pitchFamily="18" charset="0"/>
              </a:rPr>
              <a:t>	According to </a:t>
            </a:r>
            <a:r>
              <a:rPr lang="en-US" b="0" i="0" u="none" strike="noStrike" dirty="0" err="1">
                <a:solidFill>
                  <a:srgbClr val="000000"/>
                </a:solidFill>
                <a:effectLst/>
                <a:latin typeface="Times New Roman" panose="02020603050405020304" pitchFamily="18" charset="0"/>
              </a:rPr>
              <a:t>Borgestig</a:t>
            </a:r>
            <a:r>
              <a:rPr lang="en-US" b="0" i="0" u="none" strike="noStrike" dirty="0">
                <a:solidFill>
                  <a:srgbClr val="000000"/>
                </a:solidFill>
                <a:effectLst/>
                <a:latin typeface="Times New Roman" panose="02020603050405020304" pitchFamily="18" charset="0"/>
              </a:rPr>
              <a:t>, et al. (2017), computers as an assistive technology have been found to be an effective intervention for children with profound impairments because they can alleviate participation restrictions and functional limitations in childhood activities, especially in the areas of play, education, and communication.</a:t>
            </a:r>
            <a:endParaRPr lang="en-RW" dirty="0"/>
          </a:p>
        </p:txBody>
      </p:sp>
      <p:sp>
        <p:nvSpPr>
          <p:cNvPr id="4" name="Slide Number Placeholder 3">
            <a:extLst>
              <a:ext uri="{FF2B5EF4-FFF2-40B4-BE49-F238E27FC236}">
                <a16:creationId xmlns:a16="http://schemas.microsoft.com/office/drawing/2014/main" id="{B8FB48CA-FF1F-4413-8977-9091FF5BE4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5" name="Google Shape;126;p17">
            <a:extLst>
              <a:ext uri="{FF2B5EF4-FFF2-40B4-BE49-F238E27FC236}">
                <a16:creationId xmlns:a16="http://schemas.microsoft.com/office/drawing/2014/main" id="{0D781CF1-CE98-4EBA-B733-05CD9FDA896D}"/>
              </a:ext>
            </a:extLst>
          </p:cNvPr>
          <p:cNvGrpSpPr/>
          <p:nvPr/>
        </p:nvGrpSpPr>
        <p:grpSpPr>
          <a:xfrm>
            <a:off x="916458" y="1019750"/>
            <a:ext cx="214625" cy="214625"/>
            <a:chOff x="2594050" y="1631825"/>
            <a:chExt cx="439625" cy="439625"/>
          </a:xfrm>
        </p:grpSpPr>
        <p:sp>
          <p:nvSpPr>
            <p:cNvPr id="6" name="Google Shape;127;p17">
              <a:extLst>
                <a:ext uri="{FF2B5EF4-FFF2-40B4-BE49-F238E27FC236}">
                  <a16:creationId xmlns:a16="http://schemas.microsoft.com/office/drawing/2014/main" id="{00A7DC1C-E566-42F8-8D53-18FCC0B2C57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p17">
              <a:extLst>
                <a:ext uri="{FF2B5EF4-FFF2-40B4-BE49-F238E27FC236}">
                  <a16:creationId xmlns:a16="http://schemas.microsoft.com/office/drawing/2014/main" id="{05702530-039A-42C6-8DE3-6C813FED51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p17">
              <a:extLst>
                <a:ext uri="{FF2B5EF4-FFF2-40B4-BE49-F238E27FC236}">
                  <a16:creationId xmlns:a16="http://schemas.microsoft.com/office/drawing/2014/main" id="{E1E27EC1-0384-41B6-A9F2-2F8FEA344A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p17">
              <a:extLst>
                <a:ext uri="{FF2B5EF4-FFF2-40B4-BE49-F238E27FC236}">
                  <a16:creationId xmlns:a16="http://schemas.microsoft.com/office/drawing/2014/main" id="{746AC711-2076-4167-AE7D-7DE9568C749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5847787"/>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1150</Words>
  <Application>Microsoft Office PowerPoint</Application>
  <PresentationFormat>On-screen Show (16:9)</PresentationFormat>
  <Paragraphs>160</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Quattrocento Sans</vt:lpstr>
      <vt:lpstr>Times New Roman</vt:lpstr>
      <vt:lpstr>Lora</vt:lpstr>
      <vt:lpstr>Arial</vt:lpstr>
      <vt:lpstr>Viola template</vt:lpstr>
      <vt:lpstr> iCursor: Human-Computer Interaction through Assistive Arduino-Based Eye-Tracking Technology for the Physically Impaired</vt:lpstr>
      <vt:lpstr>Objectives</vt:lpstr>
      <vt:lpstr>Objectives</vt:lpstr>
      <vt:lpstr>Objectives</vt:lpstr>
      <vt:lpstr>Significance of the Study</vt:lpstr>
      <vt:lpstr>Scope and Limitation</vt:lpstr>
      <vt:lpstr>Scope and Limitation</vt:lpstr>
      <vt:lpstr>Time and Place</vt:lpstr>
      <vt:lpstr>RRL</vt:lpstr>
      <vt:lpstr>RRL</vt:lpstr>
      <vt:lpstr>Materials</vt:lpstr>
      <vt:lpstr>Materials</vt:lpstr>
      <vt:lpstr>Materials</vt:lpstr>
      <vt:lpstr>Methods</vt:lpstr>
      <vt:lpstr>Methods</vt:lpstr>
      <vt:lpstr>Methods</vt:lpstr>
      <vt:lpstr>Methods</vt:lpstr>
      <vt:lpstr>Methods</vt:lpstr>
      <vt:lpstr>System Diagram</vt:lpstr>
      <vt:lpstr>Expected Output</vt:lpstr>
      <vt:lpstr>Budgetary Estimate</vt:lpstr>
      <vt:lpstr>Test and Evaluation</vt:lpstr>
      <vt:lpstr>Test and Evaluation</vt:lpstr>
      <vt:lpstr>Test and Evaluation</vt:lpstr>
      <vt:lpstr>Test and Evaluation</vt:lpstr>
      <vt:lpstr>Test and Evaluation</vt:lpstr>
      <vt:lpstr>Test and Evaluation</vt:lpstr>
      <vt:lpstr>Test and Evaluation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iCursor: Human-Computer Interaction through Assistive Arduino-Based Eye-Tracking Technology for the Physically Impaired</dc:title>
  <dc:creator>raywi</dc:creator>
  <cp:lastModifiedBy>catanaoanraywin@gmail.com</cp:lastModifiedBy>
  <cp:revision>40</cp:revision>
  <dcterms:modified xsi:type="dcterms:W3CDTF">2021-05-06T00:31:17Z</dcterms:modified>
</cp:coreProperties>
</file>