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321" r:id="rId2"/>
    <p:sldId id="327" r:id="rId3"/>
    <p:sldId id="286" r:id="rId4"/>
    <p:sldId id="318" r:id="rId5"/>
    <p:sldId id="315" r:id="rId6"/>
    <p:sldId id="310" r:id="rId7"/>
    <p:sldId id="322" r:id="rId8"/>
    <p:sldId id="386" r:id="rId9"/>
    <p:sldId id="326" r:id="rId10"/>
    <p:sldId id="335" r:id="rId11"/>
    <p:sldId id="343" r:id="rId12"/>
    <p:sldId id="323" r:id="rId13"/>
    <p:sldId id="324" r:id="rId14"/>
    <p:sldId id="312" r:id="rId15"/>
    <p:sldId id="304" r:id="rId16"/>
    <p:sldId id="334" r:id="rId17"/>
    <p:sldId id="330" r:id="rId18"/>
    <p:sldId id="331" r:id="rId19"/>
    <p:sldId id="332" r:id="rId20"/>
    <p:sldId id="333" r:id="rId21"/>
    <p:sldId id="336" r:id="rId22"/>
    <p:sldId id="337" r:id="rId23"/>
    <p:sldId id="338" r:id="rId24"/>
    <p:sldId id="344" r:id="rId25"/>
    <p:sldId id="342" r:id="rId26"/>
    <p:sldId id="345" r:id="rId27"/>
    <p:sldId id="347" r:id="rId28"/>
    <p:sldId id="353" r:id="rId29"/>
    <p:sldId id="348" r:id="rId30"/>
    <p:sldId id="349" r:id="rId31"/>
    <p:sldId id="360" r:id="rId32"/>
    <p:sldId id="354" r:id="rId33"/>
    <p:sldId id="359" r:id="rId34"/>
    <p:sldId id="356" r:id="rId35"/>
    <p:sldId id="351" r:id="rId36"/>
    <p:sldId id="361" r:id="rId37"/>
    <p:sldId id="382" r:id="rId38"/>
    <p:sldId id="383" r:id="rId39"/>
    <p:sldId id="385" r:id="rId40"/>
    <p:sldId id="363" r:id="rId41"/>
    <p:sldId id="368" r:id="rId42"/>
    <p:sldId id="373" r:id="rId43"/>
    <p:sldId id="375" r:id="rId44"/>
    <p:sldId id="376" r:id="rId45"/>
    <p:sldId id="372" r:id="rId46"/>
    <p:sldId id="377" r:id="rId47"/>
    <p:sldId id="378" r:id="rId48"/>
    <p:sldId id="367" r:id="rId49"/>
    <p:sldId id="366" r:id="rId50"/>
    <p:sldId id="364" r:id="rId51"/>
    <p:sldId id="379" r:id="rId52"/>
    <p:sldId id="381" r:id="rId53"/>
    <p:sldId id="365" r:id="rId54"/>
    <p:sldId id="307" r:id="rId55"/>
    <p:sldId id="369" r:id="rId56"/>
    <p:sldId id="370" r:id="rId57"/>
    <p:sldId id="294" r:id="rId58"/>
    <p:sldId id="296" r:id="rId59"/>
    <p:sldId id="295" r:id="rId60"/>
    <p:sldId id="328" r:id="rId61"/>
    <p:sldId id="297" r:id="rId62"/>
    <p:sldId id="314" r:id="rId63"/>
    <p:sldId id="299" r:id="rId64"/>
    <p:sldId id="303" r:id="rId65"/>
    <p:sldId id="350" r:id="rId66"/>
    <p:sldId id="329" r:id="rId67"/>
    <p:sldId id="305" r:id="rId68"/>
    <p:sldId id="306" r:id="rId6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SLIDES" id="{9C982D33-1972-46E6-B308-A597E7373129}">
          <p14:sldIdLst>
            <p14:sldId id="321"/>
            <p14:sldId id="327"/>
            <p14:sldId id="286"/>
            <p14:sldId id="318"/>
            <p14:sldId id="315"/>
            <p14:sldId id="310"/>
            <p14:sldId id="322"/>
            <p14:sldId id="386"/>
            <p14:sldId id="326"/>
            <p14:sldId id="335"/>
            <p14:sldId id="343"/>
            <p14:sldId id="323"/>
            <p14:sldId id="324"/>
            <p14:sldId id="312"/>
            <p14:sldId id="304"/>
            <p14:sldId id="334"/>
            <p14:sldId id="330"/>
            <p14:sldId id="331"/>
            <p14:sldId id="332"/>
            <p14:sldId id="333"/>
            <p14:sldId id="336"/>
            <p14:sldId id="337"/>
            <p14:sldId id="338"/>
            <p14:sldId id="344"/>
            <p14:sldId id="342"/>
            <p14:sldId id="345"/>
            <p14:sldId id="347"/>
            <p14:sldId id="353"/>
            <p14:sldId id="348"/>
            <p14:sldId id="349"/>
            <p14:sldId id="360"/>
            <p14:sldId id="354"/>
            <p14:sldId id="359"/>
            <p14:sldId id="356"/>
            <p14:sldId id="351"/>
            <p14:sldId id="361"/>
            <p14:sldId id="382"/>
            <p14:sldId id="383"/>
            <p14:sldId id="385"/>
            <p14:sldId id="363"/>
            <p14:sldId id="368"/>
            <p14:sldId id="373"/>
            <p14:sldId id="375"/>
            <p14:sldId id="376"/>
            <p14:sldId id="372"/>
            <p14:sldId id="377"/>
            <p14:sldId id="378"/>
            <p14:sldId id="367"/>
            <p14:sldId id="366"/>
            <p14:sldId id="364"/>
            <p14:sldId id="379"/>
            <p14:sldId id="381"/>
            <p14:sldId id="365"/>
            <p14:sldId id="307"/>
          </p14:sldIdLst>
        </p14:section>
        <p14:section name="Bonus Slides" id="{420F76E5-CF78-48F5-9670-07EB4A55D90B}">
          <p14:sldIdLst>
            <p14:sldId id="369"/>
            <p14:sldId id="370"/>
          </p14:sldIdLst>
        </p14:section>
        <p14:section name="Optional Template Slides" id="{957FD423-727B-43B3-8113-4729BDFB7C5C}">
          <p14:sldIdLst>
            <p14:sldId id="294"/>
            <p14:sldId id="296"/>
            <p14:sldId id="295"/>
            <p14:sldId id="328"/>
            <p14:sldId id="297"/>
            <p14:sldId id="314"/>
            <p14:sldId id="299"/>
            <p14:sldId id="303"/>
            <p14:sldId id="350"/>
            <p14:sldId id="329"/>
            <p14:sldId id="305"/>
            <p14:sldId id="30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1"/>
    <a:srgbClr val="FAFAFA"/>
    <a:srgbClr val="FCFCFC"/>
    <a:srgbClr val="F36E21"/>
    <a:srgbClr val="27BEC7"/>
    <a:srgbClr val="1DB14B"/>
    <a:srgbClr val="FFC20E"/>
    <a:srgbClr val="0090D2"/>
    <a:srgbClr val="5FBB46"/>
    <a:srgbClr val="9395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70" autoAdjust="0"/>
    <p:restoredTop sz="73544" autoAdjust="0"/>
  </p:normalViewPr>
  <p:slideViewPr>
    <p:cSldViewPr snapToGrid="0">
      <p:cViewPr varScale="1">
        <p:scale>
          <a:sx n="77" d="100"/>
          <a:sy n="77" d="100"/>
        </p:scale>
        <p:origin x="718" y="4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38" d="100"/>
          <a:sy n="138" d="100"/>
        </p:scale>
        <p:origin x="668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9/13/2017</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9/13/2017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3023791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2993182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2720599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a:p>
        </p:txBody>
      </p:sp>
    </p:spTree>
    <p:extLst>
      <p:ext uri="{BB962C8B-B14F-4D97-AF65-F5344CB8AC3E}">
        <p14:creationId xmlns:p14="http://schemas.microsoft.com/office/powerpoint/2010/main" val="336864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SMO</a:t>
            </a:r>
          </a:p>
        </p:txBody>
      </p:sp>
      <p:sp>
        <p:nvSpPr>
          <p:cNvPr id="4" name="Slide Number Placeholder 3"/>
          <p:cNvSpPr>
            <a:spLocks noGrp="1"/>
          </p:cNvSpPr>
          <p:nvPr>
            <p:ph type="sldNum" sz="quarter" idx="10"/>
          </p:nvPr>
        </p:nvSpPr>
        <p:spPr/>
        <p:txBody>
          <a:bodyPr/>
          <a:lstStyle/>
          <a:p>
            <a:fld id="{DDD65AC4-17B0-4E19-8496-B264E70A18D3}" type="slidenum">
              <a:rPr lang="en-US" smtClean="0"/>
              <a:t>23</a:t>
            </a:fld>
            <a:endParaRPr lang="en-US"/>
          </a:p>
        </p:txBody>
      </p:sp>
    </p:spTree>
    <p:extLst>
      <p:ext uri="{BB962C8B-B14F-4D97-AF65-F5344CB8AC3E}">
        <p14:creationId xmlns:p14="http://schemas.microsoft.com/office/powerpoint/2010/main" val="1060396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24</a:t>
            </a:fld>
            <a:endParaRPr lang="en-US"/>
          </a:p>
        </p:txBody>
      </p:sp>
    </p:spTree>
    <p:extLst>
      <p:ext uri="{BB962C8B-B14F-4D97-AF65-F5344CB8AC3E}">
        <p14:creationId xmlns:p14="http://schemas.microsoft.com/office/powerpoint/2010/main" val="2428380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Stash for later</a:t>
            </a: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25</a:t>
            </a:fld>
            <a:endParaRPr lang="en-US"/>
          </a:p>
        </p:txBody>
      </p:sp>
    </p:spTree>
    <p:extLst>
      <p:ext uri="{BB962C8B-B14F-4D97-AF65-F5344CB8AC3E}">
        <p14:creationId xmlns:p14="http://schemas.microsoft.com/office/powerpoint/2010/main" val="1438750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When you want the power of regex</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More powerful and faster than LIKE</a:t>
            </a:r>
          </a:p>
          <a:p>
            <a:pPr lvl="0">
              <a:lnSpc>
                <a:spcPct val="150000"/>
              </a:lnSpc>
            </a:pPr>
            <a:r>
              <a:rPr lang="en-US" sz="1600" dirty="0"/>
              <a:t>37,545 SQL Server stored procedures on 9 servers evaluated in 8.67 seconds!</a:t>
            </a:r>
          </a:p>
        </p:txBody>
      </p:sp>
      <p:sp>
        <p:nvSpPr>
          <p:cNvPr id="4" name="Slide Number Placeholder 3"/>
          <p:cNvSpPr>
            <a:spLocks noGrp="1"/>
          </p:cNvSpPr>
          <p:nvPr>
            <p:ph type="sldNum" sz="quarter" idx="10"/>
          </p:nvPr>
        </p:nvSpPr>
        <p:spPr/>
        <p:txBody>
          <a:bodyPr/>
          <a:lstStyle/>
          <a:p>
            <a:fld id="{DDD65AC4-17B0-4E19-8496-B264E70A18D3}" type="slidenum">
              <a:rPr lang="en-US" smtClean="0"/>
              <a:t>26</a:t>
            </a:fld>
            <a:endParaRPr lang="en-US"/>
          </a:p>
        </p:txBody>
      </p:sp>
    </p:spTree>
    <p:extLst>
      <p:ext uri="{BB962C8B-B14F-4D97-AF65-F5344CB8AC3E}">
        <p14:creationId xmlns:p14="http://schemas.microsoft.com/office/powerpoint/2010/main" val="3084593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https://www.youtube.com/watch?v=BIwe571zcWY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Little JPEG that Could Hack Your Organization w Marcus Murray</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27</a:t>
            </a:fld>
            <a:endParaRPr lang="en-US"/>
          </a:p>
        </p:txBody>
      </p:sp>
    </p:spTree>
    <p:extLst>
      <p:ext uri="{BB962C8B-B14F-4D97-AF65-F5344CB8AC3E}">
        <p14:creationId xmlns:p14="http://schemas.microsoft.com/office/powerpoint/2010/main" val="2180935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https://docs.microsoft.com/en-us/powershell/scripting/core-powershell/running-remote-commands?view=powershell-5.1</a:t>
            </a:r>
          </a:p>
        </p:txBody>
      </p:sp>
      <p:sp>
        <p:nvSpPr>
          <p:cNvPr id="4" name="Slide Number Placeholder 3"/>
          <p:cNvSpPr>
            <a:spLocks noGrp="1"/>
          </p:cNvSpPr>
          <p:nvPr>
            <p:ph type="sldNum" sz="quarter" idx="10"/>
          </p:nvPr>
        </p:nvSpPr>
        <p:spPr/>
        <p:txBody>
          <a:bodyPr/>
          <a:lstStyle/>
          <a:p>
            <a:fld id="{DDD65AC4-17B0-4E19-8496-B264E70A18D3}" type="slidenum">
              <a:rPr lang="en-US" smtClean="0"/>
              <a:t>28</a:t>
            </a:fld>
            <a:endParaRPr lang="en-US"/>
          </a:p>
        </p:txBody>
      </p:sp>
    </p:spTree>
    <p:extLst>
      <p:ext uri="{BB962C8B-B14F-4D97-AF65-F5344CB8AC3E}">
        <p14:creationId xmlns:p14="http://schemas.microsoft.com/office/powerpoint/2010/main" val="2350839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https://docs.microsoft.com/en-us/powershell/scripting/setup/winrmsecurity?view=powershell-5.1</a:t>
            </a:r>
          </a:p>
          <a:p>
            <a:r>
              <a:rPr lang="en-US" dirty="0"/>
              <a:t>https://blogs.technet.microsoft.com/ashleymcglone/2016/06/29/whos-afraid-of-powershell-security</a:t>
            </a:r>
          </a:p>
          <a:p>
            <a:r>
              <a:rPr lang="en-US" dirty="0"/>
              <a:t>https://github.com/psconfeu/2017/tree/master/David%20das%20Neves/PSConfEU17_Security_Preconf</a:t>
            </a:r>
          </a:p>
          <a:p>
            <a:r>
              <a:rPr lang="en-US" dirty="0"/>
              <a:t>https://blogs.msdn.microsoft.com/daviddasneves/2017/05/25/powershell-security-at-enterprise-customers/</a:t>
            </a:r>
          </a:p>
        </p:txBody>
      </p:sp>
      <p:sp>
        <p:nvSpPr>
          <p:cNvPr id="4" name="Slide Number Placeholder 3"/>
          <p:cNvSpPr>
            <a:spLocks noGrp="1"/>
          </p:cNvSpPr>
          <p:nvPr>
            <p:ph type="sldNum" sz="quarter" idx="10"/>
          </p:nvPr>
        </p:nvSpPr>
        <p:spPr/>
        <p:txBody>
          <a:bodyPr/>
          <a:lstStyle/>
          <a:p>
            <a:fld id="{DDD65AC4-17B0-4E19-8496-B264E70A18D3}" type="slidenum">
              <a:rPr lang="en-US" smtClean="0"/>
              <a:t>29</a:t>
            </a:fld>
            <a:endParaRPr lang="en-US"/>
          </a:p>
        </p:txBody>
      </p:sp>
    </p:spTree>
    <p:extLst>
      <p:ext uri="{BB962C8B-B14F-4D97-AF65-F5344CB8AC3E}">
        <p14:creationId xmlns:p14="http://schemas.microsoft.com/office/powerpoint/2010/main" val="927745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262676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Windows PowerShell supports remote computing by using various technologies, including WMI, RPC, and WS-Management.</a:t>
            </a: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30</a:t>
            </a:fld>
            <a:endParaRPr lang="en-US"/>
          </a:p>
        </p:txBody>
      </p:sp>
    </p:spTree>
    <p:extLst>
      <p:ext uri="{BB962C8B-B14F-4D97-AF65-F5344CB8AC3E}">
        <p14:creationId xmlns:p14="http://schemas.microsoft.com/office/powerpoint/2010/main" val="3184914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31</a:t>
            </a:fld>
            <a:endParaRPr lang="en-US"/>
          </a:p>
        </p:txBody>
      </p:sp>
    </p:spTree>
    <p:extLst>
      <p:ext uri="{BB962C8B-B14F-4D97-AF65-F5344CB8AC3E}">
        <p14:creationId xmlns:p14="http://schemas.microsoft.com/office/powerpoint/2010/main" val="2207853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https://www.symantec.com/connect/blogs/powershell-threats-surge-954-percent-analyzed-scripts-were-malicious</a:t>
            </a:r>
          </a:p>
        </p:txBody>
      </p:sp>
      <p:sp>
        <p:nvSpPr>
          <p:cNvPr id="4" name="Slide Number Placeholder 3"/>
          <p:cNvSpPr>
            <a:spLocks noGrp="1"/>
          </p:cNvSpPr>
          <p:nvPr>
            <p:ph type="sldNum" sz="quarter" idx="10"/>
          </p:nvPr>
        </p:nvSpPr>
        <p:spPr/>
        <p:txBody>
          <a:bodyPr/>
          <a:lstStyle/>
          <a:p>
            <a:fld id="{DDD65AC4-17B0-4E19-8496-B264E70A18D3}" type="slidenum">
              <a:rPr lang="en-US" smtClean="0"/>
              <a:t>32</a:t>
            </a:fld>
            <a:endParaRPr lang="en-US"/>
          </a:p>
        </p:txBody>
      </p:sp>
    </p:spTree>
    <p:extLst>
      <p:ext uri="{BB962C8B-B14F-4D97-AF65-F5344CB8AC3E}">
        <p14:creationId xmlns:p14="http://schemas.microsoft.com/office/powerpoint/2010/main" val="3494560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https://www.youtube.com/watch?v=BMreZZ1cgFI</a:t>
            </a:r>
          </a:p>
          <a:p>
            <a:r>
              <a:rPr lang="en-US" dirty="0"/>
              <a:t>https://docs.microsoft.com/en-us/powershell/scripting/setup/winrmsecurity?view=powershell-5.1</a:t>
            </a:r>
          </a:p>
          <a:p>
            <a:r>
              <a:rPr lang="en-US" dirty="0"/>
              <a:t>https://blogs.technet.microsoft.com/ashleymcglone/2016/06/29/whos-afraid-of-powershell-security</a:t>
            </a:r>
          </a:p>
          <a:p>
            <a:r>
              <a:rPr lang="en-US" dirty="0"/>
              <a:t>https://github.com/psconfeu/2017/tree/master/David%20das%20Neves/PSConfEU17_Security_Preconf</a:t>
            </a:r>
          </a:p>
          <a:p>
            <a:r>
              <a:rPr lang="en-US" dirty="0"/>
              <a:t>https://blogs.msdn.microsoft.com/daviddasneves/2017/05/25/powershell-security-at-enterprise-customers/</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33</a:t>
            </a:fld>
            <a:endParaRPr lang="en-US"/>
          </a:p>
        </p:txBody>
      </p:sp>
    </p:spTree>
    <p:extLst>
      <p:ext uri="{BB962C8B-B14F-4D97-AF65-F5344CB8AC3E}">
        <p14:creationId xmlns:p14="http://schemas.microsoft.com/office/powerpoint/2010/main" val="2206235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https://blogs.msdn.microsoft.com/powershell/2016/09/27/powershell-security-at-derbycon/</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34</a:t>
            </a:fld>
            <a:endParaRPr lang="en-US"/>
          </a:p>
        </p:txBody>
      </p:sp>
    </p:spTree>
    <p:extLst>
      <p:ext uri="{BB962C8B-B14F-4D97-AF65-F5344CB8AC3E}">
        <p14:creationId xmlns:p14="http://schemas.microsoft.com/office/powerpoint/2010/main" val="2420454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dirty="0"/>
              <a:t>“The security argument for PowerShell is not that it's impenetrable, but that the API is designed with security in mind, and the PowerShell team itself has an impressive turnaround time when it comes to mitigating vulnerabilities. Ultimately, a quick and measured response is better than believing in total security.” </a:t>
            </a:r>
          </a:p>
          <a:p>
            <a:pPr marL="0" indent="0" algn="r">
              <a:lnSpc>
                <a:spcPct val="150000"/>
              </a:lnSpc>
              <a:buNone/>
            </a:pPr>
            <a:r>
              <a:rPr lang="en-US" dirty="0"/>
              <a:t>~ </a:t>
            </a:r>
            <a:r>
              <a:rPr lang="en-US" b="1" dirty="0"/>
              <a:t>Mathias Jessen, @</a:t>
            </a:r>
            <a:r>
              <a:rPr lang="en-US" b="1" dirty="0" err="1"/>
              <a:t>iisresetme</a:t>
            </a:r>
            <a:endParaRPr lang="en-US" b="1" dirty="0"/>
          </a:p>
          <a:p>
            <a:pPr marL="0" indent="0" algn="r">
              <a:lnSpc>
                <a:spcPct val="150000"/>
              </a:lnSpc>
              <a:buNone/>
            </a:pPr>
            <a:endParaRPr lang="en-US" b="1" dirty="0"/>
          </a:p>
          <a:p>
            <a:pPr marL="0" indent="0" algn="r">
              <a:lnSpc>
                <a:spcPct val="150000"/>
              </a:lnSpc>
              <a:buNone/>
            </a:pPr>
            <a:endParaRPr lang="en-US" b="1"/>
          </a:p>
          <a:p>
            <a:pPr marL="0" indent="0">
              <a:lnSpc>
                <a:spcPct val="150000"/>
              </a:lnSpc>
              <a:buNone/>
            </a:pPr>
            <a:endParaRPr lang="en-US" sz="1600" b="1" dirty="0"/>
          </a:p>
          <a:p>
            <a:pPr marL="0" indent="0">
              <a:lnSpc>
                <a:spcPct val="150000"/>
              </a:lnSpc>
              <a:buNone/>
            </a:pPr>
            <a:endParaRPr lang="en-US" sz="1600"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35</a:t>
            </a:fld>
            <a:endParaRPr lang="en-US"/>
          </a:p>
        </p:txBody>
      </p:sp>
    </p:spTree>
    <p:extLst>
      <p:ext uri="{BB962C8B-B14F-4D97-AF65-F5344CB8AC3E}">
        <p14:creationId xmlns:p14="http://schemas.microsoft.com/office/powerpoint/2010/main" val="85568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36</a:t>
            </a:fld>
            <a:endParaRPr lang="en-US"/>
          </a:p>
        </p:txBody>
      </p:sp>
    </p:spTree>
    <p:extLst>
      <p:ext uri="{BB962C8B-B14F-4D97-AF65-F5344CB8AC3E}">
        <p14:creationId xmlns:p14="http://schemas.microsoft.com/office/powerpoint/2010/main" val="3269073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dirty="0"/>
              <a:t>You need –Scope </a:t>
            </a:r>
            <a:r>
              <a:rPr lang="en-US" dirty="0" err="1"/>
              <a:t>CurrentUser</a:t>
            </a:r>
            <a:r>
              <a:rPr lang="en-US" dirty="0"/>
              <a:t> if you are not running as Admin – It will only be available to you and not to others on the machine</a:t>
            </a:r>
          </a:p>
          <a:p>
            <a:pPr marL="0" indent="0">
              <a:lnSpc>
                <a:spcPct val="150000"/>
              </a:lnSpc>
              <a:buNone/>
            </a:pPr>
            <a:endParaRPr lang="en-US" dirty="0"/>
          </a:p>
          <a:p>
            <a:pPr marL="0" indent="0">
              <a:lnSpc>
                <a:spcPct val="150000"/>
              </a:lnSpc>
              <a:buNone/>
            </a:pPr>
            <a:r>
              <a:rPr lang="en-US" dirty="0"/>
              <a:t>Update module will get you the latest version of the module available on the gallery at https://www.powershellgallery.com/packages/SqlServer </a:t>
            </a:r>
          </a:p>
          <a:p>
            <a:pPr marL="0" indent="0">
              <a:lnSpc>
                <a:spcPct val="150000"/>
              </a:lnSpc>
              <a:buNone/>
            </a:pPr>
            <a:endParaRPr lang="en-US" dirty="0"/>
          </a:p>
          <a:p>
            <a:pPr marL="0" indent="0">
              <a:lnSpc>
                <a:spcPct val="150000"/>
              </a:lnSpc>
              <a:buNone/>
            </a:pPr>
            <a:r>
              <a:rPr lang="en-US" dirty="0"/>
              <a:t>If you have previous versions of the module (</a:t>
            </a:r>
            <a:r>
              <a:rPr lang="en-US" dirty="0" err="1"/>
              <a:t>ie</a:t>
            </a:r>
            <a:r>
              <a:rPr lang="en-US" dirty="0"/>
              <a:t> you have SSMS 2016 installed) you will need to use –</a:t>
            </a:r>
            <a:r>
              <a:rPr lang="en-US" dirty="0" err="1"/>
              <a:t>AllowClobber</a:t>
            </a:r>
            <a:r>
              <a:rPr lang="en-US" dirty="0"/>
              <a:t> as Update-Module only works for modules installed from the gallery)</a:t>
            </a:r>
          </a:p>
          <a:p>
            <a:pPr marL="0" indent="0">
              <a:lnSpc>
                <a:spcPct val="150000"/>
              </a:lnSpc>
              <a:buNone/>
            </a:pPr>
            <a:endParaRPr lang="en-US" b="1" dirty="0"/>
          </a:p>
          <a:p>
            <a:pPr marL="0" indent="0" algn="r">
              <a:lnSpc>
                <a:spcPct val="150000"/>
              </a:lnSpc>
              <a:buNone/>
            </a:pPr>
            <a:endParaRPr lang="en-US" b="1" dirty="0"/>
          </a:p>
          <a:p>
            <a:pPr marL="0" indent="0">
              <a:lnSpc>
                <a:spcPct val="150000"/>
              </a:lnSpc>
              <a:buNone/>
            </a:pPr>
            <a:endParaRPr lang="en-US" sz="1600" b="1" dirty="0"/>
          </a:p>
          <a:p>
            <a:pPr marL="0" indent="0">
              <a:lnSpc>
                <a:spcPct val="150000"/>
              </a:lnSpc>
              <a:buNone/>
            </a:pPr>
            <a:endParaRPr lang="en-US" sz="1600"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37</a:t>
            </a:fld>
            <a:endParaRPr lang="en-US"/>
          </a:p>
        </p:txBody>
      </p:sp>
    </p:spTree>
    <p:extLst>
      <p:ext uri="{BB962C8B-B14F-4D97-AF65-F5344CB8AC3E}">
        <p14:creationId xmlns:p14="http://schemas.microsoft.com/office/powerpoint/2010/main" val="97870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dirty="0"/>
              <a:t>Availability Groups and Always Encrypted are well served with SqlServer module</a:t>
            </a:r>
          </a:p>
          <a:p>
            <a:pPr marL="0" indent="0">
              <a:lnSpc>
                <a:spcPct val="150000"/>
              </a:lnSpc>
              <a:buNone/>
            </a:pPr>
            <a:endParaRPr lang="en-US" dirty="0"/>
          </a:p>
          <a:p>
            <a:pPr marL="0" indent="0">
              <a:lnSpc>
                <a:spcPct val="150000"/>
              </a:lnSpc>
              <a:buNone/>
            </a:pPr>
            <a:r>
              <a:rPr lang="en-US" dirty="0"/>
              <a:t>There are some commands for administering SSAS and credentials</a:t>
            </a:r>
          </a:p>
          <a:p>
            <a:pPr marL="0" indent="0">
              <a:lnSpc>
                <a:spcPct val="150000"/>
              </a:lnSpc>
              <a:buNone/>
            </a:pPr>
            <a:endParaRPr lang="en-US" dirty="0"/>
          </a:p>
          <a:p>
            <a:pPr marL="0" indent="0">
              <a:lnSpc>
                <a:spcPct val="150000"/>
              </a:lnSpc>
              <a:buNone/>
            </a:pPr>
            <a:r>
              <a:rPr lang="en-US" dirty="0"/>
              <a:t>One simple Backup and One Simple restore command (just wait there's more on that to come </a:t>
            </a:r>
            <a:r>
              <a:rPr lang="en-US" dirty="0">
                <a:sym typeface="Wingdings" panose="05000000000000000000" pitchFamily="2" charset="2"/>
              </a:rPr>
              <a:t> )</a:t>
            </a:r>
          </a:p>
          <a:p>
            <a:pPr marL="0" indent="0">
              <a:lnSpc>
                <a:spcPct val="150000"/>
              </a:lnSpc>
              <a:buNone/>
            </a:pPr>
            <a:endParaRPr lang="en-US" dirty="0">
              <a:sym typeface="Wingdings" panose="05000000000000000000" pitchFamily="2" charset="2"/>
            </a:endParaRPr>
          </a:p>
          <a:p>
            <a:pPr marL="0" indent="0">
              <a:lnSpc>
                <a:spcPct val="150000"/>
              </a:lnSpc>
              <a:buNone/>
            </a:pPr>
            <a:r>
              <a:rPr lang="en-US" dirty="0">
                <a:sym typeface="Wingdings" panose="05000000000000000000" pitchFamily="2" charset="2"/>
              </a:rPr>
              <a:t>Logins but not users!</a:t>
            </a:r>
            <a:endParaRPr lang="en-US" dirty="0"/>
          </a:p>
          <a:p>
            <a:pPr marL="0" indent="0">
              <a:lnSpc>
                <a:spcPct val="150000"/>
              </a:lnSpc>
              <a:buNone/>
            </a:pPr>
            <a:endParaRPr lang="en-US" b="1" dirty="0"/>
          </a:p>
          <a:p>
            <a:pPr marL="0" indent="0">
              <a:lnSpc>
                <a:spcPct val="150000"/>
              </a:lnSpc>
              <a:buNone/>
            </a:pPr>
            <a:r>
              <a:rPr lang="en-US" b="0" dirty="0" err="1"/>
              <a:t>Dbatools</a:t>
            </a:r>
            <a:r>
              <a:rPr lang="en-US" b="0" dirty="0"/>
              <a:t> does help MUCH better</a:t>
            </a:r>
          </a:p>
          <a:p>
            <a:pPr marL="0" indent="0">
              <a:lnSpc>
                <a:spcPct val="150000"/>
              </a:lnSpc>
              <a:buNone/>
            </a:pPr>
            <a:r>
              <a:rPr lang="en-US" b="0" dirty="0" err="1"/>
              <a:t>Dbatools</a:t>
            </a:r>
            <a:r>
              <a:rPr lang="en-US" b="0" dirty="0"/>
              <a:t> does tab completion MUCH Better</a:t>
            </a:r>
          </a:p>
          <a:p>
            <a:pPr marL="0" indent="0">
              <a:lnSpc>
                <a:spcPct val="150000"/>
              </a:lnSpc>
              <a:buNone/>
            </a:pPr>
            <a:endParaRPr lang="en-US" b="0" dirty="0"/>
          </a:p>
          <a:p>
            <a:pPr marL="0" indent="0">
              <a:lnSpc>
                <a:spcPct val="150000"/>
              </a:lnSpc>
              <a:buNone/>
            </a:pPr>
            <a:r>
              <a:rPr lang="en-US" b="0" dirty="0"/>
              <a:t>An Error when you don’t find a login with Get- This is confusing</a:t>
            </a:r>
          </a:p>
          <a:p>
            <a:pPr marL="0" indent="0">
              <a:lnSpc>
                <a:spcPct val="150000"/>
              </a:lnSpc>
              <a:buNone/>
            </a:pPr>
            <a:endParaRPr lang="en-US" b="0" dirty="0"/>
          </a:p>
          <a:p>
            <a:pPr marL="0" indent="0">
              <a:lnSpc>
                <a:spcPct val="150000"/>
              </a:lnSpc>
              <a:buNone/>
            </a:pPr>
            <a:r>
              <a:rPr lang="en-US" b="0" dirty="0"/>
              <a:t>You can Set Authentication Mode but not get it</a:t>
            </a:r>
          </a:p>
          <a:p>
            <a:pPr marL="0" indent="0">
              <a:lnSpc>
                <a:spcPct val="150000"/>
              </a:lnSpc>
              <a:buNone/>
            </a:pPr>
            <a:endParaRPr lang="en-US" b="0" dirty="0"/>
          </a:p>
          <a:p>
            <a:pPr marL="0" indent="0">
              <a:lnSpc>
                <a:spcPct val="150000"/>
              </a:lnSpc>
              <a:buNone/>
            </a:pPr>
            <a:r>
              <a:rPr lang="en-US" b="0" dirty="0"/>
              <a:t>Why can I not create a database or a user ? – We know why – There is only one Matteo!</a:t>
            </a:r>
          </a:p>
          <a:p>
            <a:pPr marL="0" indent="0" algn="r">
              <a:lnSpc>
                <a:spcPct val="150000"/>
              </a:lnSpc>
              <a:buNone/>
            </a:pPr>
            <a:endParaRPr lang="en-US" b="1" dirty="0"/>
          </a:p>
          <a:p>
            <a:pPr marL="0" indent="0">
              <a:lnSpc>
                <a:spcPct val="150000"/>
              </a:lnSpc>
              <a:buNone/>
            </a:pPr>
            <a:endParaRPr lang="en-US" sz="1600" b="1" dirty="0"/>
          </a:p>
          <a:p>
            <a:pPr marL="0" indent="0">
              <a:lnSpc>
                <a:spcPct val="150000"/>
              </a:lnSpc>
              <a:buNone/>
            </a:pPr>
            <a:endParaRPr lang="en-US" sz="1600"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38</a:t>
            </a:fld>
            <a:endParaRPr lang="en-US"/>
          </a:p>
        </p:txBody>
      </p:sp>
    </p:spTree>
    <p:extLst>
      <p:ext uri="{BB962C8B-B14F-4D97-AF65-F5344CB8AC3E}">
        <p14:creationId xmlns:p14="http://schemas.microsoft.com/office/powerpoint/2010/main" val="677054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dirty="0"/>
              <a:t>With the SQL Server module installed you have a PS Drive called SQLSERVER which enables you to explore SQL Server from the command line as if it is a file system</a:t>
            </a:r>
          </a:p>
          <a:p>
            <a:pPr marL="0" indent="0">
              <a:lnSpc>
                <a:spcPct val="150000"/>
              </a:lnSpc>
              <a:buNone/>
            </a:pPr>
            <a:endParaRPr lang="en-US" dirty="0"/>
          </a:p>
          <a:p>
            <a:pPr marL="0" indent="0">
              <a:lnSpc>
                <a:spcPct val="150000"/>
              </a:lnSpc>
              <a:buNone/>
            </a:pPr>
            <a:r>
              <a:rPr lang="en-US" dirty="0"/>
              <a:t>You may find this useful for answering quick questions Which Databases, How many Stored Procedures called X what processes</a:t>
            </a:r>
          </a:p>
          <a:p>
            <a:pPr marL="0" indent="0">
              <a:lnSpc>
                <a:spcPct val="150000"/>
              </a:lnSpc>
              <a:buNone/>
            </a:pPr>
            <a:endParaRPr lang="en-US" dirty="0"/>
          </a:p>
          <a:p>
            <a:pPr marL="0" indent="0">
              <a:lnSpc>
                <a:spcPct val="150000"/>
              </a:lnSpc>
              <a:buNone/>
            </a:pPr>
            <a:r>
              <a:rPr lang="en-US" dirty="0"/>
              <a:t>But you will probably get more use from the commands in the </a:t>
            </a:r>
            <a:r>
              <a:rPr lang="en-US" dirty="0" err="1"/>
              <a:t>dbatools</a:t>
            </a:r>
            <a:r>
              <a:rPr lang="en-US" dirty="0"/>
              <a:t> modules</a:t>
            </a:r>
          </a:p>
          <a:p>
            <a:pPr marL="0" indent="0">
              <a:lnSpc>
                <a:spcPct val="150000"/>
              </a:lnSpc>
              <a:buNone/>
            </a:pPr>
            <a:endParaRPr lang="en-US" b="1" dirty="0"/>
          </a:p>
          <a:p>
            <a:pPr marL="0" indent="0" algn="r">
              <a:lnSpc>
                <a:spcPct val="150000"/>
              </a:lnSpc>
              <a:buNone/>
            </a:pPr>
            <a:endParaRPr lang="en-US" b="1" dirty="0"/>
          </a:p>
          <a:p>
            <a:pPr marL="0" indent="0">
              <a:lnSpc>
                <a:spcPct val="150000"/>
              </a:lnSpc>
              <a:buNone/>
            </a:pPr>
            <a:endParaRPr lang="en-US" sz="1600" b="1" dirty="0"/>
          </a:p>
          <a:p>
            <a:pPr marL="0" indent="0">
              <a:lnSpc>
                <a:spcPct val="150000"/>
              </a:lnSpc>
              <a:buNone/>
            </a:pPr>
            <a:endParaRPr lang="en-US" sz="1600"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39</a:t>
            </a:fld>
            <a:endParaRPr lang="en-US"/>
          </a:p>
        </p:txBody>
      </p:sp>
    </p:spTree>
    <p:extLst>
      <p:ext uri="{BB962C8B-B14F-4D97-AF65-F5344CB8AC3E}">
        <p14:creationId xmlns:p14="http://schemas.microsoft.com/office/powerpoint/2010/main" val="100949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Rob He runs his own company providing PowerShell magic, PowerShell Training and Database DevOps consultancy</a:t>
            </a:r>
            <a:br>
              <a:rPr lang="en-GB" dirty="0"/>
            </a:br>
            <a:br>
              <a:rPr lang="en-GB" dirty="0"/>
            </a:br>
            <a:r>
              <a:rPr lang="en-GB" dirty="0"/>
              <a:t>he’s a speaker and organiser for SQL South West, SQL Saturday Exeter, </a:t>
            </a:r>
            <a:r>
              <a:rPr lang="en-GB" dirty="0" err="1"/>
              <a:t>PSDayUK</a:t>
            </a:r>
            <a:r>
              <a:rPr lang="en-GB" dirty="0"/>
              <a:t>, PSConf.eu, </a:t>
            </a:r>
            <a:r>
              <a:rPr lang="en-GB" dirty="0" err="1"/>
              <a:t>PSConfasia</a:t>
            </a:r>
            <a:r>
              <a:rPr lang="en-GB" dirty="0"/>
              <a:t> and conference volunteer at SQL Bits</a:t>
            </a:r>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1213660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dbatools</a:t>
            </a:r>
          </a:p>
        </p:txBody>
      </p:sp>
      <p:sp>
        <p:nvSpPr>
          <p:cNvPr id="4" name="Slide Number Placeholder 3"/>
          <p:cNvSpPr>
            <a:spLocks noGrp="1"/>
          </p:cNvSpPr>
          <p:nvPr>
            <p:ph type="sldNum" sz="quarter" idx="10"/>
          </p:nvPr>
        </p:nvSpPr>
        <p:spPr/>
        <p:txBody>
          <a:bodyPr/>
          <a:lstStyle/>
          <a:p>
            <a:fld id="{DDD65AC4-17B0-4E19-8496-B264E70A18D3}" type="slidenum">
              <a:rPr lang="en-US" smtClean="0"/>
              <a:t>40</a:t>
            </a:fld>
            <a:endParaRPr lang="en-US"/>
          </a:p>
        </p:txBody>
      </p:sp>
    </p:spTree>
    <p:extLst>
      <p:ext uri="{BB962C8B-B14F-4D97-AF65-F5344CB8AC3E}">
        <p14:creationId xmlns:p14="http://schemas.microsoft.com/office/powerpoint/2010/main" val="4084512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https://blog.netspi.com/15-ways-to-bypass-the-powershell-execution-policy</a:t>
            </a:r>
          </a:p>
          <a:p>
            <a:r>
              <a:rPr lang="en-US" dirty="0"/>
              <a:t>https://www.darkoperator.com/blog/2013/3/5/powershell-basics-execution-policy-part-1.html</a:t>
            </a:r>
          </a:p>
          <a:p>
            <a:r>
              <a:rPr lang="en-US" dirty="0"/>
              <a:t>https://blogs.msdn.microsoft.com/powershell/2008/09/30/powershells-security-guiding-principles/</a:t>
            </a:r>
          </a:p>
          <a:p>
            <a:endParaRPr lang="en-US" dirty="0"/>
          </a:p>
          <a:p>
            <a:pPr>
              <a:lnSpc>
                <a:spcPct val="150000"/>
              </a:lnSpc>
            </a:pPr>
            <a:endParaRPr lang="en-US" sz="1200" dirty="0"/>
          </a:p>
          <a:p>
            <a:pPr>
              <a:lnSpc>
                <a:spcPct val="150000"/>
              </a:lnSpc>
            </a:pPr>
            <a:r>
              <a:rPr lang="en-US" sz="1200" dirty="0"/>
              <a:t>“</a:t>
            </a:r>
            <a:r>
              <a:rPr lang="en-US" sz="1200" dirty="0" err="1"/>
              <a:t>ExecutionPolicy</a:t>
            </a:r>
            <a:r>
              <a:rPr lang="en-US" sz="1200" dirty="0"/>
              <a:t> is like a baby door. The </a:t>
            </a:r>
            <a:r>
              <a:rPr lang="en-US" sz="1200" dirty="0" err="1"/>
              <a:t>ExecutionPolicy</a:t>
            </a:r>
            <a:r>
              <a:rPr lang="en-US" sz="1200" dirty="0"/>
              <a:t> keeps babies safe but every grown-up passes it easily.” ~ David das Neves, Microsoft PFE</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41</a:t>
            </a:fld>
            <a:endParaRPr lang="en-US"/>
          </a:p>
        </p:txBody>
      </p:sp>
    </p:spTree>
    <p:extLst>
      <p:ext uri="{BB962C8B-B14F-4D97-AF65-F5344CB8AC3E}">
        <p14:creationId xmlns:p14="http://schemas.microsoft.com/office/powerpoint/2010/main" val="2950013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43</a:t>
            </a:fld>
            <a:endParaRPr lang="en-US"/>
          </a:p>
        </p:txBody>
      </p:sp>
    </p:spTree>
    <p:extLst>
      <p:ext uri="{BB962C8B-B14F-4D97-AF65-F5344CB8AC3E}">
        <p14:creationId xmlns:p14="http://schemas.microsoft.com/office/powerpoint/2010/main" val="4167214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of functions!</a:t>
            </a:r>
          </a:p>
        </p:txBody>
      </p:sp>
      <p:sp>
        <p:nvSpPr>
          <p:cNvPr id="4" name="Slide Number Placeholder 3"/>
          <p:cNvSpPr>
            <a:spLocks noGrp="1"/>
          </p:cNvSpPr>
          <p:nvPr>
            <p:ph type="sldNum" sz="quarter" idx="10"/>
          </p:nvPr>
        </p:nvSpPr>
        <p:spPr/>
        <p:txBody>
          <a:bodyPr/>
          <a:lstStyle/>
          <a:p>
            <a:fld id="{DDD65AC4-17B0-4E19-8496-B264E70A18D3}" type="slidenum">
              <a:rPr lang="en-US" smtClean="0"/>
              <a:t>45</a:t>
            </a:fld>
            <a:endParaRPr lang="en-US"/>
          </a:p>
        </p:txBody>
      </p:sp>
    </p:spTree>
    <p:extLst>
      <p:ext uri="{BB962C8B-B14F-4D97-AF65-F5344CB8AC3E}">
        <p14:creationId xmlns:p14="http://schemas.microsoft.com/office/powerpoint/2010/main" val="4264467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https://blog.netspi.com/15-ways-to-bypass-the-powershell-execution-policy</a:t>
            </a:r>
          </a:p>
          <a:p>
            <a:r>
              <a:rPr lang="en-US" dirty="0"/>
              <a:t>https://www.darkoperator.com/blog/2013/3/5/powershell-basics-execution-policy-part-1.html</a:t>
            </a:r>
          </a:p>
          <a:p>
            <a:r>
              <a:rPr lang="en-US" dirty="0"/>
              <a:t>https://blogs.msdn.microsoft.com/powershell/2008/09/30/powershells-security-guiding-principles/</a:t>
            </a:r>
          </a:p>
          <a:p>
            <a:endParaRPr lang="en-US" dirty="0"/>
          </a:p>
          <a:p>
            <a:pPr>
              <a:lnSpc>
                <a:spcPct val="150000"/>
              </a:lnSpc>
            </a:pPr>
            <a:endParaRPr lang="en-US" sz="1200" dirty="0"/>
          </a:p>
          <a:p>
            <a:pPr>
              <a:lnSpc>
                <a:spcPct val="150000"/>
              </a:lnSpc>
            </a:pPr>
            <a:r>
              <a:rPr lang="en-US" sz="1200" dirty="0"/>
              <a:t>“</a:t>
            </a:r>
            <a:r>
              <a:rPr lang="en-US" sz="1200" dirty="0" err="1"/>
              <a:t>ExecutionPolicy</a:t>
            </a:r>
            <a:r>
              <a:rPr lang="en-US" sz="1200" dirty="0"/>
              <a:t> is like a baby door. The </a:t>
            </a:r>
            <a:r>
              <a:rPr lang="en-US" sz="1200" dirty="0" err="1"/>
              <a:t>ExecutionPolicy</a:t>
            </a:r>
            <a:r>
              <a:rPr lang="en-US" sz="1200" dirty="0"/>
              <a:t> keeps babies safe but every grown-up passes it easily.” ~ David das Neves, Microsoft PFE</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46</a:t>
            </a:fld>
            <a:endParaRPr lang="en-US"/>
          </a:p>
        </p:txBody>
      </p:sp>
    </p:spTree>
    <p:extLst>
      <p:ext uri="{BB962C8B-B14F-4D97-AF65-F5344CB8AC3E}">
        <p14:creationId xmlns:p14="http://schemas.microsoft.com/office/powerpoint/2010/main" val="3195273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https://blog.netspi.com/15-ways-to-bypass-the-powershell-execution-policy</a:t>
            </a:r>
          </a:p>
          <a:p>
            <a:r>
              <a:rPr lang="en-US" dirty="0"/>
              <a:t>https://www.darkoperator.com/blog/2013/3/5/powershell-basics-execution-policy-part-1.html</a:t>
            </a:r>
          </a:p>
          <a:p>
            <a:r>
              <a:rPr lang="en-US" dirty="0"/>
              <a:t>https://blogs.msdn.microsoft.com/powershell/2008/09/30/powershells-security-guiding-principles/</a:t>
            </a:r>
          </a:p>
          <a:p>
            <a:endParaRPr lang="en-US" dirty="0"/>
          </a:p>
          <a:p>
            <a:pPr>
              <a:lnSpc>
                <a:spcPct val="150000"/>
              </a:lnSpc>
            </a:pPr>
            <a:endParaRPr lang="en-US" sz="1200" dirty="0"/>
          </a:p>
          <a:p>
            <a:pPr>
              <a:lnSpc>
                <a:spcPct val="150000"/>
              </a:lnSpc>
            </a:pPr>
            <a:r>
              <a:rPr lang="en-US" sz="1200" dirty="0"/>
              <a:t>“</a:t>
            </a:r>
            <a:r>
              <a:rPr lang="en-US" sz="1200" dirty="0" err="1"/>
              <a:t>ExecutionPolicy</a:t>
            </a:r>
            <a:r>
              <a:rPr lang="en-US" sz="1200" dirty="0"/>
              <a:t> is like a baby door. The </a:t>
            </a:r>
            <a:r>
              <a:rPr lang="en-US" sz="1200" dirty="0" err="1"/>
              <a:t>ExecutionPolicy</a:t>
            </a:r>
            <a:r>
              <a:rPr lang="en-US" sz="1200" dirty="0"/>
              <a:t> keeps babies safe but every grown-up passes it easily.” ~ David das Neves, Microsoft PFE</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47</a:t>
            </a:fld>
            <a:endParaRPr lang="en-US"/>
          </a:p>
        </p:txBody>
      </p:sp>
    </p:spTree>
    <p:extLst>
      <p:ext uri="{BB962C8B-B14F-4D97-AF65-F5344CB8AC3E}">
        <p14:creationId xmlns:p14="http://schemas.microsoft.com/office/powerpoint/2010/main" val="3859633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48</a:t>
            </a:fld>
            <a:endParaRPr lang="en-US"/>
          </a:p>
        </p:txBody>
      </p:sp>
    </p:spTree>
    <p:extLst>
      <p:ext uri="{BB962C8B-B14F-4D97-AF65-F5344CB8AC3E}">
        <p14:creationId xmlns:p14="http://schemas.microsoft.com/office/powerpoint/2010/main" val="732688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20000"/>
              </a:lnSpc>
            </a:pP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49</a:t>
            </a:fld>
            <a:endParaRPr lang="en-US"/>
          </a:p>
        </p:txBody>
      </p:sp>
    </p:spTree>
    <p:extLst>
      <p:ext uri="{BB962C8B-B14F-4D97-AF65-F5344CB8AC3E}">
        <p14:creationId xmlns:p14="http://schemas.microsoft.com/office/powerpoint/2010/main" val="3545230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50</a:t>
            </a:fld>
            <a:endParaRPr lang="en-US"/>
          </a:p>
        </p:txBody>
      </p:sp>
    </p:spTree>
    <p:extLst>
      <p:ext uri="{BB962C8B-B14F-4D97-AF65-F5344CB8AC3E}">
        <p14:creationId xmlns:p14="http://schemas.microsoft.com/office/powerpoint/2010/main" val="4273165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of functions!</a:t>
            </a:r>
          </a:p>
        </p:txBody>
      </p:sp>
      <p:sp>
        <p:nvSpPr>
          <p:cNvPr id="4" name="Slide Number Placeholder 3"/>
          <p:cNvSpPr>
            <a:spLocks noGrp="1"/>
          </p:cNvSpPr>
          <p:nvPr>
            <p:ph type="sldNum" sz="quarter" idx="10"/>
          </p:nvPr>
        </p:nvSpPr>
        <p:spPr/>
        <p:txBody>
          <a:bodyPr/>
          <a:lstStyle/>
          <a:p>
            <a:fld id="{DDD65AC4-17B0-4E19-8496-B264E70A18D3}" type="slidenum">
              <a:rPr lang="en-US" smtClean="0"/>
              <a:t>51</a:t>
            </a:fld>
            <a:endParaRPr lang="en-US"/>
          </a:p>
        </p:txBody>
      </p:sp>
    </p:spTree>
    <p:extLst>
      <p:ext uri="{BB962C8B-B14F-4D97-AF65-F5344CB8AC3E}">
        <p14:creationId xmlns:p14="http://schemas.microsoft.com/office/powerpoint/2010/main" val="95641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28172084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dbatools.io/templates</a:t>
            </a:r>
          </a:p>
        </p:txBody>
      </p:sp>
      <p:sp>
        <p:nvSpPr>
          <p:cNvPr id="4" name="Slide Number Placeholder 3"/>
          <p:cNvSpPr>
            <a:spLocks noGrp="1"/>
          </p:cNvSpPr>
          <p:nvPr>
            <p:ph type="sldNum" sz="quarter" idx="10"/>
          </p:nvPr>
        </p:nvSpPr>
        <p:spPr/>
        <p:txBody>
          <a:bodyPr/>
          <a:lstStyle/>
          <a:p>
            <a:fld id="{DDD65AC4-17B0-4E19-8496-B264E70A18D3}" type="slidenum">
              <a:rPr lang="en-US" smtClean="0"/>
              <a:t>52</a:t>
            </a:fld>
            <a:endParaRPr lang="en-US"/>
          </a:p>
        </p:txBody>
      </p:sp>
    </p:spTree>
    <p:extLst>
      <p:ext uri="{BB962C8B-B14F-4D97-AF65-F5344CB8AC3E}">
        <p14:creationId xmlns:p14="http://schemas.microsoft.com/office/powerpoint/2010/main" val="274406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53</a:t>
            </a:fld>
            <a:endParaRPr lang="en-US"/>
          </a:p>
        </p:txBody>
      </p:sp>
    </p:spTree>
    <p:extLst>
      <p:ext uri="{BB962C8B-B14F-4D97-AF65-F5344CB8AC3E}">
        <p14:creationId xmlns:p14="http://schemas.microsoft.com/office/powerpoint/2010/main" val="2256148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https://docs.microsoft.com/en-us/powershell/scripting/setup/winrmsecurity?view=powershell-5.1</a:t>
            </a:r>
          </a:p>
          <a:p>
            <a:r>
              <a:rPr lang="en-US" dirty="0"/>
              <a:t>https://blogs.technet.microsoft.com/ashleymcglone/2016/06/29/whos-afraid-of-powershell-security</a:t>
            </a:r>
          </a:p>
          <a:p>
            <a:r>
              <a:rPr lang="en-US" dirty="0"/>
              <a:t>https://github.com/psconfeu/2017/tree/master/David%20das%20Neves/PSConfEU17_Security_Preconf</a:t>
            </a:r>
          </a:p>
          <a:p>
            <a:r>
              <a:rPr lang="en-US" dirty="0"/>
              <a:t>https://blogs.msdn.microsoft.com/daviddasneves/2017/05/25/powershell-security-at-enterprise-customers/</a:t>
            </a:r>
          </a:p>
        </p:txBody>
      </p:sp>
      <p:sp>
        <p:nvSpPr>
          <p:cNvPr id="4" name="Slide Number Placeholder 3"/>
          <p:cNvSpPr>
            <a:spLocks noGrp="1"/>
          </p:cNvSpPr>
          <p:nvPr>
            <p:ph type="sldNum" sz="quarter" idx="10"/>
          </p:nvPr>
        </p:nvSpPr>
        <p:spPr/>
        <p:txBody>
          <a:bodyPr/>
          <a:lstStyle/>
          <a:p>
            <a:fld id="{DDD65AC4-17B0-4E19-8496-B264E70A18D3}" type="slidenum">
              <a:rPr lang="en-US" smtClean="0"/>
              <a:t>55</a:t>
            </a:fld>
            <a:endParaRPr lang="en-US"/>
          </a:p>
        </p:txBody>
      </p:sp>
    </p:spTree>
    <p:extLst>
      <p:ext uri="{BB962C8B-B14F-4D97-AF65-F5344CB8AC3E}">
        <p14:creationId xmlns:p14="http://schemas.microsoft.com/office/powerpoint/2010/main" val="39061713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https://blogs.msdn.microsoft.com/powershell/2017/04/10/a-comparison-of-shell-and-scripting-language-security/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Event Logging – The engine logs audit events of important operational events.</a:t>
            </a:r>
          </a:p>
          <a:p>
            <a:pPr fontAlgn="base"/>
            <a:r>
              <a:rPr lang="en-US" sz="1200" b="0" i="0" kern="1200" dirty="0">
                <a:solidFill>
                  <a:schemeClr val="tx1"/>
                </a:solidFill>
                <a:effectLst/>
                <a:latin typeface="+mn-lt"/>
                <a:ea typeface="+mn-ea"/>
                <a:cs typeface="+mn-cs"/>
              </a:rPr>
              <a:t>Transcription – The engine logs application inputs and outputs.</a:t>
            </a:r>
          </a:p>
          <a:p>
            <a:pPr fontAlgn="base"/>
            <a:r>
              <a:rPr lang="en-US" sz="1200" b="0" i="0" kern="1200" dirty="0">
                <a:solidFill>
                  <a:schemeClr val="tx1"/>
                </a:solidFill>
                <a:effectLst/>
                <a:latin typeface="+mn-lt"/>
                <a:ea typeface="+mn-ea"/>
                <a:cs typeface="+mn-cs"/>
              </a:rPr>
              <a:t>Dynamic Evaluation Logging – The engine logs the content of all content evaluation, including those generated or composed at runtime.</a:t>
            </a:r>
          </a:p>
          <a:p>
            <a:pPr fontAlgn="base"/>
            <a:r>
              <a:rPr lang="en-US" sz="1200" b="0" i="0" kern="1200" dirty="0">
                <a:solidFill>
                  <a:schemeClr val="tx1"/>
                </a:solidFill>
                <a:effectLst/>
                <a:latin typeface="+mn-lt"/>
                <a:ea typeface="+mn-ea"/>
                <a:cs typeface="+mn-cs"/>
              </a:rPr>
              <a:t>Application Whitelisting – The engine allows enforcement of code integrity / application whitelisting policies, including user-authored documents / scripts.</a:t>
            </a:r>
          </a:p>
          <a:p>
            <a:pPr fontAlgn="base"/>
            <a:r>
              <a:rPr lang="en-US" sz="1200" b="0" i="0" kern="1200" dirty="0">
                <a:solidFill>
                  <a:schemeClr val="tx1"/>
                </a:solidFill>
                <a:effectLst/>
                <a:latin typeface="+mn-lt"/>
                <a:ea typeface="+mn-ea"/>
                <a:cs typeface="+mn-cs"/>
              </a:rPr>
              <a:t>Antimalware Integration – The engine actively integrates with antimalware software to evaluate the safety of code generated at runtime.</a:t>
            </a:r>
          </a:p>
          <a:p>
            <a:pPr fontAlgn="base"/>
            <a:r>
              <a:rPr lang="en-US" sz="1200" b="0" i="0" kern="1200" dirty="0">
                <a:solidFill>
                  <a:schemeClr val="tx1"/>
                </a:solidFill>
                <a:effectLst/>
                <a:latin typeface="+mn-lt"/>
                <a:ea typeface="+mn-ea"/>
                <a:cs typeface="+mn-cs"/>
              </a:rPr>
              <a:t>Local Sandboxing – The engine allows sandboxing of behavior for local and interactive use.</a:t>
            </a:r>
          </a:p>
          <a:p>
            <a:pPr fontAlgn="base"/>
            <a:r>
              <a:rPr lang="en-US" sz="1200" b="0" i="0" kern="1200" dirty="0">
                <a:solidFill>
                  <a:schemeClr val="tx1"/>
                </a:solidFill>
                <a:effectLst/>
                <a:latin typeface="+mn-lt"/>
                <a:ea typeface="+mn-ea"/>
                <a:cs typeface="+mn-cs"/>
              </a:rPr>
              <a:t>Remote Sandboxing – The engine allows sandboxing of behavior when accessed remotely.</a:t>
            </a:r>
          </a:p>
          <a:p>
            <a:pPr fontAlgn="base"/>
            <a:r>
              <a:rPr lang="en-US" sz="1200" b="0" i="0" kern="1200" dirty="0">
                <a:solidFill>
                  <a:schemeClr val="tx1"/>
                </a:solidFill>
                <a:effectLst/>
                <a:latin typeface="+mn-lt"/>
                <a:ea typeface="+mn-ea"/>
                <a:cs typeface="+mn-cs"/>
              </a:rPr>
              <a:t>Untrusted Input Tracking – The engine allows script developers to track and make security decisions based on whether a variable or input was influenced by user input.</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56</a:t>
            </a:fld>
            <a:endParaRPr lang="en-US"/>
          </a:p>
        </p:txBody>
      </p:sp>
    </p:spTree>
    <p:extLst>
      <p:ext uri="{BB962C8B-B14F-4D97-AF65-F5344CB8AC3E}">
        <p14:creationId xmlns:p14="http://schemas.microsoft.com/office/powerpoint/2010/main" val="3222499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65</a:t>
            </a:fld>
            <a:endParaRPr lang="en-US"/>
          </a:p>
        </p:txBody>
      </p:sp>
    </p:spTree>
    <p:extLst>
      <p:ext uri="{BB962C8B-B14F-4D97-AF65-F5344CB8AC3E}">
        <p14:creationId xmlns:p14="http://schemas.microsoft.com/office/powerpoint/2010/main" val="99702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223518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326875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2008 – PowerShell </a:t>
            </a:r>
            <a:r>
              <a:rPr lang="en-US" sz="1200" dirty="0" err="1">
                <a:solidFill>
                  <a:schemeClr val="bg1"/>
                </a:solidFill>
              </a:rPr>
              <a:t>Snapin</a:t>
            </a:r>
            <a:r>
              <a:rPr lang="en-US" sz="1200" dirty="0">
                <a:solidFill>
                  <a:schemeClr val="bg1"/>
                </a:solidFill>
              </a:rPr>
              <a:t> and </a:t>
            </a:r>
            <a:r>
              <a:rPr lang="en-US" sz="1200" dirty="0" err="1">
                <a:solidFill>
                  <a:schemeClr val="bg1"/>
                </a:solidFill>
              </a:rPr>
              <a:t>Minishell</a:t>
            </a: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2012 – introduced the SQLPS module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44 Months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t>Mostly Availability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2014 - </a:t>
            </a:r>
            <a:r>
              <a:rPr lang="en-US" dirty="0"/>
              <a:t>6 years into it</a:t>
            </a:r>
            <a:r>
              <a:rPr lang="en-US" baseline="0" dirty="0"/>
              <a:t> </a:t>
            </a:r>
            <a:r>
              <a:rPr lang="en-US" dirty="0"/>
              <a:t>and we’ve only got 45 commands</a:t>
            </a: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629673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Tab-completion didn’t work</a:t>
            </a:r>
          </a:p>
          <a:p>
            <a:pPr marL="171450" indent="-171450">
              <a:buFont typeface="Arial" panose="020B0604020202020204" pitchFamily="34" charset="0"/>
              <a:buChar char="•"/>
            </a:pPr>
            <a:r>
              <a:rPr lang="en-US" sz="1200" dirty="0"/>
              <a:t>Invoke-</a:t>
            </a:r>
            <a:r>
              <a:rPr lang="en-US" sz="1200" dirty="0" err="1"/>
              <a:t>SqlCmd</a:t>
            </a:r>
            <a:r>
              <a:rPr lang="en-US" sz="1200" dirty="0"/>
              <a:t> was buggy</a:t>
            </a:r>
          </a:p>
          <a:p>
            <a:pPr marL="171450" indent="-171450">
              <a:buFont typeface="Arial" panose="020B0604020202020204" pitchFamily="34" charset="0"/>
              <a:buChar char="•"/>
            </a:pPr>
            <a:r>
              <a:rPr lang="en-US" sz="1200" dirty="0"/>
              <a:t>-</a:t>
            </a:r>
            <a:r>
              <a:rPr lang="en-US" sz="1200" dirty="0" err="1"/>
              <a:t>WhatIf</a:t>
            </a:r>
            <a:r>
              <a:rPr lang="en-US" sz="1200" dirty="0"/>
              <a:t> actually performed commands</a:t>
            </a:r>
          </a:p>
          <a:p>
            <a:pPr marL="171450" indent="-171450">
              <a:buFont typeface="Arial" panose="020B0604020202020204" pitchFamily="34" charset="0"/>
              <a:buChar char="•"/>
            </a:pPr>
            <a:r>
              <a:rPr lang="en-US" sz="1200" dirty="0"/>
              <a:t>SQLPS was slow to load</a:t>
            </a:r>
          </a:p>
          <a:p>
            <a:pPr marL="171450" indent="-171450">
              <a:buFont typeface="Arial" panose="020B0604020202020204" pitchFamily="34" charset="0"/>
              <a:buChar char="•"/>
            </a:pPr>
            <a:r>
              <a:rPr lang="en-US" sz="1200" dirty="0"/>
              <a:t>SQLPS changed the directory unexpectedly</a:t>
            </a:r>
          </a:p>
          <a:p>
            <a:pPr marL="171450" indent="-171450">
              <a:buFont typeface="Arial" panose="020B0604020202020204" pitchFamily="34" charset="0"/>
              <a:buChar char="•"/>
            </a:pPr>
            <a:r>
              <a:rPr lang="en-US" sz="1200" dirty="0"/>
              <a:t>SQLPS used unapproved verbs</a:t>
            </a:r>
          </a:p>
          <a:p>
            <a:pPr marL="171450" indent="-171450">
              <a:buFont typeface="Arial" panose="020B0604020202020204" pitchFamily="34" charset="0"/>
              <a:buChar char="•"/>
            </a:pPr>
            <a:r>
              <a:rPr lang="en-US" sz="1200" dirty="0"/>
              <a:t>Other platforms offered 700+ cmdlets</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257121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2800" dirty="0"/>
              <a:t>Toy Story Reference </a:t>
            </a:r>
            <a:r>
              <a:rPr lang="en-US" sz="2800" dirty="0">
                <a:sym typeface="Wingdings" panose="05000000000000000000" pitchFamily="2" charset="2"/>
              </a:rPr>
              <a:t></a:t>
            </a:r>
            <a:endParaRPr lang="en-US" sz="2800" dirty="0"/>
          </a:p>
          <a:p>
            <a:pPr marL="285750" indent="-285750">
              <a:buFont typeface="Arial" panose="020B0604020202020204" pitchFamily="34" charset="0"/>
              <a:buChar char="•"/>
            </a:pPr>
            <a:r>
              <a:rPr lang="en-US" sz="2800" dirty="0"/>
              <a:t>The SQL Server team hired a dedicated PowerShell engineer – We love Matteo – even if we aren’t sure how to pronounce his surname</a:t>
            </a:r>
          </a:p>
          <a:p>
            <a:pPr marL="285750" indent="-285750">
              <a:buFont typeface="Arial" panose="020B0604020202020204" pitchFamily="34" charset="0"/>
              <a:buChar char="•"/>
            </a:pPr>
            <a:r>
              <a:rPr lang="en-US" sz="2800" dirty="0"/>
              <a:t>Microsoft began taking Connect Items (suggestions + bug reports) seriously</a:t>
            </a:r>
          </a:p>
          <a:p>
            <a:pPr marL="285750" indent="-285750">
              <a:buFont typeface="Arial" panose="020B0604020202020204" pitchFamily="34" charset="0"/>
              <a:buChar char="•"/>
            </a:pPr>
            <a:r>
              <a:rPr lang="en-US" sz="2800" dirty="0"/>
              <a:t>https://social.msdn.microsoft.com/Forums/en-US/728f562f-0600-432b-aaab-1decc406d6d8/submitting-defect-reports-and-suggestions?forum=sqltools </a:t>
            </a:r>
          </a:p>
          <a:p>
            <a:pPr marL="285750" indent="-285750">
              <a:buFont typeface="Arial" panose="020B0604020202020204" pitchFamily="34" charset="0"/>
              <a:buChar char="•"/>
            </a:pPr>
            <a:r>
              <a:rPr lang="en-US" sz="2800" dirty="0"/>
              <a:t>SQLPS was renamed to SqlServer</a:t>
            </a:r>
          </a:p>
          <a:p>
            <a:pPr marL="742950" lvl="1" indent="-285750">
              <a:buFont typeface="Arial" panose="020B0604020202020204" pitchFamily="34" charset="0"/>
              <a:buChar char="•"/>
            </a:pPr>
            <a:r>
              <a:rPr lang="en-US" sz="2800" dirty="0"/>
              <a:t>Made it easier to do REGULAR RELEASES!</a:t>
            </a:r>
          </a:p>
          <a:p>
            <a:pPr marL="742950" lvl="1" indent="-285750">
              <a:buFont typeface="Arial" panose="020B0604020202020204" pitchFamily="34" charset="0"/>
              <a:buChar char="•"/>
            </a:pPr>
            <a:r>
              <a:rPr lang="en-US" sz="2800" dirty="0"/>
              <a:t>Initially these were monthly releases associated with SSMS</a:t>
            </a:r>
          </a:p>
          <a:p>
            <a:pPr marL="742950" lvl="1" indent="-285750">
              <a:buFont typeface="Arial" panose="020B0604020202020204" pitchFamily="34" charset="0"/>
              <a:buChar char="•"/>
            </a:pPr>
            <a:r>
              <a:rPr lang="en-US" sz="2800" dirty="0"/>
              <a:t>But then they were doing two a month of SSMS</a:t>
            </a:r>
          </a:p>
          <a:p>
            <a:pPr marL="285750" indent="-285750">
              <a:buFont typeface="Arial" panose="020B0604020202020204" pitchFamily="34" charset="0"/>
              <a:buChar char="•"/>
            </a:pPr>
            <a:r>
              <a:rPr lang="en-US" sz="2800" dirty="0"/>
              <a:t>March 2017 - Separated from SSMS install with the SSMS 17.0 release and available from the PowerShell Gallery – no need for massive download (20Mb versus 700Mb  ) and quicker releases –easier to update</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2164184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qlsaturday.com/" TargetMode="External"/><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hyperlink" Target="http://www.sqlpass.org/PASSChapters/VirtualChapters.aspx" TargetMode="External"/><Relationship Id="rId10" Type="http://schemas.openxmlformats.org/officeDocument/2006/relationships/image" Target="../media/image9.png"/><Relationship Id="rId4" Type="http://schemas.openxmlformats.org/officeDocument/2006/relationships/hyperlink" Target="http://www.sqlpass.org/PASSChapters.aspx" TargetMode="External"/><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874910" y="3472342"/>
            <a:ext cx="4520966" cy="453733"/>
          </a:xfrm>
          <a:prstGeom prst="rect">
            <a:avLst/>
          </a:prstGeom>
        </p:spPr>
        <p:txBody>
          <a:bodyPr vert="horz" lIns="91440" tIns="45720" rIns="91440" bIns="45720" rtlCol="0" anchor="t">
            <a:noAutofit/>
          </a:bodyPr>
          <a:lstStyle>
            <a:lvl1pPr algn="ctr">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874793" y="4197927"/>
            <a:ext cx="4521200" cy="430213"/>
          </a:xfrm>
        </p:spPr>
        <p:txBody>
          <a:bodyPr/>
          <a:lstStyle>
            <a:lvl1pPr marL="0" indent="0" algn="ctr"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874793" y="2456054"/>
            <a:ext cx="4521200" cy="967155"/>
          </a:xfrm>
        </p:spPr>
        <p:txBody>
          <a:bodyPr anchor="b"/>
          <a:lstStyle>
            <a:lvl1pPr marL="0" marR="0" indent="0" algn="ctr" defTabSz="457200" rtl="0" eaLnBrk="1" fontAlgn="auto" latinLnBrk="0" hangingPunct="1">
              <a:lnSpc>
                <a:spcPts val="3500"/>
              </a:lnSpc>
              <a:spcBef>
                <a:spcPct val="0"/>
              </a:spcBef>
              <a:spcAft>
                <a:spcPts val="0"/>
              </a:spcAft>
              <a:buClrTx/>
              <a:buSzTx/>
              <a:buFontTx/>
              <a:buNone/>
              <a:tabLst/>
              <a:defRPr kumimoji="0" lang="en-US" sz="4000" b="0" i="0" u="none" strike="noStrike" kern="1200" cap="none" spc="0" normalizeH="0" baseline="0" dirty="0" smtClean="0">
                <a:ln>
                  <a:noFill/>
                </a:ln>
                <a:solidFill>
                  <a:schemeClr val="tx1"/>
                </a:solidFill>
                <a:effectLst/>
                <a:uLnTx/>
                <a:uFillTx/>
                <a:latin typeface="Segoe UI Light" charset="0"/>
                <a:ea typeface="Segoe UI Light" charset="0"/>
                <a:cs typeface="Segoe UI Light" charset="0"/>
              </a:defRPr>
            </a:lvl1pPr>
          </a:lstStyle>
          <a:p>
            <a:pPr lvl="0"/>
            <a:r>
              <a:rPr lang="en-US" dirty="0"/>
              <a:t>Title slide no </a:t>
            </a:r>
            <a:br>
              <a:rPr lang="en-US" dirty="0"/>
            </a:br>
            <a:r>
              <a:rPr lang="en-US" dirty="0"/>
              <a:t>more than 2 lines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1236" y="386182"/>
            <a:ext cx="1688314" cy="168831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20973" t="1302" r="43709" b="1302"/>
          <a:stretch/>
        </p:blipFill>
        <p:spPr>
          <a:xfrm>
            <a:off x="6345798" y="0"/>
            <a:ext cx="2798201" cy="5143500"/>
          </a:xfrm>
          <a:prstGeom prst="rect">
            <a:avLst/>
          </a:prstGeom>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9" name="Text Placeholder 28"/>
          <p:cNvSpPr>
            <a:spLocks noGrp="1"/>
          </p:cNvSpPr>
          <p:nvPr>
            <p:ph type="body" sz="quarter" idx="10"/>
          </p:nvPr>
        </p:nvSpPr>
        <p:spPr>
          <a:xfrm>
            <a:off x="43144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2" name="Text Placeholder 28"/>
          <p:cNvSpPr>
            <a:spLocks noGrp="1"/>
          </p:cNvSpPr>
          <p:nvPr>
            <p:ph type="body" sz="quarter" idx="11"/>
          </p:nvPr>
        </p:nvSpPr>
        <p:spPr>
          <a:xfrm>
            <a:off x="213959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3" name="Text Placeholder 28"/>
          <p:cNvSpPr>
            <a:spLocks noGrp="1"/>
          </p:cNvSpPr>
          <p:nvPr>
            <p:ph type="body" sz="quarter" idx="12"/>
          </p:nvPr>
        </p:nvSpPr>
        <p:spPr>
          <a:xfrm>
            <a:off x="384774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4" name="Text Placeholder 28"/>
          <p:cNvSpPr>
            <a:spLocks noGrp="1"/>
          </p:cNvSpPr>
          <p:nvPr>
            <p:ph type="body" sz="quarter" idx="13"/>
          </p:nvPr>
        </p:nvSpPr>
        <p:spPr>
          <a:xfrm>
            <a:off x="555589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5" name="Text Placeholder 28"/>
          <p:cNvSpPr>
            <a:spLocks noGrp="1"/>
          </p:cNvSpPr>
          <p:nvPr>
            <p:ph type="body" sz="quarter" idx="14"/>
          </p:nvPr>
        </p:nvSpPr>
        <p:spPr>
          <a:xfrm>
            <a:off x="726404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48" name="Text Placeholder 30"/>
          <p:cNvSpPr>
            <a:spLocks noGrp="1"/>
          </p:cNvSpPr>
          <p:nvPr>
            <p:ph type="body" sz="quarter" idx="15" hasCustomPrompt="1"/>
          </p:nvPr>
        </p:nvSpPr>
        <p:spPr>
          <a:xfrm>
            <a:off x="431442" y="1709802"/>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0" name="Text Placeholder 30"/>
          <p:cNvSpPr>
            <a:spLocks noGrp="1"/>
          </p:cNvSpPr>
          <p:nvPr>
            <p:ph type="body" sz="quarter" idx="16" hasCustomPrompt="1"/>
          </p:nvPr>
        </p:nvSpPr>
        <p:spPr>
          <a:xfrm>
            <a:off x="2139399" y="1716065"/>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1" name="Text Placeholder 30"/>
          <p:cNvSpPr>
            <a:spLocks noGrp="1"/>
          </p:cNvSpPr>
          <p:nvPr>
            <p:ph type="body" sz="quarter" idx="17" hasCustomPrompt="1"/>
          </p:nvPr>
        </p:nvSpPr>
        <p:spPr>
          <a:xfrm>
            <a:off x="3847356" y="1716065"/>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2" name="Text Placeholder 30"/>
          <p:cNvSpPr>
            <a:spLocks noGrp="1"/>
          </p:cNvSpPr>
          <p:nvPr>
            <p:ph type="body" sz="quarter" idx="18" hasCustomPrompt="1"/>
          </p:nvPr>
        </p:nvSpPr>
        <p:spPr>
          <a:xfrm>
            <a:off x="5555313" y="1716065"/>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3" name="Text Placeholder 30"/>
          <p:cNvSpPr>
            <a:spLocks noGrp="1"/>
          </p:cNvSpPr>
          <p:nvPr>
            <p:ph type="body" sz="quarter" idx="19" hasCustomPrompt="1"/>
          </p:nvPr>
        </p:nvSpPr>
        <p:spPr>
          <a:xfrm>
            <a:off x="7250970" y="1716065"/>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Tree>
    <p:extLst>
      <p:ext uri="{BB962C8B-B14F-4D97-AF65-F5344CB8AC3E}">
        <p14:creationId xmlns:p14="http://schemas.microsoft.com/office/powerpoint/2010/main" val="83242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259"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ssion Evaluations">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6578" t="34974" r="6578" b="26331"/>
          <a:stretch/>
        </p:blipFill>
        <p:spPr>
          <a:xfrm>
            <a:off x="0" y="2433755"/>
            <a:ext cx="9144000" cy="2715832"/>
          </a:xfrm>
          <a:prstGeom prst="rect">
            <a:avLst/>
          </a:prstGeom>
        </p:spPr>
      </p:pic>
      <p:sp>
        <p:nvSpPr>
          <p:cNvPr id="5" name="Title 3"/>
          <p:cNvSpPr txBox="1">
            <a:spLocks/>
          </p:cNvSpPr>
          <p:nvPr userDrawn="1"/>
        </p:nvSpPr>
        <p:spPr>
          <a:xfrm>
            <a:off x="457200" y="682304"/>
            <a:ext cx="8229600" cy="612956"/>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ctr">
              <a:tabLst>
                <a:tab pos="4338638" algn="l"/>
              </a:tabLst>
            </a:pPr>
            <a:r>
              <a:rPr lang="en-US" sz="4400" dirty="0"/>
              <a:t>Session evaluations</a:t>
            </a:r>
          </a:p>
        </p:txBody>
      </p:sp>
      <p:sp>
        <p:nvSpPr>
          <p:cNvPr id="6" name="Rectangle 5"/>
          <p:cNvSpPr/>
          <p:nvPr userDrawn="1"/>
        </p:nvSpPr>
        <p:spPr>
          <a:xfrm>
            <a:off x="3322750" y="3740820"/>
            <a:ext cx="2408350" cy="461665"/>
          </a:xfrm>
          <a:prstGeom prst="rect">
            <a:avLst/>
          </a:prstGeom>
          <a:noFill/>
        </p:spPr>
        <p:txBody>
          <a:bodyPr wrap="square">
            <a:spAutoFit/>
          </a:bodyPr>
          <a:lstStyle/>
          <a:p>
            <a:pPr algn="ctr"/>
            <a:r>
              <a:rPr lang="en-US" sz="1200" dirty="0">
                <a:solidFill>
                  <a:schemeClr val="bg2"/>
                </a:solidFill>
              </a:rPr>
              <a:t>Download the </a:t>
            </a:r>
            <a:r>
              <a:rPr lang="en-US" sz="1200" dirty="0" err="1">
                <a:solidFill>
                  <a:schemeClr val="bg2"/>
                </a:solidFill>
              </a:rPr>
              <a:t>GuideBook</a:t>
            </a:r>
            <a:r>
              <a:rPr lang="en-US" sz="1200" dirty="0">
                <a:solidFill>
                  <a:schemeClr val="bg2"/>
                </a:solidFill>
              </a:rPr>
              <a:t> App and search: PASS Summit 2017</a:t>
            </a:r>
          </a:p>
        </p:txBody>
      </p:sp>
      <p:sp>
        <p:nvSpPr>
          <p:cNvPr id="7" name="Rectangle 6"/>
          <p:cNvSpPr/>
          <p:nvPr userDrawn="1"/>
        </p:nvSpPr>
        <p:spPr>
          <a:xfrm>
            <a:off x="6242526" y="3740590"/>
            <a:ext cx="2399198" cy="831227"/>
          </a:xfrm>
          <a:prstGeom prst="rect">
            <a:avLst/>
          </a:prstGeom>
          <a:noFill/>
        </p:spPr>
        <p:txBody>
          <a:bodyPr wrap="square">
            <a:spAutoFit/>
          </a:bodyPr>
          <a:lstStyle/>
          <a:p>
            <a:pPr algn="ctr"/>
            <a:r>
              <a:rPr lang="en-US" sz="1200" dirty="0">
                <a:solidFill>
                  <a:schemeClr val="bg2"/>
                </a:solidFill>
              </a:rPr>
              <a:t>Follow the QR code link displayed on session signage throughout the conference venue and in the program guide</a:t>
            </a:r>
          </a:p>
        </p:txBody>
      </p:sp>
      <p:sp>
        <p:nvSpPr>
          <p:cNvPr id="8" name="Rectangle 7"/>
          <p:cNvSpPr/>
          <p:nvPr userDrawn="1"/>
        </p:nvSpPr>
        <p:spPr>
          <a:xfrm>
            <a:off x="2286000" y="1267975"/>
            <a:ext cx="4572000" cy="341632"/>
          </a:xfrm>
          <a:prstGeom prst="rect">
            <a:avLst/>
          </a:prstGeom>
        </p:spPr>
        <p:txBody>
          <a:bodyPr>
            <a:spAutoFit/>
          </a:bodyPr>
          <a:lstStyle/>
          <a:p>
            <a:pPr algn="ctr">
              <a:lnSpc>
                <a:spcPct val="90000"/>
              </a:lnSpc>
            </a:pPr>
            <a:r>
              <a:rPr lang="en-US" dirty="0">
                <a:solidFill>
                  <a:schemeClr val="accent3"/>
                </a:solidFill>
              </a:rPr>
              <a:t>Your feedback is important and valuable. </a:t>
            </a:r>
          </a:p>
        </p:txBody>
      </p:sp>
      <p:sp>
        <p:nvSpPr>
          <p:cNvPr id="9" name="Shape 2683"/>
          <p:cNvSpPr/>
          <p:nvPr userDrawn="1"/>
        </p:nvSpPr>
        <p:spPr>
          <a:xfrm>
            <a:off x="1431392" y="3211445"/>
            <a:ext cx="259590" cy="359746"/>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bg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Shape 2847"/>
          <p:cNvSpPr/>
          <p:nvPr userDrawn="1"/>
        </p:nvSpPr>
        <p:spPr>
          <a:xfrm>
            <a:off x="4370969" y="3235362"/>
            <a:ext cx="311910" cy="311910"/>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bg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43"/>
          <p:cNvSpPr/>
          <p:nvPr userDrawn="1"/>
        </p:nvSpPr>
        <p:spPr>
          <a:xfrm>
            <a:off x="7343775" y="3229158"/>
            <a:ext cx="183927" cy="337200"/>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Rectangle 11"/>
          <p:cNvSpPr/>
          <p:nvPr userDrawn="1"/>
        </p:nvSpPr>
        <p:spPr>
          <a:xfrm>
            <a:off x="412124" y="3740590"/>
            <a:ext cx="2399198" cy="276999"/>
          </a:xfrm>
          <a:prstGeom prst="rect">
            <a:avLst/>
          </a:prstGeom>
          <a:noFill/>
        </p:spPr>
        <p:txBody>
          <a:bodyPr wrap="square">
            <a:spAutoFit/>
          </a:bodyPr>
          <a:lstStyle/>
          <a:p>
            <a:pPr algn="ctr"/>
            <a:r>
              <a:rPr lang="en-US" sz="1200" dirty="0">
                <a:solidFill>
                  <a:schemeClr val="bg2"/>
                </a:solidFill>
              </a:rPr>
              <a:t>Go to </a:t>
            </a:r>
            <a:r>
              <a:rPr lang="en-US" sz="1200" dirty="0" err="1">
                <a:solidFill>
                  <a:schemeClr val="bg2"/>
                </a:solidFill>
              </a:rPr>
              <a:t>passSummit.com</a:t>
            </a:r>
            <a:endParaRPr lang="en-US" sz="1200" dirty="0">
              <a:solidFill>
                <a:schemeClr val="bg2"/>
              </a:solidFill>
            </a:endParaRPr>
          </a:p>
        </p:txBody>
      </p:sp>
      <p:sp>
        <p:nvSpPr>
          <p:cNvPr id="13" name="Rounded Rectangle 12"/>
          <p:cNvSpPr/>
          <p:nvPr userDrawn="1"/>
        </p:nvSpPr>
        <p:spPr>
          <a:xfrm>
            <a:off x="1616299" y="2259184"/>
            <a:ext cx="5911402" cy="3541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a:solidFill>
                  <a:schemeClr val="bg2"/>
                </a:solidFill>
              </a:rPr>
              <a:t>Submit by 5pm Friday, November 10</a:t>
            </a:r>
            <a:r>
              <a:rPr lang="en-US" sz="1400" baseline="30000" dirty="0">
                <a:solidFill>
                  <a:schemeClr val="bg2"/>
                </a:solidFill>
              </a:rPr>
              <a:t>th</a:t>
            </a:r>
            <a:r>
              <a:rPr lang="en-US" sz="1400" dirty="0">
                <a:solidFill>
                  <a:schemeClr val="bg2"/>
                </a:solidFill>
              </a:rPr>
              <a:t> to win prizes. </a:t>
            </a:r>
            <a:r>
              <a:rPr lang="en-US" sz="1400" b="1" dirty="0">
                <a:solidFill>
                  <a:schemeClr val="bg2"/>
                </a:solidFill>
              </a:rPr>
              <a:t>3 Ways to Access:</a:t>
            </a:r>
          </a:p>
        </p:txBody>
      </p:sp>
    </p:spTree>
    <p:extLst>
      <p:ext uri="{BB962C8B-B14F-4D97-AF65-F5344CB8AC3E}">
        <p14:creationId xmlns:p14="http://schemas.microsoft.com/office/powerpoint/2010/main" val="39124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34374" y="2077164"/>
            <a:ext cx="4445659" cy="706657"/>
          </a:xfrm>
          <a:prstGeom prst="rect">
            <a:avLst/>
          </a:prstGeom>
        </p:spPr>
        <p:txBody>
          <a:bodyPr vert="horz" lIns="91440" tIns="45720" rIns="91440" bIns="45720" rtlCol="0" anchor="b" anchorCtr="0">
            <a:noAutofit/>
          </a:bodyPr>
          <a:lstStyle>
            <a:lvl1pPr algn="r">
              <a:defRPr lang="en-US" sz="5400" b="0" i="0" dirty="0">
                <a:solidFill>
                  <a:schemeClr val="tx2"/>
                </a:solidFill>
                <a:latin typeface="Segoe UI Light" charset="0"/>
                <a:ea typeface="Segoe UI Light" charset="0"/>
                <a:cs typeface="Segoe UI Light" charset="0"/>
              </a:defRPr>
            </a:lvl1pPr>
          </a:lstStyle>
          <a:p>
            <a:pPr marL="0" lvl="0"/>
            <a:r>
              <a:rPr lang="en-CA" dirty="0"/>
              <a:t>Session Title</a:t>
            </a:r>
            <a:endParaRPr lang="en-US" dirty="0"/>
          </a:p>
        </p:txBody>
      </p:sp>
      <p:sp>
        <p:nvSpPr>
          <p:cNvPr id="9" name="Subtitle 2"/>
          <p:cNvSpPr>
            <a:spLocks noGrp="1"/>
          </p:cNvSpPr>
          <p:nvPr>
            <p:ph type="subTitle" idx="1" hasCustomPrompt="1"/>
          </p:nvPr>
        </p:nvSpPr>
        <p:spPr>
          <a:xfrm>
            <a:off x="1133696" y="2780691"/>
            <a:ext cx="4446338" cy="453733"/>
          </a:xfrm>
          <a:prstGeom prst="rect">
            <a:avLst/>
          </a:prstGeom>
        </p:spPr>
        <p:txBody>
          <a:bodyPr vert="horz" lIns="91440" tIns="45720" rIns="91440" bIns="45720" rtlCol="0" anchor="t">
            <a:noAutofit/>
          </a:bodyPr>
          <a:lstStyle>
            <a:lvl1pPr algn="r">
              <a:defRPr lang="en-US" sz="2400" dirty="0">
                <a:solidFill>
                  <a:schemeClr val="accent3"/>
                </a:solidFill>
                <a:latin typeface="+mn-lt"/>
                <a:cs typeface="Segoe UI Light"/>
              </a:defRPr>
            </a:lvl1pPr>
          </a:lstStyle>
          <a:p>
            <a:pPr lvl="0"/>
            <a:r>
              <a:rPr lang="en-CA" dirty="0"/>
              <a:t>Subtitle</a:t>
            </a: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973" t="1302" r="43709" b="1302"/>
          <a:stretch/>
        </p:blipFill>
        <p:spPr>
          <a:xfrm>
            <a:off x="6345798" y="0"/>
            <a:ext cx="2798201" cy="5143500"/>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Title 1"/>
          <p:cNvSpPr txBox="1">
            <a:spLocks/>
          </p:cNvSpPr>
          <p:nvPr userDrawn="1"/>
        </p:nvSpPr>
        <p:spPr>
          <a:xfrm>
            <a:off x="3319548" y="1636308"/>
            <a:ext cx="4445659"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t>Thank You</a:t>
            </a:r>
          </a:p>
        </p:txBody>
      </p:sp>
      <p:sp>
        <p:nvSpPr>
          <p:cNvPr id="4" name="Subtitle 2"/>
          <p:cNvSpPr>
            <a:spLocks noGrp="1"/>
          </p:cNvSpPr>
          <p:nvPr>
            <p:ph type="subTitle" idx="1" hasCustomPrompt="1"/>
          </p:nvPr>
        </p:nvSpPr>
        <p:spPr>
          <a:xfrm>
            <a:off x="3319548" y="2696826"/>
            <a:ext cx="4809844" cy="447207"/>
          </a:xfrm>
          <a:prstGeom prst="rect">
            <a:avLst/>
          </a:prstGeom>
        </p:spPr>
        <p:txBody>
          <a:bodyPr vert="horz" lIns="91440" tIns="45720" rIns="91440" bIns="45720" rtlCol="0" anchor="t">
            <a:noAutofit/>
          </a:bodyPr>
          <a:lstStyle>
            <a:lvl1pPr algn="l">
              <a:defRPr lang="en-US" sz="2000" baseline="0" dirty="0">
                <a:solidFill>
                  <a:schemeClr val="accent3"/>
                </a:solidFill>
                <a:latin typeface="+mn-lt"/>
                <a:cs typeface="Segoe UI Light"/>
              </a:defRPr>
            </a:lvl1pPr>
          </a:lstStyle>
          <a:p>
            <a:pPr lvl="0"/>
            <a:r>
              <a:rPr lang="en-CA" dirty="0"/>
              <a:t>Learn more from Speaker Name</a:t>
            </a: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973" t="1302" r="43709" b="1302"/>
          <a:stretch/>
        </p:blipFill>
        <p:spPr>
          <a:xfrm>
            <a:off x="0" y="0"/>
            <a:ext cx="2798201" cy="5143500"/>
          </a:xfrm>
          <a:prstGeom prst="rect">
            <a:avLst/>
          </a:prstGeom>
        </p:spPr>
      </p:pic>
      <p:sp>
        <p:nvSpPr>
          <p:cNvPr id="11" name="Text Placeholder 3"/>
          <p:cNvSpPr>
            <a:spLocks noGrp="1"/>
          </p:cNvSpPr>
          <p:nvPr>
            <p:ph type="body" sz="quarter" idx="10" hasCustomPrompt="1"/>
          </p:nvPr>
        </p:nvSpPr>
        <p:spPr>
          <a:xfrm>
            <a:off x="5648510" y="3243798"/>
            <a:ext cx="1533525" cy="276225"/>
          </a:xfrm>
        </p:spPr>
        <p:txBody>
          <a:bodyPr/>
          <a:lstStyle>
            <a:lvl1pPr marL="0" algn="l" defTabSz="914400" rtl="0" eaLnBrk="1" latinLnBrk="0" hangingPunct="1">
              <a:defRPr lang="en-US" sz="1100" kern="1200" dirty="0" smtClean="0">
                <a:solidFill>
                  <a:schemeClr val="accent1"/>
                </a:solidFill>
                <a:latin typeface="+mn-lt"/>
                <a:ea typeface="+mn-ea"/>
                <a:cs typeface="+mn-cs"/>
              </a:defRPr>
            </a:lvl1pPr>
          </a:lstStyle>
          <a:p>
            <a:r>
              <a:rPr lang="en-US" sz="1100" dirty="0" err="1">
                <a:solidFill>
                  <a:schemeClr val="accent1"/>
                </a:solidFill>
              </a:rPr>
              <a:t>email@company.com</a:t>
            </a:r>
            <a:endParaRPr lang="en-US" sz="1100" dirty="0">
              <a:solidFill>
                <a:schemeClr val="accent1"/>
              </a:solidFill>
            </a:endParaRPr>
          </a:p>
        </p:txBody>
      </p:sp>
      <p:sp>
        <p:nvSpPr>
          <p:cNvPr id="12" name="Text Placeholder 3"/>
          <p:cNvSpPr>
            <a:spLocks noGrp="1"/>
          </p:cNvSpPr>
          <p:nvPr>
            <p:ph type="body" sz="quarter" idx="11" hasCustomPrompt="1"/>
          </p:nvPr>
        </p:nvSpPr>
        <p:spPr>
          <a:xfrm>
            <a:off x="3641529" y="3243798"/>
            <a:ext cx="1533525" cy="276225"/>
          </a:xfrm>
        </p:spPr>
        <p:txBody>
          <a:bodyPr/>
          <a:lstStyle>
            <a:lvl1pPr marL="0" algn="l" defTabSz="914400" rtl="0" eaLnBrk="1" latinLnBrk="0" hangingPunct="1">
              <a:defRPr lang="en-US" sz="1100" kern="1200" dirty="0" smtClean="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yourhandle</a:t>
            </a:r>
            <a:endParaRPr lang="en-US" sz="1100" dirty="0">
              <a:solidFill>
                <a:schemeClr val="accent1"/>
              </a:solidFill>
            </a:endParaRPr>
          </a:p>
        </p:txBody>
      </p:sp>
    </p:spTree>
    <p:extLst>
      <p:ext uri="{BB962C8B-B14F-4D97-AF65-F5344CB8AC3E}">
        <p14:creationId xmlns:p14="http://schemas.microsoft.com/office/powerpoint/2010/main" val="201501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lease Silence Cell Phones">
    <p:spTree>
      <p:nvGrpSpPr>
        <p:cNvPr id="1" name=""/>
        <p:cNvGrpSpPr/>
        <p:nvPr/>
      </p:nvGrpSpPr>
      <p:grpSpPr>
        <a:xfrm>
          <a:off x="0" y="0"/>
          <a:ext cx="0" cy="0"/>
          <a:chOff x="0" y="0"/>
          <a:chExt cx="0" cy="0"/>
        </a:xfrm>
      </p:grpSpPr>
      <p:sp>
        <p:nvSpPr>
          <p:cNvPr id="5" name="Freeform 4"/>
          <p:cNvSpPr/>
          <p:nvPr userDrawn="1"/>
        </p:nvSpPr>
        <p:spPr>
          <a:xfrm>
            <a:off x="2203762" y="1873698"/>
            <a:ext cx="651710" cy="1279844"/>
          </a:xfrm>
          <a:custGeom>
            <a:avLst/>
            <a:gdLst>
              <a:gd name="connsiteX0" fmla="*/ 111431 w 668571"/>
              <a:gd name="connsiteY0" fmla="*/ 0 h 1312961"/>
              <a:gd name="connsiteX1" fmla="*/ 557140 w 668571"/>
              <a:gd name="connsiteY1" fmla="*/ 0 h 1312961"/>
              <a:gd name="connsiteX2" fmla="*/ 668571 w 668571"/>
              <a:gd name="connsiteY2" fmla="*/ 111431 h 1312961"/>
              <a:gd name="connsiteX3" fmla="*/ 668571 w 668571"/>
              <a:gd name="connsiteY3" fmla="*/ 1201530 h 1312961"/>
              <a:gd name="connsiteX4" fmla="*/ 557140 w 668571"/>
              <a:gd name="connsiteY4" fmla="*/ 1312961 h 1312961"/>
              <a:gd name="connsiteX5" fmla="*/ 111431 w 668571"/>
              <a:gd name="connsiteY5" fmla="*/ 1312961 h 1312961"/>
              <a:gd name="connsiteX6" fmla="*/ 0 w 668571"/>
              <a:gd name="connsiteY6" fmla="*/ 1201530 h 1312961"/>
              <a:gd name="connsiteX7" fmla="*/ 0 w 668571"/>
              <a:gd name="connsiteY7" fmla="*/ 111431 h 1312961"/>
              <a:gd name="connsiteX8" fmla="*/ 111431 w 668571"/>
              <a:gd name="connsiteY8" fmla="*/ 0 h 1312961"/>
              <a:gd name="connsiteX9" fmla="*/ 58514 w 668571"/>
              <a:gd name="connsiteY9" fmla="*/ 118039 h 1312961"/>
              <a:gd name="connsiteX10" fmla="*/ 58514 w 668571"/>
              <a:gd name="connsiteY10" fmla="*/ 1141295 h 1312961"/>
              <a:gd name="connsiteX11" fmla="*/ 610057 w 668571"/>
              <a:gd name="connsiteY11" fmla="*/ 1141295 h 1312961"/>
              <a:gd name="connsiteX12" fmla="*/ 610057 w 668571"/>
              <a:gd name="connsiteY12" fmla="*/ 118039 h 1312961"/>
              <a:gd name="connsiteX13" fmla="*/ 58514 w 668571"/>
              <a:gd name="connsiteY13" fmla="*/ 118039 h 1312961"/>
              <a:gd name="connsiteX14" fmla="*/ 334285 w 668571"/>
              <a:gd name="connsiteY14" fmla="*/ 1172700 h 1312961"/>
              <a:gd name="connsiteX15" fmla="*/ 276228 w 668571"/>
              <a:gd name="connsiteY15" fmla="*/ 1230757 h 1312961"/>
              <a:gd name="connsiteX16" fmla="*/ 334285 w 668571"/>
              <a:gd name="connsiteY16" fmla="*/ 1288814 h 1312961"/>
              <a:gd name="connsiteX17" fmla="*/ 392342 w 668571"/>
              <a:gd name="connsiteY17" fmla="*/ 1230757 h 1312961"/>
              <a:gd name="connsiteX18" fmla="*/ 334285 w 668571"/>
              <a:gd name="connsiteY18" fmla="*/ 1172700 h 131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8571" h="1312961">
                <a:moveTo>
                  <a:pt x="111431" y="0"/>
                </a:moveTo>
                <a:lnTo>
                  <a:pt x="557140" y="0"/>
                </a:lnTo>
                <a:cubicBezTo>
                  <a:pt x="618682" y="0"/>
                  <a:pt x="668571" y="49889"/>
                  <a:pt x="668571" y="111431"/>
                </a:cubicBezTo>
                <a:lnTo>
                  <a:pt x="668571" y="1201530"/>
                </a:lnTo>
                <a:cubicBezTo>
                  <a:pt x="668571" y="1263072"/>
                  <a:pt x="618682" y="1312961"/>
                  <a:pt x="557140" y="1312961"/>
                </a:cubicBezTo>
                <a:lnTo>
                  <a:pt x="111431" y="1312961"/>
                </a:lnTo>
                <a:cubicBezTo>
                  <a:pt x="49889" y="1312961"/>
                  <a:pt x="0" y="1263072"/>
                  <a:pt x="0" y="1201530"/>
                </a:cubicBezTo>
                <a:lnTo>
                  <a:pt x="0" y="111431"/>
                </a:lnTo>
                <a:cubicBezTo>
                  <a:pt x="0" y="49889"/>
                  <a:pt x="49889" y="0"/>
                  <a:pt x="111431" y="0"/>
                </a:cubicBezTo>
                <a:close/>
                <a:moveTo>
                  <a:pt x="58514" y="118039"/>
                </a:moveTo>
                <a:lnTo>
                  <a:pt x="58514" y="1141295"/>
                </a:lnTo>
                <a:lnTo>
                  <a:pt x="610057" y="1141295"/>
                </a:lnTo>
                <a:lnTo>
                  <a:pt x="610057" y="118039"/>
                </a:lnTo>
                <a:lnTo>
                  <a:pt x="58514" y="118039"/>
                </a:lnTo>
                <a:close/>
                <a:moveTo>
                  <a:pt x="334285" y="1172700"/>
                </a:moveTo>
                <a:cubicBezTo>
                  <a:pt x="302221" y="1172700"/>
                  <a:pt x="276228" y="1198693"/>
                  <a:pt x="276228" y="1230757"/>
                </a:cubicBezTo>
                <a:cubicBezTo>
                  <a:pt x="276228" y="1262821"/>
                  <a:pt x="302221" y="1288814"/>
                  <a:pt x="334285" y="1288814"/>
                </a:cubicBezTo>
                <a:cubicBezTo>
                  <a:pt x="366349" y="1288814"/>
                  <a:pt x="392342" y="1262821"/>
                  <a:pt x="392342" y="1230757"/>
                </a:cubicBezTo>
                <a:cubicBezTo>
                  <a:pt x="392342" y="1198693"/>
                  <a:pt x="366349" y="1172700"/>
                  <a:pt x="334285" y="1172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userDrawn="1"/>
        </p:nvSpPr>
        <p:spPr>
          <a:xfrm>
            <a:off x="3165962" y="1873698"/>
            <a:ext cx="5374084" cy="1406826"/>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003A78"/>
                </a:solidFill>
                <a:effectLst/>
                <a:uLnTx/>
                <a:uFillTx/>
                <a:latin typeface="+mj-lt"/>
                <a:ea typeface="+mj-ea"/>
                <a:cs typeface="Segoe UI Light"/>
              </a:defRPr>
            </a:lvl1pPr>
          </a:lstStyle>
          <a:p>
            <a:pPr>
              <a:lnSpc>
                <a:spcPct val="90000"/>
              </a:lnSpc>
            </a:pPr>
            <a:r>
              <a:rPr lang="en-US" sz="5400" b="0" i="0" dirty="0">
                <a:solidFill>
                  <a:schemeClr val="accent3"/>
                </a:solidFill>
                <a:latin typeface="Segoe UI Light" charset="0"/>
                <a:ea typeface="Segoe UI Light" charset="0"/>
                <a:cs typeface="Segoe UI Light" charset="0"/>
              </a:rPr>
              <a:t>Please silence </a:t>
            </a:r>
            <a:br>
              <a:rPr lang="en-US" sz="5400" b="0" i="0" dirty="0">
                <a:solidFill>
                  <a:schemeClr val="accent3"/>
                </a:solidFill>
                <a:latin typeface="Segoe UI Light" charset="0"/>
                <a:ea typeface="Segoe UI Light" charset="0"/>
                <a:cs typeface="Segoe UI Light" charset="0"/>
              </a:rPr>
            </a:br>
            <a:r>
              <a:rPr lang="en-US" sz="5400" b="0" i="0" dirty="0">
                <a:solidFill>
                  <a:schemeClr val="accent3"/>
                </a:solidFill>
                <a:latin typeface="Segoe UI Light" charset="0"/>
                <a:ea typeface="Segoe UI Light" charset="0"/>
                <a:cs typeface="Segoe UI Light" charset="0"/>
              </a:rPr>
              <a:t>cell phones</a:t>
            </a:r>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340" t="8093" r="340" b="8093"/>
          <a:stretch/>
        </p:blipFill>
        <p:spPr>
          <a:xfrm>
            <a:off x="2" y="0"/>
            <a:ext cx="9143998" cy="5143500"/>
          </a:xfrm>
          <a:prstGeom prst="rect">
            <a:avLst/>
          </a:prstGeom>
        </p:spPr>
      </p:pic>
      <p:sp>
        <p:nvSpPr>
          <p:cNvPr id="7" name="Freeform 6"/>
          <p:cNvSpPr/>
          <p:nvPr userDrawn="1"/>
        </p:nvSpPr>
        <p:spPr>
          <a:xfrm>
            <a:off x="2225533" y="1874844"/>
            <a:ext cx="651710" cy="1279844"/>
          </a:xfrm>
          <a:custGeom>
            <a:avLst/>
            <a:gdLst>
              <a:gd name="connsiteX0" fmla="*/ 111431 w 668571"/>
              <a:gd name="connsiteY0" fmla="*/ 0 h 1312961"/>
              <a:gd name="connsiteX1" fmla="*/ 557140 w 668571"/>
              <a:gd name="connsiteY1" fmla="*/ 0 h 1312961"/>
              <a:gd name="connsiteX2" fmla="*/ 668571 w 668571"/>
              <a:gd name="connsiteY2" fmla="*/ 111431 h 1312961"/>
              <a:gd name="connsiteX3" fmla="*/ 668571 w 668571"/>
              <a:gd name="connsiteY3" fmla="*/ 1201530 h 1312961"/>
              <a:gd name="connsiteX4" fmla="*/ 557140 w 668571"/>
              <a:gd name="connsiteY4" fmla="*/ 1312961 h 1312961"/>
              <a:gd name="connsiteX5" fmla="*/ 111431 w 668571"/>
              <a:gd name="connsiteY5" fmla="*/ 1312961 h 1312961"/>
              <a:gd name="connsiteX6" fmla="*/ 0 w 668571"/>
              <a:gd name="connsiteY6" fmla="*/ 1201530 h 1312961"/>
              <a:gd name="connsiteX7" fmla="*/ 0 w 668571"/>
              <a:gd name="connsiteY7" fmla="*/ 111431 h 1312961"/>
              <a:gd name="connsiteX8" fmla="*/ 111431 w 668571"/>
              <a:gd name="connsiteY8" fmla="*/ 0 h 1312961"/>
              <a:gd name="connsiteX9" fmla="*/ 58514 w 668571"/>
              <a:gd name="connsiteY9" fmla="*/ 118039 h 1312961"/>
              <a:gd name="connsiteX10" fmla="*/ 58514 w 668571"/>
              <a:gd name="connsiteY10" fmla="*/ 1141295 h 1312961"/>
              <a:gd name="connsiteX11" fmla="*/ 610057 w 668571"/>
              <a:gd name="connsiteY11" fmla="*/ 1141295 h 1312961"/>
              <a:gd name="connsiteX12" fmla="*/ 610057 w 668571"/>
              <a:gd name="connsiteY12" fmla="*/ 118039 h 1312961"/>
              <a:gd name="connsiteX13" fmla="*/ 58514 w 668571"/>
              <a:gd name="connsiteY13" fmla="*/ 118039 h 1312961"/>
              <a:gd name="connsiteX14" fmla="*/ 334285 w 668571"/>
              <a:gd name="connsiteY14" fmla="*/ 1172700 h 1312961"/>
              <a:gd name="connsiteX15" fmla="*/ 276228 w 668571"/>
              <a:gd name="connsiteY15" fmla="*/ 1230757 h 1312961"/>
              <a:gd name="connsiteX16" fmla="*/ 334285 w 668571"/>
              <a:gd name="connsiteY16" fmla="*/ 1288814 h 1312961"/>
              <a:gd name="connsiteX17" fmla="*/ 392342 w 668571"/>
              <a:gd name="connsiteY17" fmla="*/ 1230757 h 1312961"/>
              <a:gd name="connsiteX18" fmla="*/ 334285 w 668571"/>
              <a:gd name="connsiteY18" fmla="*/ 1172700 h 131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8571" h="1312961">
                <a:moveTo>
                  <a:pt x="111431" y="0"/>
                </a:moveTo>
                <a:lnTo>
                  <a:pt x="557140" y="0"/>
                </a:lnTo>
                <a:cubicBezTo>
                  <a:pt x="618682" y="0"/>
                  <a:pt x="668571" y="49889"/>
                  <a:pt x="668571" y="111431"/>
                </a:cubicBezTo>
                <a:lnTo>
                  <a:pt x="668571" y="1201530"/>
                </a:lnTo>
                <a:cubicBezTo>
                  <a:pt x="668571" y="1263072"/>
                  <a:pt x="618682" y="1312961"/>
                  <a:pt x="557140" y="1312961"/>
                </a:cubicBezTo>
                <a:lnTo>
                  <a:pt x="111431" y="1312961"/>
                </a:lnTo>
                <a:cubicBezTo>
                  <a:pt x="49889" y="1312961"/>
                  <a:pt x="0" y="1263072"/>
                  <a:pt x="0" y="1201530"/>
                </a:cubicBezTo>
                <a:lnTo>
                  <a:pt x="0" y="111431"/>
                </a:lnTo>
                <a:cubicBezTo>
                  <a:pt x="0" y="49889"/>
                  <a:pt x="49889" y="0"/>
                  <a:pt x="111431" y="0"/>
                </a:cubicBezTo>
                <a:close/>
                <a:moveTo>
                  <a:pt x="58514" y="118039"/>
                </a:moveTo>
                <a:lnTo>
                  <a:pt x="58514" y="1141295"/>
                </a:lnTo>
                <a:lnTo>
                  <a:pt x="610057" y="1141295"/>
                </a:lnTo>
                <a:lnTo>
                  <a:pt x="610057" y="118039"/>
                </a:lnTo>
                <a:lnTo>
                  <a:pt x="58514" y="118039"/>
                </a:lnTo>
                <a:close/>
                <a:moveTo>
                  <a:pt x="334285" y="1172700"/>
                </a:moveTo>
                <a:cubicBezTo>
                  <a:pt x="302221" y="1172700"/>
                  <a:pt x="276228" y="1198693"/>
                  <a:pt x="276228" y="1230757"/>
                </a:cubicBezTo>
                <a:cubicBezTo>
                  <a:pt x="276228" y="1262821"/>
                  <a:pt x="302221" y="1288814"/>
                  <a:pt x="334285" y="1288814"/>
                </a:cubicBezTo>
                <a:cubicBezTo>
                  <a:pt x="366349" y="1288814"/>
                  <a:pt x="392342" y="1262821"/>
                  <a:pt x="392342" y="1230757"/>
                </a:cubicBezTo>
                <a:cubicBezTo>
                  <a:pt x="392342" y="1198693"/>
                  <a:pt x="366349" y="1172700"/>
                  <a:pt x="334285" y="11727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a:off x="3199035" y="1847343"/>
            <a:ext cx="5374084" cy="1406826"/>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003A78"/>
                </a:solidFill>
                <a:effectLst/>
                <a:uLnTx/>
                <a:uFillTx/>
                <a:latin typeface="+mj-lt"/>
                <a:ea typeface="+mj-ea"/>
                <a:cs typeface="Segoe UI Light"/>
              </a:defRPr>
            </a:lvl1pPr>
          </a:lstStyle>
          <a:p>
            <a:pPr>
              <a:lnSpc>
                <a:spcPct val="90000"/>
              </a:lnSpc>
            </a:pPr>
            <a:r>
              <a:rPr lang="en-US" sz="5400" b="0" i="0" dirty="0">
                <a:solidFill>
                  <a:schemeClr val="bg2"/>
                </a:solidFill>
                <a:latin typeface="Segoe UI Light" charset="0"/>
                <a:ea typeface="Segoe UI Light" charset="0"/>
                <a:cs typeface="Segoe UI Light" charset="0"/>
              </a:rPr>
              <a:t>Please silence </a:t>
            </a:r>
            <a:br>
              <a:rPr lang="en-US" sz="5400" b="0" i="0" dirty="0">
                <a:solidFill>
                  <a:schemeClr val="bg2"/>
                </a:solidFill>
                <a:latin typeface="Segoe UI Light" charset="0"/>
                <a:ea typeface="Segoe UI Light" charset="0"/>
                <a:cs typeface="Segoe UI Light" charset="0"/>
              </a:rPr>
            </a:br>
            <a:r>
              <a:rPr lang="en-US" sz="5400" b="0" i="0" dirty="0">
                <a:solidFill>
                  <a:schemeClr val="bg2"/>
                </a:solidFill>
                <a:latin typeface="Segoe UI Light" charset="0"/>
                <a:ea typeface="Segoe UI Light" charset="0"/>
                <a:cs typeface="Segoe UI Light" charset="0"/>
              </a:rPr>
              <a:t>cell phones</a:t>
            </a:r>
          </a:p>
        </p:txBody>
      </p:sp>
    </p:spTree>
    <p:extLst>
      <p:ext uri="{BB962C8B-B14F-4D97-AF65-F5344CB8AC3E}">
        <p14:creationId xmlns:p14="http://schemas.microsoft.com/office/powerpoint/2010/main" val="189018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xplore PASS">
    <p:spTree>
      <p:nvGrpSpPr>
        <p:cNvPr id="1" name=""/>
        <p:cNvGrpSpPr/>
        <p:nvPr/>
      </p:nvGrpSpPr>
      <p:grpSpPr>
        <a:xfrm>
          <a:off x="0" y="0"/>
          <a:ext cx="0" cy="0"/>
          <a:chOff x="0" y="0"/>
          <a:chExt cx="0" cy="0"/>
        </a:xfrm>
      </p:grpSpPr>
      <p:cxnSp>
        <p:nvCxnSpPr>
          <p:cNvPr id="27" name="Straight Connector 26"/>
          <p:cNvCxnSpPr/>
          <p:nvPr userDrawn="1"/>
        </p:nvCxnSpPr>
        <p:spPr>
          <a:xfrm>
            <a:off x="1739711"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3142526"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545341"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5948156"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7350971"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hlinkClick r:id="rId2"/>
          </p:cNvPr>
          <p:cNvSpPr/>
          <p:nvPr userDrawn="1"/>
        </p:nvSpPr>
        <p:spPr>
          <a:xfrm>
            <a:off x="447503" y="2870508"/>
            <a:ext cx="1181448"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Free online webinar events </a:t>
            </a:r>
          </a:p>
        </p:txBody>
      </p:sp>
      <p:sp>
        <p:nvSpPr>
          <p:cNvPr id="33" name="Rectangle 32">
            <a:hlinkClick r:id="rId3"/>
          </p:cNvPr>
          <p:cNvSpPr/>
          <p:nvPr userDrawn="1"/>
        </p:nvSpPr>
        <p:spPr>
          <a:xfrm>
            <a:off x="3202463" y="2870508"/>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1798399" y="2870508"/>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602930" y="287050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6066409" y="287050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37" name="Picture 36"/>
          <p:cNvPicPr>
            <a:picLocks noChangeAspect="1"/>
          </p:cNvPicPr>
          <p:nvPr userDrawn="1"/>
        </p:nvPicPr>
        <p:blipFill rotWithShape="1">
          <a:blip r:embed="rId6" cstate="print">
            <a:extLst>
              <a:ext uri="{28A0092B-C50C-407E-A947-70E740481C1C}">
                <a14:useLocalDpi xmlns:a14="http://schemas.microsoft.com/office/drawing/2010/main" val="0"/>
              </a:ext>
            </a:extLst>
          </a:blip>
          <a:srcRect l="12861" t="9107" r="12861" b="9107"/>
          <a:stretch/>
        </p:blipFill>
        <p:spPr>
          <a:xfrm>
            <a:off x="644627" y="1868778"/>
            <a:ext cx="787200" cy="866752"/>
          </a:xfrm>
          <a:prstGeom prst="rect">
            <a:avLst/>
          </a:prstGeom>
        </p:spPr>
      </p:pic>
      <p:pic>
        <p:nvPicPr>
          <p:cNvPr id="38" name="Picture 37"/>
          <p:cNvPicPr>
            <a:picLocks noChangeAspect="1"/>
          </p:cNvPicPr>
          <p:nvPr userDrawn="1"/>
        </p:nvPicPr>
        <p:blipFill rotWithShape="1">
          <a:blip r:embed="rId7" cstate="print">
            <a:extLst>
              <a:ext uri="{28A0092B-C50C-407E-A947-70E740481C1C}">
                <a14:useLocalDpi xmlns:a14="http://schemas.microsoft.com/office/drawing/2010/main" val="0"/>
              </a:ext>
            </a:extLst>
          </a:blip>
          <a:srcRect l="9820" t="15434" r="9820" b="15434"/>
          <a:stretch/>
        </p:blipFill>
        <p:spPr>
          <a:xfrm>
            <a:off x="3403193" y="1971382"/>
            <a:ext cx="894382" cy="769420"/>
          </a:xfrm>
          <a:prstGeom prst="rect">
            <a:avLst/>
          </a:prstGeom>
        </p:spPr>
      </p:pic>
      <p:pic>
        <p:nvPicPr>
          <p:cNvPr id="39" name="Picture 3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20987" y="1877266"/>
            <a:ext cx="636282" cy="810734"/>
          </a:xfrm>
          <a:prstGeom prst="rect">
            <a:avLst/>
          </a:prstGeom>
        </p:spPr>
      </p:pic>
      <p:pic>
        <p:nvPicPr>
          <p:cNvPr id="40" name="Picture 3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38936" y="1910824"/>
            <a:ext cx="611858" cy="779612"/>
          </a:xfrm>
          <a:prstGeom prst="rect">
            <a:avLst/>
          </a:prstGeom>
        </p:spPr>
      </p:pic>
      <p:pic>
        <p:nvPicPr>
          <p:cNvPr id="41" name="Picture 4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646018" y="1944658"/>
            <a:ext cx="671176" cy="724714"/>
          </a:xfrm>
          <a:prstGeom prst="rect">
            <a:avLst/>
          </a:prstGeom>
        </p:spPr>
      </p:pic>
      <p:pic>
        <p:nvPicPr>
          <p:cNvPr id="42" name="Picture 41"/>
          <p:cNvPicPr>
            <a:picLocks noChangeAspect="1"/>
          </p:cNvPicPr>
          <p:nvPr userDrawn="1"/>
        </p:nvPicPr>
        <p:blipFill rotWithShape="1">
          <a:blip r:embed="rId11" cstate="print">
            <a:extLst>
              <a:ext uri="{28A0092B-C50C-407E-A947-70E740481C1C}">
                <a14:useLocalDpi xmlns:a14="http://schemas.microsoft.com/office/drawing/2010/main" val="0"/>
              </a:ext>
            </a:extLst>
          </a:blip>
          <a:srcRect l="9343" t="15759" r="9343" b="15759"/>
          <a:stretch/>
        </p:blipFill>
        <p:spPr>
          <a:xfrm>
            <a:off x="6188523" y="1955841"/>
            <a:ext cx="931792" cy="784748"/>
          </a:xfrm>
          <a:prstGeom prst="rect">
            <a:avLst/>
          </a:prstGeom>
        </p:spPr>
      </p:pic>
      <p:pic>
        <p:nvPicPr>
          <p:cNvPr id="25" name="Picture 24"/>
          <p:cNvPicPr>
            <a:picLocks noChangeAspect="1"/>
          </p:cNvPicPr>
          <p:nvPr userDrawn="1"/>
        </p:nvPicPr>
        <p:blipFill rotWithShape="1">
          <a:blip r:embed="rId12" cstate="print">
            <a:extLst>
              <a:ext uri="{28A0092B-C50C-407E-A947-70E740481C1C}">
                <a14:useLocalDpi xmlns:a14="http://schemas.microsoft.com/office/drawing/2010/main" val="0"/>
              </a:ext>
            </a:extLst>
          </a:blip>
          <a:srcRect l="6578" t="39530" r="6578" b="37311"/>
          <a:stretch/>
        </p:blipFill>
        <p:spPr>
          <a:xfrm>
            <a:off x="0" y="3518179"/>
            <a:ext cx="9144000" cy="1625321"/>
          </a:xfrm>
          <a:prstGeom prst="rect">
            <a:avLst/>
          </a:prstGeom>
        </p:spPr>
      </p:pic>
      <p:sp>
        <p:nvSpPr>
          <p:cNvPr id="44" name="Rounded Rectangle 43"/>
          <p:cNvSpPr/>
          <p:nvPr userDrawn="1"/>
        </p:nvSpPr>
        <p:spPr>
          <a:xfrm>
            <a:off x="803504" y="3863763"/>
            <a:ext cx="1891441" cy="2245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ctr"/>
            <a:r>
              <a:rPr lang="en-US" sz="1000" b="1" spc="20" dirty="0">
                <a:solidFill>
                  <a:schemeClr val="bg2"/>
                </a:solidFill>
              </a:rPr>
              <a:t>Free Online Resources </a:t>
            </a:r>
          </a:p>
        </p:txBody>
      </p:sp>
      <p:sp>
        <p:nvSpPr>
          <p:cNvPr id="46" name="Rectangle 45">
            <a:hlinkClick r:id="rId4"/>
          </p:cNvPr>
          <p:cNvSpPr/>
          <p:nvPr userDrawn="1"/>
        </p:nvSpPr>
        <p:spPr>
          <a:xfrm>
            <a:off x="970061" y="4138736"/>
            <a:ext cx="1558327" cy="6717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lnSpc>
                <a:spcPct val="150000"/>
              </a:lnSpc>
            </a:pPr>
            <a:r>
              <a:rPr lang="en-US" sz="800" dirty="0">
                <a:solidFill>
                  <a:schemeClr val="bg2"/>
                </a:solidFill>
              </a:rPr>
              <a:t>PASS Blog</a:t>
            </a:r>
          </a:p>
          <a:p>
            <a:pPr algn="ctr">
              <a:lnSpc>
                <a:spcPct val="150000"/>
              </a:lnSpc>
            </a:pPr>
            <a:r>
              <a:rPr lang="en-US" sz="800" dirty="0">
                <a:solidFill>
                  <a:schemeClr val="bg2"/>
                </a:solidFill>
              </a:rPr>
              <a:t>White Papers</a:t>
            </a:r>
          </a:p>
          <a:p>
            <a:pPr algn="ctr">
              <a:lnSpc>
                <a:spcPct val="150000"/>
              </a:lnSpc>
            </a:pPr>
            <a:r>
              <a:rPr lang="en-US" sz="800" dirty="0">
                <a:solidFill>
                  <a:schemeClr val="bg2"/>
                </a:solidFill>
              </a:rPr>
              <a:t>Session Recordings</a:t>
            </a:r>
          </a:p>
        </p:txBody>
      </p:sp>
      <p:sp>
        <p:nvSpPr>
          <p:cNvPr id="47" name="Rounded Rectangle 46"/>
          <p:cNvSpPr/>
          <p:nvPr userDrawn="1"/>
        </p:nvSpPr>
        <p:spPr>
          <a:xfrm>
            <a:off x="3372824" y="3863763"/>
            <a:ext cx="2345031" cy="2245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ctr"/>
            <a:r>
              <a:rPr lang="en-US" sz="1000" b="1" spc="20" dirty="0">
                <a:solidFill>
                  <a:schemeClr val="bg2"/>
                </a:solidFill>
              </a:rPr>
              <a:t>Newsletter </a:t>
            </a:r>
          </a:p>
        </p:txBody>
      </p:sp>
      <p:sp>
        <p:nvSpPr>
          <p:cNvPr id="48" name="Rounded Rectangle 47"/>
          <p:cNvSpPr/>
          <p:nvPr userDrawn="1"/>
        </p:nvSpPr>
        <p:spPr>
          <a:xfrm>
            <a:off x="6367496" y="3863763"/>
            <a:ext cx="1966949" cy="2245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ctr"/>
            <a:r>
              <a:rPr lang="en-US" sz="1000" b="1" spc="20" dirty="0" err="1">
                <a:solidFill>
                  <a:schemeClr val="bg2"/>
                </a:solidFill>
              </a:rPr>
              <a:t>www.pass.org</a:t>
            </a:r>
            <a:endParaRPr lang="en-US" sz="1000" b="1" spc="20" dirty="0">
              <a:solidFill>
                <a:schemeClr val="bg2"/>
              </a:solidFill>
            </a:endParaRPr>
          </a:p>
        </p:txBody>
      </p:sp>
      <p:sp>
        <p:nvSpPr>
          <p:cNvPr id="49" name="Title 3"/>
          <p:cNvSpPr txBox="1">
            <a:spLocks/>
          </p:cNvSpPr>
          <p:nvPr userDrawn="1"/>
        </p:nvSpPr>
        <p:spPr>
          <a:xfrm>
            <a:off x="457200" y="682304"/>
            <a:ext cx="8229600" cy="612956"/>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ctr">
              <a:tabLst>
                <a:tab pos="4338638" algn="l"/>
              </a:tabLst>
            </a:pPr>
            <a:r>
              <a:rPr lang="en-US" sz="4000" dirty="0"/>
              <a:t>Explore everything PASS has to offer </a:t>
            </a:r>
          </a:p>
        </p:txBody>
      </p:sp>
      <p:sp>
        <p:nvSpPr>
          <p:cNvPr id="26" name="Rectangle 25">
            <a:hlinkClick r:id="rId4"/>
          </p:cNvPr>
          <p:cNvSpPr/>
          <p:nvPr userDrawn="1"/>
        </p:nvSpPr>
        <p:spPr>
          <a:xfrm>
            <a:off x="3766175" y="4159055"/>
            <a:ext cx="1558327" cy="6717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lnSpc>
                <a:spcPct val="150000"/>
              </a:lnSpc>
            </a:pPr>
            <a:r>
              <a:rPr lang="en-US" sz="800" dirty="0">
                <a:solidFill>
                  <a:schemeClr val="bg2"/>
                </a:solidFill>
              </a:rPr>
              <a:t>PASS</a:t>
            </a:r>
            <a:r>
              <a:rPr lang="en-US" sz="800" baseline="0" dirty="0">
                <a:solidFill>
                  <a:schemeClr val="bg2"/>
                </a:solidFill>
              </a:rPr>
              <a:t> Connector</a:t>
            </a:r>
          </a:p>
          <a:p>
            <a:pPr algn="ctr">
              <a:lnSpc>
                <a:spcPct val="150000"/>
              </a:lnSpc>
            </a:pPr>
            <a:r>
              <a:rPr lang="en-US" sz="800" baseline="0" dirty="0">
                <a:solidFill>
                  <a:schemeClr val="bg2"/>
                </a:solidFill>
              </a:rPr>
              <a:t>BA Insights</a:t>
            </a:r>
            <a:endParaRPr lang="en-US" sz="800" dirty="0">
              <a:solidFill>
                <a:schemeClr val="bg2"/>
              </a:solidFill>
            </a:endParaRPr>
          </a:p>
        </p:txBody>
      </p:sp>
      <p:sp>
        <p:nvSpPr>
          <p:cNvPr id="43" name="Rectangle 42">
            <a:hlinkClick r:id="rId4"/>
          </p:cNvPr>
          <p:cNvSpPr/>
          <p:nvPr userDrawn="1"/>
        </p:nvSpPr>
        <p:spPr>
          <a:xfrm>
            <a:off x="7393596" y="287050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5" name="Rectangle 54"/>
          <p:cNvSpPr/>
          <p:nvPr userDrawn="1"/>
        </p:nvSpPr>
        <p:spPr>
          <a:xfrm>
            <a:off x="5580345" y="0"/>
            <a:ext cx="3563655" cy="5143500"/>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042679" y="2632939"/>
            <a:ext cx="3248526" cy="470928"/>
          </a:xfrm>
        </p:spPr>
        <p:txBody>
          <a:bodyPr anchor="b"/>
          <a:lstStyle>
            <a:lvl1pPr algn="ctr">
              <a:defRPr sz="3200"/>
            </a:lvl1pPr>
          </a:lstStyle>
          <a:p>
            <a:r>
              <a:rPr lang="en-US" dirty="0"/>
              <a:t>Speaker Name</a:t>
            </a:r>
          </a:p>
        </p:txBody>
      </p:sp>
      <p:sp>
        <p:nvSpPr>
          <p:cNvPr id="18" name="Text Placeholder 17"/>
          <p:cNvSpPr>
            <a:spLocks noGrp="1"/>
          </p:cNvSpPr>
          <p:nvPr>
            <p:ph type="body" sz="quarter" idx="10" hasCustomPrompt="1"/>
          </p:nvPr>
        </p:nvSpPr>
        <p:spPr>
          <a:xfrm>
            <a:off x="1042851" y="3096942"/>
            <a:ext cx="3248025" cy="405685"/>
          </a:xfr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971902" y="1121553"/>
            <a:ext cx="283389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1945839" y="768142"/>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971902" y="1390862"/>
            <a:ext cx="283389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971902" y="2241809"/>
            <a:ext cx="283389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971902" y="2511118"/>
            <a:ext cx="283389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971902" y="3345531"/>
            <a:ext cx="283389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971902" y="3614840"/>
            <a:ext cx="283389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950881" y="3886200"/>
            <a:ext cx="869950"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2368489" y="3886200"/>
            <a:ext cx="1035158"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3903585" y="3886200"/>
            <a:ext cx="869950"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816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52438" y="2059225"/>
            <a:ext cx="8242300" cy="2478400"/>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a:solidFill>
                  <a:srgbClr val="58585A"/>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2"/>
                </a:solidFill>
              </a:defRPr>
            </a:lvl1pPr>
          </a:lstStyle>
          <a:p>
            <a:r>
              <a:rPr lang="en-US" dirty="0"/>
              <a:t>Agenda</a:t>
            </a:r>
          </a:p>
        </p:txBody>
      </p:sp>
      <p:sp>
        <p:nvSpPr>
          <p:cNvPr id="4" name="Content Placeholder 13"/>
          <p:cNvSpPr>
            <a:spLocks noGrp="1"/>
          </p:cNvSpPr>
          <p:nvPr>
            <p:ph sz="quarter" idx="11"/>
          </p:nvPr>
        </p:nvSpPr>
        <p:spPr>
          <a:xfrm>
            <a:off x="452438" y="1234203"/>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accent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Headings">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2"/>
                </a:solidFill>
              </a:defRPr>
            </a:lvl1pPr>
          </a:lstStyle>
          <a:p>
            <a:r>
              <a:rPr lang="en-US" dirty="0"/>
              <a:t>Titles are set 36pt Segoe UI</a:t>
            </a:r>
          </a:p>
        </p:txBody>
      </p:sp>
      <p:sp>
        <p:nvSpPr>
          <p:cNvPr id="4" name="Content Placeholder 3"/>
          <p:cNvSpPr>
            <a:spLocks noGrp="1"/>
          </p:cNvSpPr>
          <p:nvPr>
            <p:ph sz="quarter" idx="10" hasCustomPrompt="1"/>
          </p:nvPr>
        </p:nvSpPr>
        <p:spPr>
          <a:xfrm>
            <a:off x="431800" y="1505141"/>
            <a:ext cx="8261350" cy="448355"/>
          </a:xfrm>
        </p:spPr>
        <p:txBody>
          <a:bodyPr anchor="b"/>
          <a:lstStyle>
            <a:lvl1pPr marL="0" indent="0">
              <a:buNone/>
              <a:defRPr sz="2800" b="0" i="0">
                <a:solidFill>
                  <a:schemeClr val="accent1"/>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31800" y="1952028"/>
            <a:ext cx="8261350" cy="407104"/>
          </a:xfrm>
        </p:spPr>
        <p:txBody>
          <a:bodyPr/>
          <a:lstStyle>
            <a:lvl1pPr marL="0" indent="0">
              <a:buNone/>
              <a:defRPr sz="1600">
                <a:solidFill>
                  <a:schemeClr val="bg2">
                    <a:lumMod val="50000"/>
                  </a:schemeClr>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31800"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31800" y="2983308"/>
            <a:ext cx="8261350" cy="407104"/>
          </a:xfrm>
        </p:spPr>
        <p:txBody>
          <a:bodyPr/>
          <a:lstStyle>
            <a:lvl1pPr marL="0" indent="0">
              <a:buNone/>
              <a:defRPr sz="1600">
                <a:solidFill>
                  <a:schemeClr val="bg2">
                    <a:lumMod val="50000"/>
                  </a:schemeClr>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31800" y="3540197"/>
            <a:ext cx="8261350" cy="448355"/>
          </a:xfrm>
        </p:spPr>
        <p:txBody>
          <a:bodyPr anchor="b"/>
          <a:lstStyle>
            <a:lvl1pPr marL="0" indent="0">
              <a:buNone/>
              <a:defRPr sz="1400" b="1" i="0">
                <a:solidFill>
                  <a:schemeClr val="accent3"/>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31800" y="3987085"/>
            <a:ext cx="8261350" cy="407104"/>
          </a:xfrm>
        </p:spPr>
        <p:txBody>
          <a:bodyPr/>
          <a:lstStyle>
            <a:lvl1pPr marL="0" indent="0">
              <a:buNone/>
              <a:defRPr sz="1600">
                <a:solidFill>
                  <a:schemeClr val="bg2">
                    <a:lumMod val="50000"/>
                  </a:schemeClr>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51458" y="1776569"/>
            <a:ext cx="3680532" cy="39052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10" name="Text Placeholder 30"/>
          <p:cNvSpPr>
            <a:spLocks noGrp="1"/>
          </p:cNvSpPr>
          <p:nvPr>
            <p:ph type="body" sz="quarter" idx="14" hasCustomPrompt="1"/>
          </p:nvPr>
        </p:nvSpPr>
        <p:spPr>
          <a:xfrm>
            <a:off x="5006268" y="1776569"/>
            <a:ext cx="3680532" cy="39052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13" name="Text Placeholder 20"/>
          <p:cNvSpPr>
            <a:spLocks noGrp="1"/>
          </p:cNvSpPr>
          <p:nvPr>
            <p:ph type="body" sz="quarter" idx="13"/>
          </p:nvPr>
        </p:nvSpPr>
        <p:spPr>
          <a:xfrm>
            <a:off x="451457" y="2196449"/>
            <a:ext cx="3680532" cy="2451156"/>
          </a:xfrm>
        </p:spPr>
        <p:txBody>
          <a:bodyPr>
            <a:normAutofit/>
          </a:bodyPr>
          <a:lstStyle>
            <a:lvl1pPr marL="0" indent="0">
              <a:lnSpc>
                <a:spcPct val="100000"/>
              </a:lnSpc>
              <a:buNone/>
              <a:defRPr lang="en-US" sz="12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5006267" y="2196449"/>
            <a:ext cx="3680532" cy="2451156"/>
          </a:xfrm>
        </p:spPr>
        <p:txBody>
          <a:bodyPr>
            <a:normAutofit/>
          </a:bodyPr>
          <a:lstStyle>
            <a:lvl1pPr marL="0" indent="0">
              <a:lnSpc>
                <a:spcPct val="100000"/>
              </a:lnSpc>
              <a:buNone/>
              <a:defRPr lang="en-US" sz="12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TextBox 3"/>
          <p:cNvSpPr txBox="1"/>
          <p:nvPr/>
        </p:nvSpPr>
        <p:spPr>
          <a:xfrm>
            <a:off x="8984177" y="4366022"/>
            <a:ext cx="184666" cy="369332"/>
          </a:xfrm>
          <a:prstGeom prst="rect">
            <a:avLst/>
          </a:prstGeom>
          <a:noFill/>
        </p:spPr>
        <p:txBody>
          <a:bodyPr wrap="none" rtlCol="0">
            <a:spAutoFit/>
          </a:bodyPr>
          <a:lstStyle/>
          <a:p>
            <a:endParaRPr lang="en-US" dirty="0"/>
          </a:p>
        </p:txBody>
      </p:sp>
      <p:sp>
        <p:nvSpPr>
          <p:cNvPr id="9" name="Title Placeholder 8"/>
          <p:cNvSpPr>
            <a:spLocks noGrp="1"/>
          </p:cNvSpPr>
          <p:nvPr>
            <p:ph type="title"/>
          </p:nvPr>
        </p:nvSpPr>
        <p:spPr>
          <a:xfrm>
            <a:off x="457200" y="251227"/>
            <a:ext cx="8229600"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57200" y="1130877"/>
            <a:ext cx="8229600"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10590" t="33970" r="10590" b="33970"/>
          <a:stretch/>
        </p:blipFill>
        <p:spPr>
          <a:xfrm>
            <a:off x="8362655" y="4789968"/>
            <a:ext cx="648290" cy="263688"/>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54" r:id="rId2"/>
    <p:sldLayoutId id="2147483674" r:id="rId3"/>
    <p:sldLayoutId id="2147483660" r:id="rId4"/>
    <p:sldLayoutId id="2147483667" r:id="rId5"/>
    <p:sldLayoutId id="2147483666" r:id="rId6"/>
    <p:sldLayoutId id="2147483665" r:id="rId7"/>
    <p:sldLayoutId id="2147483659" r:id="rId8"/>
    <p:sldLayoutId id="2147483663" r:id="rId9"/>
    <p:sldLayoutId id="2147483669" r:id="rId10"/>
    <p:sldLayoutId id="2147483657" r:id="rId11"/>
    <p:sldLayoutId id="2147483668" r:id="rId12"/>
    <p:sldLayoutId id="2147483670" r:id="rId13"/>
    <p:sldLayoutId id="2147483671" r:id="rId14"/>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p:titleStyle>
    <p:bodyStyle>
      <a:lvl1pPr marL="0" indent="0" algn="l" defTabSz="914400" rtl="0" eaLnBrk="1" latinLnBrk="0" hangingPunct="1">
        <a:spcBef>
          <a:spcPct val="20000"/>
        </a:spcBef>
        <a:buClr>
          <a:schemeClr val="accent3"/>
        </a:buClr>
        <a:buFont typeface="Arial"/>
        <a:buNone/>
        <a:defRPr sz="2400" kern="1200">
          <a:solidFill>
            <a:schemeClr val="tx1"/>
          </a:solidFill>
          <a:latin typeface="+mn-lt"/>
          <a:ea typeface="+mn-ea"/>
          <a:cs typeface="Segoe UI"/>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hyperlink" Target="https://www.symantec.com/connect/blogs/powershell-threats-surge-954-percent-analyzed-scripts-were-malicious"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BMreZZ1cgFI"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blogs.msdn.microsoft.com/powershell/2016/09/27/powershell-security-at-derbycon/"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dbatools.io/templates"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hyperlink" Target="http://nl.linkedin.com/in/sanderstad" TargetMode="External"/><Relationship Id="rId5" Type="http://schemas.openxmlformats.org/officeDocument/2006/relationships/image" Target="../media/image18.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74910" y="3253684"/>
            <a:ext cx="4520966" cy="453733"/>
          </a:xfrm>
        </p:spPr>
        <p:txBody>
          <a:bodyPr/>
          <a:lstStyle/>
          <a:p>
            <a:pPr fontAlgn="base"/>
            <a:r>
              <a:rPr lang="en-US" b="1" dirty="0"/>
              <a:t>PowerShell Solutions </a:t>
            </a:r>
          </a:p>
          <a:p>
            <a:pPr fontAlgn="base"/>
            <a:r>
              <a:rPr lang="en-US" b="1" dirty="0"/>
              <a:t>for SQL Server</a:t>
            </a:r>
            <a:endParaRPr lang="en-US" dirty="0"/>
          </a:p>
        </p:txBody>
      </p:sp>
      <p:sp>
        <p:nvSpPr>
          <p:cNvPr id="3" name="Text Placeholder 2"/>
          <p:cNvSpPr>
            <a:spLocks noGrp="1"/>
          </p:cNvSpPr>
          <p:nvPr>
            <p:ph type="body" sz="quarter" idx="10"/>
          </p:nvPr>
        </p:nvSpPr>
        <p:spPr>
          <a:xfrm>
            <a:off x="874793" y="4197927"/>
            <a:ext cx="4777259" cy="430213"/>
          </a:xfrm>
        </p:spPr>
        <p:txBody>
          <a:bodyPr/>
          <a:lstStyle/>
          <a:p>
            <a:r>
              <a:rPr lang="en-US" dirty="0"/>
              <a:t>Chrissy LeMaire, MVP, DBA</a:t>
            </a:r>
          </a:p>
          <a:p>
            <a:r>
              <a:rPr lang="en-US" dirty="0"/>
              <a:t>Constantine Kokkinos, DBA</a:t>
            </a:r>
          </a:p>
        </p:txBody>
      </p:sp>
      <p:sp>
        <p:nvSpPr>
          <p:cNvPr id="4" name="Text Placeholder 3"/>
          <p:cNvSpPr>
            <a:spLocks noGrp="1"/>
          </p:cNvSpPr>
          <p:nvPr>
            <p:ph type="body" sz="quarter" idx="11"/>
          </p:nvPr>
        </p:nvSpPr>
        <p:spPr>
          <a:xfrm>
            <a:off x="874793" y="2237396"/>
            <a:ext cx="4521200" cy="967155"/>
          </a:xfrm>
        </p:spPr>
        <p:txBody>
          <a:bodyPr/>
          <a:lstStyle/>
          <a:p>
            <a:pPr fontAlgn="base"/>
            <a:r>
              <a:rPr lang="en-US" b="1" dirty="0"/>
              <a:t>Standing on the Shoulders of Giants</a:t>
            </a:r>
            <a:endParaRPr lang="en-US" dirty="0"/>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8" y="840024"/>
            <a:ext cx="8242300" cy="2559159"/>
          </a:xfrm>
        </p:spPr>
        <p:txBody>
          <a:bodyPr/>
          <a:lstStyle/>
          <a:p>
            <a:pPr marL="285750" indent="-285750">
              <a:lnSpc>
                <a:spcPct val="200000"/>
              </a:lnSpc>
              <a:buFont typeface="Arial" panose="020B0604020202020204" pitchFamily="34" charset="0"/>
              <a:buChar char="•"/>
            </a:pPr>
            <a:r>
              <a:rPr lang="en-US" dirty="0"/>
              <a:t>Be good to each other </a:t>
            </a:r>
            <a:r>
              <a:rPr lang="en-US" dirty="0">
                <a:solidFill>
                  <a:srgbClr val="C00000"/>
                </a:solidFill>
              </a:rPr>
              <a:t>❤</a:t>
            </a:r>
            <a:endParaRPr lang="en-US" dirty="0"/>
          </a:p>
          <a:p>
            <a:pPr marL="285750" indent="-285750">
              <a:lnSpc>
                <a:spcPct val="200000"/>
              </a:lnSpc>
              <a:buFont typeface="Arial" panose="020B0604020202020204" pitchFamily="34" charset="0"/>
              <a:buChar char="•"/>
            </a:pPr>
            <a:r>
              <a:rPr lang="en-US" dirty="0"/>
              <a:t>Silence phones, but please but feel free to leave to answer calls</a:t>
            </a:r>
          </a:p>
          <a:p>
            <a:pPr marL="285750" indent="-285750">
              <a:lnSpc>
                <a:spcPct val="200000"/>
              </a:lnSpc>
              <a:buFont typeface="Arial" panose="020B0604020202020204" pitchFamily="34" charset="0"/>
              <a:buChar char="•"/>
            </a:pPr>
            <a:r>
              <a:rPr lang="en-US" dirty="0"/>
              <a:t>Ask a question whenever you want to, but note we may need to move on</a:t>
            </a:r>
          </a:p>
          <a:p>
            <a:pPr marL="285750" indent="-285750">
              <a:lnSpc>
                <a:spcPct val="200000"/>
              </a:lnSpc>
              <a:buFont typeface="Arial" panose="020B0604020202020204" pitchFamily="34" charset="0"/>
              <a:buChar char="•"/>
            </a:pPr>
            <a:r>
              <a:rPr lang="en-US" dirty="0"/>
              <a:t>Tweet, Facebook, and </a:t>
            </a:r>
            <a:r>
              <a:rPr lang="en-US" dirty="0" err="1"/>
              <a:t>etc</a:t>
            </a:r>
            <a:r>
              <a:rPr lang="en-US" dirty="0"/>
              <a:t> as much as possible! </a:t>
            </a:r>
          </a:p>
        </p:txBody>
      </p:sp>
      <p:sp>
        <p:nvSpPr>
          <p:cNvPr id="2" name="Title 1"/>
          <p:cNvSpPr>
            <a:spLocks noGrp="1"/>
          </p:cNvSpPr>
          <p:nvPr>
            <p:ph type="title"/>
          </p:nvPr>
        </p:nvSpPr>
        <p:spPr/>
        <p:txBody>
          <a:bodyPr/>
          <a:lstStyle/>
          <a:p>
            <a:r>
              <a:rPr lang="en-US" dirty="0"/>
              <a:t>Rules</a:t>
            </a:r>
          </a:p>
        </p:txBody>
      </p:sp>
    </p:spTree>
    <p:extLst>
      <p:ext uri="{BB962C8B-B14F-4D97-AF65-F5344CB8AC3E}">
        <p14:creationId xmlns:p14="http://schemas.microsoft.com/office/powerpoint/2010/main" val="17166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8" y="994066"/>
            <a:ext cx="8242300" cy="2853435"/>
          </a:xfrm>
        </p:spPr>
        <p:txBody>
          <a:bodyPr/>
          <a:lstStyle/>
          <a:p>
            <a:pPr lvl="0"/>
            <a:r>
              <a:rPr lang="en-US" sz="2200" dirty="0"/>
              <a:t>Invite yourself to Slack</a:t>
            </a:r>
          </a:p>
          <a:p>
            <a:pPr lvl="2"/>
            <a:r>
              <a:rPr lang="en-US" sz="2200" dirty="0"/>
              <a:t>dbatools.io/slack</a:t>
            </a:r>
          </a:p>
          <a:p>
            <a:r>
              <a:rPr lang="en-US" sz="2200" dirty="0"/>
              <a:t>Message @</a:t>
            </a:r>
            <a:r>
              <a:rPr lang="en-US" sz="2200" dirty="0" err="1"/>
              <a:t>sqldbawithabeard</a:t>
            </a:r>
            <a:endParaRPr lang="en-US" sz="2200" dirty="0"/>
          </a:p>
          <a:p>
            <a:pPr lvl="2"/>
            <a:r>
              <a:rPr lang="en-US" sz="2200" dirty="0"/>
              <a:t>He’ll invite you to #dbatools-</a:t>
            </a:r>
            <a:r>
              <a:rPr lang="en-US" sz="2200" dirty="0" err="1"/>
              <a:t>precon</a:t>
            </a:r>
            <a:endParaRPr lang="en-US" sz="2200" dirty="0"/>
          </a:p>
          <a:p>
            <a:r>
              <a:rPr lang="en-US" sz="2200" dirty="0"/>
              <a:t>Ask questions and get answers in real time!</a:t>
            </a:r>
          </a:p>
        </p:txBody>
      </p:sp>
      <p:sp>
        <p:nvSpPr>
          <p:cNvPr id="2" name="Title 1"/>
          <p:cNvSpPr>
            <a:spLocks noGrp="1"/>
          </p:cNvSpPr>
          <p:nvPr>
            <p:ph type="title"/>
          </p:nvPr>
        </p:nvSpPr>
        <p:spPr/>
        <p:txBody>
          <a:bodyPr/>
          <a:lstStyle/>
          <a:p>
            <a:r>
              <a:rPr lang="en-US" dirty="0"/>
              <a:t>Join our private pre-con channel</a:t>
            </a:r>
          </a:p>
        </p:txBody>
      </p:sp>
      <p:pic>
        <p:nvPicPr>
          <p:cNvPr id="3" name="Picture 2">
            <a:extLst>
              <a:ext uri="{FF2B5EF4-FFF2-40B4-BE49-F238E27FC236}">
                <a16:creationId xmlns:a16="http://schemas.microsoft.com/office/drawing/2014/main" id="{DAEBDFEF-3216-4972-9A82-C93173F1AC10}"/>
              </a:ext>
            </a:extLst>
          </p:cNvPr>
          <p:cNvPicPr>
            <a:picLocks noChangeAspect="1"/>
          </p:cNvPicPr>
          <p:nvPr/>
        </p:nvPicPr>
        <p:blipFill>
          <a:blip r:embed="rId3"/>
          <a:stretch>
            <a:fillRect/>
          </a:stretch>
        </p:blipFill>
        <p:spPr>
          <a:xfrm>
            <a:off x="6979778" y="1021797"/>
            <a:ext cx="1190791" cy="1190791"/>
          </a:xfrm>
          <a:prstGeom prst="rect">
            <a:avLst/>
          </a:prstGeom>
        </p:spPr>
      </p:pic>
    </p:spTree>
    <p:extLst>
      <p:ext uri="{BB962C8B-B14F-4D97-AF65-F5344CB8AC3E}">
        <p14:creationId xmlns:p14="http://schemas.microsoft.com/office/powerpoint/2010/main" val="271863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8" y="944192"/>
            <a:ext cx="8242300" cy="3678189"/>
          </a:xfrm>
        </p:spPr>
        <p:txBody>
          <a:bodyPr/>
          <a:lstStyle/>
          <a:p>
            <a:pPr lvl="0">
              <a:lnSpc>
                <a:spcPct val="120000"/>
              </a:lnSpc>
            </a:pPr>
            <a:r>
              <a:rPr lang="en-US" sz="2200" dirty="0"/>
              <a:t>What we are aiming to solve</a:t>
            </a:r>
          </a:p>
          <a:p>
            <a:pPr lvl="0">
              <a:lnSpc>
                <a:spcPct val="120000"/>
              </a:lnSpc>
            </a:pPr>
            <a:r>
              <a:rPr lang="en-US" sz="2200" dirty="0"/>
              <a:t>PowerShell Orientation</a:t>
            </a:r>
          </a:p>
          <a:p>
            <a:pPr lvl="2">
              <a:lnSpc>
                <a:spcPct val="120000"/>
              </a:lnSpc>
            </a:pPr>
            <a:r>
              <a:rPr lang="en-US" sz="2200" dirty="0"/>
              <a:t>Condensed SQL PowerShell history</a:t>
            </a:r>
          </a:p>
          <a:p>
            <a:pPr lvl="2">
              <a:lnSpc>
                <a:spcPct val="120000"/>
              </a:lnSpc>
            </a:pPr>
            <a:r>
              <a:rPr lang="en-US" sz="2200" dirty="0"/>
              <a:t>PowerShell Syntax and its relation to SQL</a:t>
            </a:r>
          </a:p>
          <a:p>
            <a:pPr lvl="2">
              <a:lnSpc>
                <a:spcPct val="120000"/>
              </a:lnSpc>
            </a:pPr>
            <a:r>
              <a:rPr lang="en-US" sz="2200" dirty="0"/>
              <a:t>Benefits of PowerShell and when to use vs. T-SQL</a:t>
            </a:r>
          </a:p>
          <a:p>
            <a:pPr lvl="2">
              <a:lnSpc>
                <a:spcPct val="120000"/>
              </a:lnSpc>
            </a:pPr>
            <a:r>
              <a:rPr lang="en-US" sz="2200" dirty="0"/>
              <a:t>Remoting &amp; security</a:t>
            </a:r>
          </a:p>
          <a:p>
            <a:pPr lvl="2">
              <a:lnSpc>
                <a:spcPct val="120000"/>
              </a:lnSpc>
            </a:pPr>
            <a:r>
              <a:rPr lang="en-US" sz="2200" dirty="0"/>
              <a:t>PowerShell Official Module from Microsoft and the Provider</a:t>
            </a:r>
          </a:p>
        </p:txBody>
      </p:sp>
      <p:sp>
        <p:nvSpPr>
          <p:cNvPr id="2" name="Title 1"/>
          <p:cNvSpPr>
            <a:spLocks noGrp="1"/>
          </p:cNvSpPr>
          <p:nvPr>
            <p:ph type="title"/>
          </p:nvPr>
        </p:nvSpPr>
        <p:spPr/>
        <p:txBody>
          <a:bodyPr/>
          <a:lstStyle/>
          <a:p>
            <a:r>
              <a:rPr lang="en-US" dirty="0"/>
              <a:t>Agenda, before lunch</a:t>
            </a:r>
          </a:p>
        </p:txBody>
      </p:sp>
    </p:spTree>
    <p:extLst>
      <p:ext uri="{BB962C8B-B14F-4D97-AF65-F5344CB8AC3E}">
        <p14:creationId xmlns:p14="http://schemas.microsoft.com/office/powerpoint/2010/main" val="2335265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7" y="931313"/>
            <a:ext cx="8601915" cy="3714047"/>
          </a:xfrm>
        </p:spPr>
        <p:txBody>
          <a:bodyPr/>
          <a:lstStyle/>
          <a:p>
            <a:pPr lvl="0">
              <a:lnSpc>
                <a:spcPct val="120000"/>
              </a:lnSpc>
            </a:pPr>
            <a:r>
              <a:rPr lang="en-US" sz="2200" dirty="0"/>
              <a:t>Get-Started on your PowerShell Journey</a:t>
            </a:r>
          </a:p>
          <a:p>
            <a:pPr lvl="2">
              <a:lnSpc>
                <a:spcPct val="120000"/>
              </a:lnSpc>
            </a:pPr>
            <a:r>
              <a:rPr lang="en-US" sz="2200" dirty="0"/>
              <a:t>Intro to dbatools</a:t>
            </a:r>
          </a:p>
          <a:p>
            <a:pPr lvl="2">
              <a:lnSpc>
                <a:spcPct val="120000"/>
              </a:lnSpc>
            </a:pPr>
            <a:r>
              <a:rPr lang="en-US" sz="2200" dirty="0"/>
              <a:t>dbatools demos</a:t>
            </a:r>
          </a:p>
          <a:p>
            <a:pPr lvl="2">
              <a:lnSpc>
                <a:spcPct val="120000"/>
              </a:lnSpc>
            </a:pPr>
            <a:r>
              <a:rPr lang="en-US" sz="2200" dirty="0"/>
              <a:t>Lab with migration and Pester tests</a:t>
            </a:r>
          </a:p>
          <a:p>
            <a:pPr lvl="2">
              <a:lnSpc>
                <a:spcPct val="120000"/>
              </a:lnSpc>
            </a:pPr>
            <a:r>
              <a:rPr lang="en-US" sz="2200" dirty="0"/>
              <a:t>dbatools development in practice</a:t>
            </a:r>
          </a:p>
          <a:p>
            <a:pPr lvl="3">
              <a:lnSpc>
                <a:spcPct val="120000"/>
              </a:lnSpc>
            </a:pPr>
            <a:r>
              <a:rPr lang="en-US" sz="2200" dirty="0"/>
              <a:t>The story of Get-</a:t>
            </a:r>
            <a:r>
              <a:rPr lang="en-US" sz="2200" dirty="0" err="1"/>
              <a:t>DbaRestoreHistory</a:t>
            </a:r>
            <a:endParaRPr lang="en-US" sz="2200" dirty="0"/>
          </a:p>
          <a:p>
            <a:pPr lvl="2">
              <a:lnSpc>
                <a:spcPct val="120000"/>
              </a:lnSpc>
            </a:pPr>
            <a:r>
              <a:rPr lang="en-US" sz="2200" dirty="0"/>
              <a:t>dbatools team lessons learned / tips &amp; tricks</a:t>
            </a:r>
          </a:p>
        </p:txBody>
      </p:sp>
      <p:sp>
        <p:nvSpPr>
          <p:cNvPr id="2" name="Title 1"/>
          <p:cNvSpPr>
            <a:spLocks noGrp="1"/>
          </p:cNvSpPr>
          <p:nvPr>
            <p:ph type="title"/>
          </p:nvPr>
        </p:nvSpPr>
        <p:spPr/>
        <p:txBody>
          <a:bodyPr/>
          <a:lstStyle/>
          <a:p>
            <a:r>
              <a:rPr lang="en-US" dirty="0"/>
              <a:t>Agenda, after lunch</a:t>
            </a:r>
          </a:p>
        </p:txBody>
      </p:sp>
    </p:spTree>
    <p:extLst>
      <p:ext uri="{BB962C8B-B14F-4D97-AF65-F5344CB8AC3E}">
        <p14:creationId xmlns:p14="http://schemas.microsoft.com/office/powerpoint/2010/main" val="311232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Problems we’re aiming to solve</a:t>
            </a:r>
          </a:p>
        </p:txBody>
      </p:sp>
      <p:sp>
        <p:nvSpPr>
          <p:cNvPr id="6" name="Text Placeholder 5"/>
          <p:cNvSpPr>
            <a:spLocks noGrp="1"/>
          </p:cNvSpPr>
          <p:nvPr>
            <p:ph type="body" sz="quarter" idx="10"/>
          </p:nvPr>
        </p:nvSpPr>
        <p:spPr>
          <a:xfrm>
            <a:off x="451458" y="1479389"/>
            <a:ext cx="3680532" cy="390525"/>
          </a:xfrm>
        </p:spPr>
        <p:txBody>
          <a:bodyPr/>
          <a:lstStyle/>
          <a:p>
            <a:r>
              <a:rPr lang="en-US" dirty="0"/>
              <a:t>Reduce Hesitations about PowerShell</a:t>
            </a:r>
          </a:p>
        </p:txBody>
      </p:sp>
      <p:sp>
        <p:nvSpPr>
          <p:cNvPr id="8" name="Text Placeholder 7"/>
          <p:cNvSpPr>
            <a:spLocks noGrp="1"/>
          </p:cNvSpPr>
          <p:nvPr>
            <p:ph type="body" sz="quarter" idx="14"/>
          </p:nvPr>
        </p:nvSpPr>
        <p:spPr>
          <a:xfrm>
            <a:off x="4952477" y="1479389"/>
            <a:ext cx="4012227" cy="390525"/>
          </a:xfrm>
        </p:spPr>
        <p:txBody>
          <a:bodyPr>
            <a:noAutofit/>
          </a:bodyPr>
          <a:lstStyle/>
          <a:p>
            <a:r>
              <a:rPr lang="en-US" dirty="0"/>
              <a:t>Increase Confidence about Script Development</a:t>
            </a:r>
          </a:p>
        </p:txBody>
      </p:sp>
      <p:sp>
        <p:nvSpPr>
          <p:cNvPr id="9" name="Text Placeholder 8"/>
          <p:cNvSpPr>
            <a:spLocks noGrp="1"/>
          </p:cNvSpPr>
          <p:nvPr>
            <p:ph type="body" sz="quarter" idx="15"/>
          </p:nvPr>
        </p:nvSpPr>
        <p:spPr>
          <a:xfrm>
            <a:off x="4952477" y="1899269"/>
            <a:ext cx="3680532" cy="1156351"/>
          </a:xfrm>
        </p:spPr>
        <p:txBody>
          <a:bodyPr>
            <a:normAutofit/>
          </a:bodyPr>
          <a:lstStyle/>
          <a:p>
            <a:r>
              <a:rPr lang="en-US" dirty="0"/>
              <a:t>You’ve got a whole community that’s excited to help!</a:t>
            </a:r>
          </a:p>
        </p:txBody>
      </p:sp>
      <p:sp>
        <p:nvSpPr>
          <p:cNvPr id="10" name="Text Placeholder 8">
            <a:extLst>
              <a:ext uri="{FF2B5EF4-FFF2-40B4-BE49-F238E27FC236}">
                <a16:creationId xmlns:a16="http://schemas.microsoft.com/office/drawing/2014/main" id="{FB9B9B96-EC93-46BF-B948-EC6C91608C32}"/>
              </a:ext>
            </a:extLst>
          </p:cNvPr>
          <p:cNvSpPr txBox="1">
            <a:spLocks/>
          </p:cNvSpPr>
          <p:nvPr/>
        </p:nvSpPr>
        <p:spPr>
          <a:xfrm>
            <a:off x="451458" y="1899269"/>
            <a:ext cx="3680532" cy="11563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ct val="20000"/>
              </a:spcBef>
              <a:buClr>
                <a:schemeClr val="accent3"/>
              </a:buClr>
              <a:buFont typeface="Arial"/>
              <a:buNone/>
              <a:defRPr lang="en-US" sz="1200" b="0" i="0" kern="1200" dirty="0" smtClean="0">
                <a:solidFill>
                  <a:schemeClr val="bg2">
                    <a:lumMod val="50000"/>
                  </a:schemeClr>
                </a:solidFill>
                <a:latin typeface="+mn-lt"/>
                <a:ea typeface="Gotham Light" charset="0"/>
                <a:cs typeface="Gotham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Whether it’s about security concerns or feeling like PowerShell is too different or hard</a:t>
            </a:r>
          </a:p>
        </p:txBody>
      </p:sp>
      <p:sp>
        <p:nvSpPr>
          <p:cNvPr id="11" name="Text Placeholder 5">
            <a:extLst>
              <a:ext uri="{FF2B5EF4-FFF2-40B4-BE49-F238E27FC236}">
                <a16:creationId xmlns:a16="http://schemas.microsoft.com/office/drawing/2014/main" id="{D79C4E10-7EFE-4CF6-AD26-2779E7125F9B}"/>
              </a:ext>
            </a:extLst>
          </p:cNvPr>
          <p:cNvSpPr txBox="1">
            <a:spLocks/>
          </p:cNvSpPr>
          <p:nvPr/>
        </p:nvSpPr>
        <p:spPr>
          <a:xfrm>
            <a:off x="451458" y="2729069"/>
            <a:ext cx="3680532" cy="390525"/>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Clr>
                <a:schemeClr val="accent3"/>
              </a:buClr>
              <a:buFont typeface="Arial"/>
              <a:buNone/>
              <a:defRPr lang="en-US" sz="1400" kern="1200" baseline="0" dirty="0" smtClean="0">
                <a:solidFill>
                  <a:schemeClr val="accent1"/>
                </a:solidFill>
                <a:latin typeface="+mn-lt"/>
                <a:ea typeface="Gotham Book" charset="0"/>
                <a:cs typeface="Gotham Book"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Encourage Best Practices</a:t>
            </a:r>
          </a:p>
        </p:txBody>
      </p:sp>
      <p:sp>
        <p:nvSpPr>
          <p:cNvPr id="12" name="Text Placeholder 7">
            <a:extLst>
              <a:ext uri="{FF2B5EF4-FFF2-40B4-BE49-F238E27FC236}">
                <a16:creationId xmlns:a16="http://schemas.microsoft.com/office/drawing/2014/main" id="{0D4ED27B-BDB2-41B1-983D-20161A13F6F8}"/>
              </a:ext>
            </a:extLst>
          </p:cNvPr>
          <p:cNvSpPr txBox="1">
            <a:spLocks/>
          </p:cNvSpPr>
          <p:nvPr/>
        </p:nvSpPr>
        <p:spPr>
          <a:xfrm>
            <a:off x="4952478" y="2729069"/>
            <a:ext cx="3680532" cy="390525"/>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Clr>
                <a:schemeClr val="accent3"/>
              </a:buClr>
              <a:buFont typeface="Arial"/>
              <a:buNone/>
              <a:defRPr lang="en-US" sz="1400" kern="1200" baseline="0" dirty="0" smtClean="0">
                <a:solidFill>
                  <a:schemeClr val="accent1"/>
                </a:solidFill>
                <a:latin typeface="+mn-lt"/>
                <a:ea typeface="Gotham Book" charset="0"/>
                <a:cs typeface="Gotham Book"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Encourage Community Contributions</a:t>
            </a:r>
          </a:p>
        </p:txBody>
      </p:sp>
      <p:sp>
        <p:nvSpPr>
          <p:cNvPr id="13" name="Text Placeholder 8">
            <a:extLst>
              <a:ext uri="{FF2B5EF4-FFF2-40B4-BE49-F238E27FC236}">
                <a16:creationId xmlns:a16="http://schemas.microsoft.com/office/drawing/2014/main" id="{A98508BA-DD8D-4239-98FE-45CF99507085}"/>
              </a:ext>
            </a:extLst>
          </p:cNvPr>
          <p:cNvSpPr txBox="1">
            <a:spLocks/>
          </p:cNvSpPr>
          <p:nvPr/>
        </p:nvSpPr>
        <p:spPr>
          <a:xfrm>
            <a:off x="4952477" y="3148949"/>
            <a:ext cx="3680532" cy="11563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ct val="20000"/>
              </a:spcBef>
              <a:buClr>
                <a:schemeClr val="accent3"/>
              </a:buClr>
              <a:buFont typeface="Arial"/>
              <a:buNone/>
              <a:defRPr lang="en-US" sz="1200" b="0" i="0" kern="1200" dirty="0" smtClean="0">
                <a:solidFill>
                  <a:schemeClr val="bg2">
                    <a:lumMod val="50000"/>
                  </a:schemeClr>
                </a:solidFill>
                <a:latin typeface="+mn-lt"/>
                <a:ea typeface="Gotham Light" charset="0"/>
                <a:cs typeface="Gotham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Join Microsoft and the community in the global open source movement</a:t>
            </a:r>
          </a:p>
        </p:txBody>
      </p:sp>
      <p:sp>
        <p:nvSpPr>
          <p:cNvPr id="14" name="Text Placeholder 8">
            <a:extLst>
              <a:ext uri="{FF2B5EF4-FFF2-40B4-BE49-F238E27FC236}">
                <a16:creationId xmlns:a16="http://schemas.microsoft.com/office/drawing/2014/main" id="{59C8FB0F-4F19-4AFA-98EE-71FEE61B1C6A}"/>
              </a:ext>
            </a:extLst>
          </p:cNvPr>
          <p:cNvSpPr txBox="1">
            <a:spLocks/>
          </p:cNvSpPr>
          <p:nvPr/>
        </p:nvSpPr>
        <p:spPr>
          <a:xfrm>
            <a:off x="451458" y="3148949"/>
            <a:ext cx="3680532" cy="11563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ct val="20000"/>
              </a:spcBef>
              <a:buClr>
                <a:schemeClr val="accent3"/>
              </a:buClr>
              <a:buFont typeface="Arial"/>
              <a:buNone/>
              <a:defRPr lang="en-US" sz="1200" b="0" i="0" kern="1200" dirty="0" smtClean="0">
                <a:solidFill>
                  <a:schemeClr val="bg2">
                    <a:lumMod val="50000"/>
                  </a:schemeClr>
                </a:solidFill>
                <a:latin typeface="+mn-lt"/>
                <a:ea typeface="Gotham Light" charset="0"/>
                <a:cs typeface="Gotham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Things we wish we knew years ago, all condensed</a:t>
            </a:r>
          </a:p>
        </p:txBody>
      </p:sp>
    </p:spTree>
    <p:extLst>
      <p:ext uri="{BB962C8B-B14F-4D97-AF65-F5344CB8AC3E}">
        <p14:creationId xmlns:p14="http://schemas.microsoft.com/office/powerpoint/2010/main" val="48634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161422-BB1C-493D-A606-F87771258C7E}"/>
              </a:ext>
            </a:extLst>
          </p:cNvPr>
          <p:cNvSpPr>
            <a:spLocks noGrp="1"/>
          </p:cNvSpPr>
          <p:nvPr>
            <p:ph type="ctrTitle"/>
          </p:nvPr>
        </p:nvSpPr>
        <p:spPr/>
        <p:txBody>
          <a:bodyPr/>
          <a:lstStyle/>
          <a:p>
            <a:r>
              <a:rPr lang="en-US" dirty="0"/>
              <a:t>Orientation</a:t>
            </a:r>
          </a:p>
        </p:txBody>
      </p:sp>
    </p:spTree>
    <p:extLst>
      <p:ext uri="{BB962C8B-B14F-4D97-AF65-F5344CB8AC3E}">
        <p14:creationId xmlns:p14="http://schemas.microsoft.com/office/powerpoint/2010/main" val="212822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3412" y="1333500"/>
            <a:ext cx="5620870" cy="1800841"/>
          </a:xfrm>
        </p:spPr>
        <p:txBody>
          <a:bodyPr/>
          <a:lstStyle/>
          <a:p>
            <a:pPr>
              <a:lnSpc>
                <a:spcPct val="100000"/>
              </a:lnSpc>
            </a:pPr>
            <a:r>
              <a:rPr lang="en-US" dirty="0"/>
              <a:t>SQL PowerShell History</a:t>
            </a:r>
          </a:p>
        </p:txBody>
      </p:sp>
      <p:sp>
        <p:nvSpPr>
          <p:cNvPr id="3" name="Subtitle 4">
            <a:extLst>
              <a:ext uri="{FF2B5EF4-FFF2-40B4-BE49-F238E27FC236}">
                <a16:creationId xmlns:a16="http://schemas.microsoft.com/office/drawing/2014/main" id="{32665E68-4958-4030-8A9F-A357E2446791}"/>
              </a:ext>
            </a:extLst>
          </p:cNvPr>
          <p:cNvSpPr>
            <a:spLocks noGrp="1"/>
          </p:cNvSpPr>
          <p:nvPr>
            <p:ph type="subTitle" idx="1"/>
          </p:nvPr>
        </p:nvSpPr>
        <p:spPr>
          <a:xfrm>
            <a:off x="1133696" y="3094458"/>
            <a:ext cx="4446338" cy="453733"/>
          </a:xfrm>
        </p:spPr>
        <p:txBody>
          <a:bodyPr/>
          <a:lstStyle/>
          <a:p>
            <a:r>
              <a:rPr lang="en-US" dirty="0"/>
              <a:t>(Condensed)</a:t>
            </a:r>
          </a:p>
        </p:txBody>
      </p:sp>
    </p:spTree>
    <p:extLst>
      <p:ext uri="{BB962C8B-B14F-4D97-AF65-F5344CB8AC3E}">
        <p14:creationId xmlns:p14="http://schemas.microsoft.com/office/powerpoint/2010/main" val="1896154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44500" y="983460"/>
            <a:ext cx="8242300" cy="3651294"/>
          </a:xfrm>
        </p:spPr>
        <p:txBody>
          <a:bodyPr/>
          <a:lstStyle/>
          <a:p>
            <a:r>
              <a:rPr lang="en-US" sz="2400" dirty="0"/>
              <a:t>First Release - SQL Server 2008</a:t>
            </a:r>
          </a:p>
          <a:p>
            <a:pPr lvl="2"/>
            <a:r>
              <a:rPr lang="en-US" sz="2400" dirty="0"/>
              <a:t>5 commands + Provider</a:t>
            </a:r>
            <a:br>
              <a:rPr lang="en-US" sz="2400" dirty="0"/>
            </a:br>
            <a:endParaRPr lang="en-US" sz="2400" dirty="0"/>
          </a:p>
          <a:p>
            <a:r>
              <a:rPr lang="en-US" sz="2400" dirty="0"/>
              <a:t>SQL Server 2012</a:t>
            </a:r>
          </a:p>
          <a:p>
            <a:pPr lvl="2"/>
            <a:r>
              <a:rPr lang="en-US" sz="2400" dirty="0"/>
              <a:t>33 commands</a:t>
            </a:r>
            <a:br>
              <a:rPr lang="en-US" sz="2400" dirty="0"/>
            </a:br>
            <a:endParaRPr lang="en-US" sz="2400" dirty="0"/>
          </a:p>
          <a:p>
            <a:r>
              <a:rPr lang="en-US" sz="2400" dirty="0"/>
              <a:t>SQL Server 2014</a:t>
            </a:r>
          </a:p>
          <a:p>
            <a:pPr lvl="2"/>
            <a:r>
              <a:rPr lang="en-US" sz="2400" dirty="0"/>
              <a:t>45 commands</a:t>
            </a:r>
          </a:p>
          <a:p>
            <a:pPr lvl="2"/>
            <a:endParaRPr lang="en-US" dirty="0"/>
          </a:p>
          <a:p>
            <a:pPr lvl="2"/>
            <a:endParaRPr lang="en-US" dirty="0"/>
          </a:p>
          <a:p>
            <a:pPr lvl="2"/>
            <a:endParaRPr lang="en-US" dirty="0"/>
          </a:p>
        </p:txBody>
      </p:sp>
      <p:sp>
        <p:nvSpPr>
          <p:cNvPr id="2" name="Title 1"/>
          <p:cNvSpPr>
            <a:spLocks noGrp="1"/>
          </p:cNvSpPr>
          <p:nvPr>
            <p:ph type="title"/>
          </p:nvPr>
        </p:nvSpPr>
        <p:spPr/>
        <p:txBody>
          <a:bodyPr/>
          <a:lstStyle/>
          <a:p>
            <a:r>
              <a:rPr lang="en-US" dirty="0"/>
              <a:t>Condensed SQL PowerShell History</a:t>
            </a:r>
          </a:p>
        </p:txBody>
      </p:sp>
    </p:spTree>
    <p:extLst>
      <p:ext uri="{BB962C8B-B14F-4D97-AF65-F5344CB8AC3E}">
        <p14:creationId xmlns:p14="http://schemas.microsoft.com/office/powerpoint/2010/main" val="2415878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Condensed SQL PowerShell History</a:t>
            </a:r>
          </a:p>
        </p:txBody>
      </p:sp>
      <p:pic>
        <p:nvPicPr>
          <p:cNvPr id="6" name="Picture 5">
            <a:extLst>
              <a:ext uri="{FF2B5EF4-FFF2-40B4-BE49-F238E27FC236}">
                <a16:creationId xmlns:a16="http://schemas.microsoft.com/office/drawing/2014/main" id="{886F71F6-0487-47D9-8F9B-A525367D27AB}"/>
              </a:ext>
            </a:extLst>
          </p:cNvPr>
          <p:cNvPicPr>
            <a:picLocks noChangeAspect="1"/>
          </p:cNvPicPr>
          <p:nvPr/>
        </p:nvPicPr>
        <p:blipFill>
          <a:blip r:embed="rId3"/>
          <a:stretch>
            <a:fillRect/>
          </a:stretch>
        </p:blipFill>
        <p:spPr>
          <a:xfrm>
            <a:off x="457200" y="1219199"/>
            <a:ext cx="7635290" cy="3090682"/>
          </a:xfrm>
          <a:prstGeom prst="rect">
            <a:avLst/>
          </a:prstGeom>
        </p:spPr>
      </p:pic>
    </p:spTree>
    <p:extLst>
      <p:ext uri="{BB962C8B-B14F-4D97-AF65-F5344CB8AC3E}">
        <p14:creationId xmlns:p14="http://schemas.microsoft.com/office/powerpoint/2010/main" val="3416402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44500" y="983460"/>
            <a:ext cx="8242300" cy="3651294"/>
          </a:xfrm>
        </p:spPr>
        <p:txBody>
          <a:bodyPr/>
          <a:lstStyle/>
          <a:p>
            <a:r>
              <a:rPr lang="en-US" sz="2400" dirty="0"/>
              <a:t>SQL Server 2016, 2017 and Beyond</a:t>
            </a:r>
          </a:p>
          <a:p>
            <a:pPr lvl="2"/>
            <a:r>
              <a:rPr lang="en-US" sz="2400" dirty="0"/>
              <a:t>A new name</a:t>
            </a:r>
          </a:p>
          <a:p>
            <a:pPr lvl="2"/>
            <a:r>
              <a:rPr lang="en-US" sz="2400" dirty="0"/>
              <a:t>Now separate from SSMS install</a:t>
            </a:r>
          </a:p>
          <a:p>
            <a:pPr lvl="2"/>
            <a:r>
              <a:rPr lang="en-US" sz="2400" dirty="0"/>
              <a:t>PowerShell Gallery</a:t>
            </a:r>
          </a:p>
          <a:p>
            <a:pPr lvl="2"/>
            <a:r>
              <a:rPr lang="en-US" sz="2400" dirty="0"/>
              <a:t>All-grown up </a:t>
            </a:r>
          </a:p>
          <a:p>
            <a:pPr lvl="2"/>
            <a:r>
              <a:rPr lang="en-US" sz="2400" dirty="0"/>
              <a:t>Continuous releases</a:t>
            </a:r>
          </a:p>
          <a:p>
            <a:pPr lvl="2"/>
            <a:r>
              <a:rPr lang="en-US" sz="2400" dirty="0"/>
              <a:t>Currently at 98 cmdlets</a:t>
            </a:r>
          </a:p>
          <a:p>
            <a:pPr lvl="2"/>
            <a:endParaRPr lang="en-US" dirty="0"/>
          </a:p>
          <a:p>
            <a:pPr lvl="2"/>
            <a:endParaRPr lang="en-US" dirty="0"/>
          </a:p>
          <a:p>
            <a:pPr lvl="2"/>
            <a:endParaRPr lang="en-US" dirty="0"/>
          </a:p>
        </p:txBody>
      </p:sp>
      <p:sp>
        <p:nvSpPr>
          <p:cNvPr id="2" name="Title 1"/>
          <p:cNvSpPr>
            <a:spLocks noGrp="1"/>
          </p:cNvSpPr>
          <p:nvPr>
            <p:ph type="title"/>
          </p:nvPr>
        </p:nvSpPr>
        <p:spPr/>
        <p:txBody>
          <a:bodyPr/>
          <a:lstStyle/>
          <a:p>
            <a:r>
              <a:rPr lang="en-US" dirty="0"/>
              <a:t>Condensed SQL PowerShell History</a:t>
            </a:r>
          </a:p>
        </p:txBody>
      </p:sp>
      <p:pic>
        <p:nvPicPr>
          <p:cNvPr id="1026" name="Picture 2" descr="Icon for module SqlServer">
            <a:extLst>
              <a:ext uri="{FF2B5EF4-FFF2-40B4-BE49-F238E27FC236}">
                <a16:creationId xmlns:a16="http://schemas.microsoft.com/office/drawing/2014/main" id="{36A969CE-54B2-4189-8CEB-227C3A878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966" y="2094732"/>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4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-WhatIf</a:t>
            </a:r>
            <a:endParaRPr lang="en-US" dirty="0"/>
          </a:p>
        </p:txBody>
      </p:sp>
      <p:sp>
        <p:nvSpPr>
          <p:cNvPr id="4" name="Rectangle 3">
            <a:extLst>
              <a:ext uri="{FF2B5EF4-FFF2-40B4-BE49-F238E27FC236}">
                <a16:creationId xmlns:a16="http://schemas.microsoft.com/office/drawing/2014/main" id="{BE2DFC53-E9A7-4F47-B545-854868992B70}"/>
              </a:ext>
            </a:extLst>
          </p:cNvPr>
          <p:cNvSpPr/>
          <p:nvPr/>
        </p:nvSpPr>
        <p:spPr>
          <a:xfrm>
            <a:off x="2680448" y="2128014"/>
            <a:ext cx="3218329" cy="461665"/>
          </a:xfrm>
          <a:prstGeom prst="rect">
            <a:avLst/>
          </a:prstGeom>
        </p:spPr>
        <p:txBody>
          <a:bodyPr wrap="square">
            <a:spAutoFit/>
          </a:bodyPr>
          <a:lstStyle/>
          <a:p>
            <a:pPr algn="ctr"/>
            <a:r>
              <a:rPr lang="en-US" sz="2400" dirty="0">
                <a:solidFill>
                  <a:schemeClr val="tx2"/>
                </a:solidFill>
              </a:rPr>
              <a:t>[Video of a migration]</a:t>
            </a:r>
          </a:p>
        </p:txBody>
      </p:sp>
    </p:spTree>
    <p:extLst>
      <p:ext uri="{BB962C8B-B14F-4D97-AF65-F5344CB8AC3E}">
        <p14:creationId xmlns:p14="http://schemas.microsoft.com/office/powerpoint/2010/main" val="1247666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5DCFED8-7764-4D2B-8745-63F34B8887DE}"/>
              </a:ext>
            </a:extLst>
          </p:cNvPr>
          <p:cNvSpPr>
            <a:spLocks noGrp="1"/>
          </p:cNvSpPr>
          <p:nvPr>
            <p:ph type="ctrTitle"/>
          </p:nvPr>
        </p:nvSpPr>
        <p:spPr>
          <a:xfrm>
            <a:off x="1134374" y="1333500"/>
            <a:ext cx="4445659" cy="1800841"/>
          </a:xfrm>
        </p:spPr>
        <p:txBody>
          <a:bodyPr/>
          <a:lstStyle/>
          <a:p>
            <a:pPr>
              <a:lnSpc>
                <a:spcPct val="100000"/>
              </a:lnSpc>
            </a:pPr>
            <a:r>
              <a:rPr lang="en-US" dirty="0"/>
              <a:t>PowerShell Syntax</a:t>
            </a:r>
          </a:p>
        </p:txBody>
      </p:sp>
      <p:sp>
        <p:nvSpPr>
          <p:cNvPr id="6" name="Subtitle 4">
            <a:extLst>
              <a:ext uri="{FF2B5EF4-FFF2-40B4-BE49-F238E27FC236}">
                <a16:creationId xmlns:a16="http://schemas.microsoft.com/office/drawing/2014/main" id="{C24D4CFB-74B5-4E1E-8359-7B66CDDB0591}"/>
              </a:ext>
            </a:extLst>
          </p:cNvPr>
          <p:cNvSpPr>
            <a:spLocks noGrp="1"/>
          </p:cNvSpPr>
          <p:nvPr>
            <p:ph type="subTitle" idx="1"/>
          </p:nvPr>
        </p:nvSpPr>
        <p:spPr>
          <a:xfrm>
            <a:off x="717176" y="3094458"/>
            <a:ext cx="4862858" cy="453733"/>
          </a:xfrm>
        </p:spPr>
        <p:txBody>
          <a:bodyPr/>
          <a:lstStyle/>
          <a:p>
            <a:r>
              <a:rPr lang="en-US" dirty="0"/>
              <a:t>PowerShell ≈ T-SQL</a:t>
            </a:r>
          </a:p>
        </p:txBody>
      </p:sp>
    </p:spTree>
    <p:extLst>
      <p:ext uri="{BB962C8B-B14F-4D97-AF65-F5344CB8AC3E}">
        <p14:creationId xmlns:p14="http://schemas.microsoft.com/office/powerpoint/2010/main" val="326318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5DCFED8-7764-4D2B-8745-63F34B8887DE}"/>
              </a:ext>
            </a:extLst>
          </p:cNvPr>
          <p:cNvSpPr>
            <a:spLocks noGrp="1"/>
          </p:cNvSpPr>
          <p:nvPr>
            <p:ph type="ctrTitle"/>
          </p:nvPr>
        </p:nvSpPr>
        <p:spPr>
          <a:xfrm>
            <a:off x="1134374" y="1333500"/>
            <a:ext cx="4445659" cy="1800841"/>
          </a:xfrm>
        </p:spPr>
        <p:txBody>
          <a:bodyPr/>
          <a:lstStyle/>
          <a:p>
            <a:pPr>
              <a:lnSpc>
                <a:spcPct val="100000"/>
              </a:lnSpc>
            </a:pPr>
            <a:r>
              <a:rPr lang="en-US" dirty="0"/>
              <a:t>PowerShell vs. T-SQL</a:t>
            </a:r>
          </a:p>
        </p:txBody>
      </p:sp>
      <p:sp>
        <p:nvSpPr>
          <p:cNvPr id="6" name="Subtitle 4">
            <a:extLst>
              <a:ext uri="{FF2B5EF4-FFF2-40B4-BE49-F238E27FC236}">
                <a16:creationId xmlns:a16="http://schemas.microsoft.com/office/drawing/2014/main" id="{C24D4CFB-74B5-4E1E-8359-7B66CDDB0591}"/>
              </a:ext>
            </a:extLst>
          </p:cNvPr>
          <p:cNvSpPr>
            <a:spLocks noGrp="1"/>
          </p:cNvSpPr>
          <p:nvPr>
            <p:ph type="subTitle" idx="1"/>
          </p:nvPr>
        </p:nvSpPr>
        <p:spPr>
          <a:xfrm>
            <a:off x="717176" y="3094458"/>
            <a:ext cx="4862858" cy="453733"/>
          </a:xfrm>
        </p:spPr>
        <p:txBody>
          <a:bodyPr/>
          <a:lstStyle/>
          <a:p>
            <a:r>
              <a:rPr lang="en-US" dirty="0"/>
              <a:t>Know when to say when</a:t>
            </a:r>
          </a:p>
        </p:txBody>
      </p:sp>
    </p:spTree>
    <p:extLst>
      <p:ext uri="{BB962C8B-B14F-4D97-AF65-F5344CB8AC3E}">
        <p14:creationId xmlns:p14="http://schemas.microsoft.com/office/powerpoint/2010/main" val="4063039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44500" y="983460"/>
            <a:ext cx="8242300" cy="3651294"/>
          </a:xfrm>
        </p:spPr>
        <p:txBody>
          <a:bodyPr/>
          <a:lstStyle/>
          <a:p>
            <a:pPr>
              <a:lnSpc>
                <a:spcPct val="150000"/>
              </a:lnSpc>
            </a:pPr>
            <a:r>
              <a:rPr lang="en-US" sz="2400" dirty="0"/>
              <a:t>Many instances </a:t>
            </a:r>
          </a:p>
          <a:p>
            <a:pPr>
              <a:lnSpc>
                <a:spcPct val="150000"/>
              </a:lnSpc>
            </a:pPr>
            <a:r>
              <a:rPr lang="en-US" sz="2400" dirty="0"/>
              <a:t>… or just one ;)</a:t>
            </a:r>
          </a:p>
          <a:p>
            <a:pPr lvl="3">
              <a:lnSpc>
                <a:spcPct val="150000"/>
              </a:lnSpc>
            </a:pPr>
            <a:r>
              <a:rPr lang="en-US" dirty="0"/>
              <a:t>Multiple databases</a:t>
            </a:r>
          </a:p>
          <a:p>
            <a:pPr lvl="3">
              <a:lnSpc>
                <a:spcPct val="150000"/>
              </a:lnSpc>
            </a:pPr>
            <a:r>
              <a:rPr lang="en-US" dirty="0"/>
              <a:t>Multiple logins</a:t>
            </a:r>
          </a:p>
          <a:p>
            <a:pPr lvl="3">
              <a:lnSpc>
                <a:spcPct val="150000"/>
              </a:lnSpc>
            </a:pPr>
            <a:r>
              <a:rPr lang="en-US" dirty="0"/>
              <a:t>Multiple jobs</a:t>
            </a:r>
          </a:p>
          <a:p>
            <a:pPr lvl="3">
              <a:lnSpc>
                <a:spcPct val="150000"/>
              </a:lnSpc>
            </a:pPr>
            <a:r>
              <a:rPr lang="en-US" dirty="0"/>
              <a:t>Multiple everything</a:t>
            </a:r>
          </a:p>
          <a:p>
            <a:pPr>
              <a:lnSpc>
                <a:spcPct val="150000"/>
              </a:lnSpc>
            </a:pPr>
            <a:r>
              <a:rPr lang="en-US" sz="2400" dirty="0"/>
              <a:t>Instead of </a:t>
            </a:r>
            <a:r>
              <a:rPr lang="en-US" sz="2400" dirty="0" err="1"/>
              <a:t>sp_MSforeachdb</a:t>
            </a:r>
            <a:r>
              <a:rPr lang="en-US" sz="2400" dirty="0"/>
              <a:t> or </a:t>
            </a:r>
            <a:r>
              <a:rPr lang="en-US" sz="2400" dirty="0" err="1"/>
              <a:t>sp_MSforeachtable</a:t>
            </a:r>
            <a:endParaRPr lang="en-US" sz="2400" dirty="0"/>
          </a:p>
          <a:p>
            <a:pPr lvl="3">
              <a:lnSpc>
                <a:spcPct val="150000"/>
              </a:lnSpc>
            </a:pPr>
            <a:endParaRPr lang="en-US" dirty="0"/>
          </a:p>
          <a:p>
            <a:pPr lvl="3">
              <a:lnSpc>
                <a:spcPct val="150000"/>
              </a:lnSpc>
            </a:pPr>
            <a:endParaRPr lang="en-US" sz="2400" dirty="0"/>
          </a:p>
        </p:txBody>
      </p:sp>
      <p:sp>
        <p:nvSpPr>
          <p:cNvPr id="2" name="Title 1"/>
          <p:cNvSpPr>
            <a:spLocks noGrp="1"/>
          </p:cNvSpPr>
          <p:nvPr>
            <p:ph type="title"/>
          </p:nvPr>
        </p:nvSpPr>
        <p:spPr/>
        <p:txBody>
          <a:bodyPr/>
          <a:lstStyle/>
          <a:p>
            <a:r>
              <a:rPr lang="en-US" dirty="0"/>
              <a:t>When to use PowerShell </a:t>
            </a:r>
          </a:p>
        </p:txBody>
      </p:sp>
    </p:spTree>
    <p:extLst>
      <p:ext uri="{BB962C8B-B14F-4D97-AF65-F5344CB8AC3E}">
        <p14:creationId xmlns:p14="http://schemas.microsoft.com/office/powerpoint/2010/main" val="4178402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44500" y="938635"/>
            <a:ext cx="8242300" cy="3651294"/>
          </a:xfrm>
        </p:spPr>
        <p:txBody>
          <a:bodyPr/>
          <a:lstStyle/>
          <a:p>
            <a:pPr>
              <a:lnSpc>
                <a:spcPct val="150000"/>
              </a:lnSpc>
            </a:pPr>
            <a:r>
              <a:rPr lang="en-US" sz="1600" dirty="0"/>
              <a:t>Developing for different SQL Server versions</a:t>
            </a:r>
          </a:p>
          <a:p>
            <a:pPr lvl="2">
              <a:lnSpc>
                <a:spcPct val="150000"/>
              </a:lnSpc>
            </a:pPr>
            <a:r>
              <a:rPr lang="en-US" sz="1600" dirty="0"/>
              <a:t>No need to know underlying tables between versions</a:t>
            </a:r>
          </a:p>
          <a:p>
            <a:pPr>
              <a:lnSpc>
                <a:spcPct val="150000"/>
              </a:lnSpc>
            </a:pPr>
            <a:r>
              <a:rPr lang="en-US" sz="1600" dirty="0"/>
              <a:t>Performing tasks in SQL Server Configuration Manager</a:t>
            </a:r>
          </a:p>
        </p:txBody>
      </p:sp>
      <p:sp>
        <p:nvSpPr>
          <p:cNvPr id="2" name="Title 1"/>
          <p:cNvSpPr>
            <a:spLocks noGrp="1"/>
          </p:cNvSpPr>
          <p:nvPr>
            <p:ph type="title"/>
          </p:nvPr>
        </p:nvSpPr>
        <p:spPr/>
        <p:txBody>
          <a:bodyPr/>
          <a:lstStyle/>
          <a:p>
            <a:r>
              <a:rPr lang="en-US" dirty="0"/>
              <a:t>PowerShell </a:t>
            </a:r>
            <a:r>
              <a:rPr lang="en-US" dirty="0">
                <a:solidFill>
                  <a:srgbClr val="C00000"/>
                </a:solidFill>
              </a:rPr>
              <a:t>❤️</a:t>
            </a:r>
            <a:r>
              <a:rPr lang="en-US" dirty="0"/>
              <a:t> SQL Server</a:t>
            </a:r>
          </a:p>
        </p:txBody>
      </p:sp>
      <p:pic>
        <p:nvPicPr>
          <p:cNvPr id="5" name="Picture 4">
            <a:extLst>
              <a:ext uri="{FF2B5EF4-FFF2-40B4-BE49-F238E27FC236}">
                <a16:creationId xmlns:a16="http://schemas.microsoft.com/office/drawing/2014/main" id="{0F3086C1-A871-4343-B596-AB2C78B64201}"/>
              </a:ext>
            </a:extLst>
          </p:cNvPr>
          <p:cNvPicPr>
            <a:picLocks noChangeAspect="1"/>
          </p:cNvPicPr>
          <p:nvPr/>
        </p:nvPicPr>
        <p:blipFill>
          <a:blip r:embed="rId3"/>
          <a:stretch>
            <a:fillRect/>
          </a:stretch>
        </p:blipFill>
        <p:spPr>
          <a:xfrm>
            <a:off x="2830979" y="2349154"/>
            <a:ext cx="3469342" cy="2493819"/>
          </a:xfrm>
          <a:prstGeom prst="rect">
            <a:avLst/>
          </a:prstGeom>
        </p:spPr>
      </p:pic>
    </p:spTree>
    <p:extLst>
      <p:ext uri="{BB962C8B-B14F-4D97-AF65-F5344CB8AC3E}">
        <p14:creationId xmlns:p14="http://schemas.microsoft.com/office/powerpoint/2010/main" val="3933383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44500" y="938635"/>
            <a:ext cx="8242300" cy="3552683"/>
          </a:xfrm>
        </p:spPr>
        <p:txBody>
          <a:bodyPr/>
          <a:lstStyle/>
          <a:p>
            <a:pPr>
              <a:lnSpc>
                <a:spcPct val="150000"/>
              </a:lnSpc>
            </a:pPr>
            <a:r>
              <a:rPr lang="en-US" dirty="0"/>
              <a:t>Performing related Windows administrative tasks</a:t>
            </a:r>
          </a:p>
          <a:p>
            <a:pPr lvl="2">
              <a:lnSpc>
                <a:spcPct val="150000"/>
              </a:lnSpc>
            </a:pPr>
            <a:r>
              <a:rPr lang="en-US" sz="1600" dirty="0"/>
              <a:t>Certificate Management</a:t>
            </a:r>
          </a:p>
          <a:p>
            <a:pPr lvl="2">
              <a:lnSpc>
                <a:spcPct val="150000"/>
              </a:lnSpc>
            </a:pPr>
            <a:r>
              <a:rPr lang="en-US" sz="1600" dirty="0"/>
              <a:t>Registry access</a:t>
            </a:r>
          </a:p>
          <a:p>
            <a:pPr lvl="2">
              <a:lnSpc>
                <a:spcPct val="150000"/>
              </a:lnSpc>
            </a:pPr>
            <a:r>
              <a:rPr lang="en-US" sz="1600" dirty="0"/>
              <a:t>Active Directory</a:t>
            </a:r>
          </a:p>
          <a:p>
            <a:pPr lvl="3">
              <a:lnSpc>
                <a:spcPct val="150000"/>
              </a:lnSpc>
            </a:pPr>
            <a:r>
              <a:rPr lang="en-US" sz="1600" dirty="0"/>
              <a:t>Service Principal Names (SPNs)</a:t>
            </a:r>
          </a:p>
          <a:p>
            <a:pPr lvl="2">
              <a:lnSpc>
                <a:spcPct val="150000"/>
              </a:lnSpc>
            </a:pPr>
            <a:r>
              <a:rPr lang="en-US" sz="1600" dirty="0"/>
              <a:t>Event Viewer</a:t>
            </a:r>
          </a:p>
          <a:p>
            <a:pPr lvl="2">
              <a:lnSpc>
                <a:spcPct val="150000"/>
              </a:lnSpc>
            </a:pPr>
            <a:r>
              <a:rPr lang="en-US" sz="1600" dirty="0"/>
              <a:t>Power Plans</a:t>
            </a:r>
          </a:p>
          <a:p>
            <a:pPr lvl="2">
              <a:lnSpc>
                <a:spcPct val="150000"/>
              </a:lnSpc>
            </a:pPr>
            <a:r>
              <a:rPr lang="en-US" sz="1600" dirty="0"/>
              <a:t>Filesystem</a:t>
            </a:r>
          </a:p>
        </p:txBody>
      </p:sp>
      <p:sp>
        <p:nvSpPr>
          <p:cNvPr id="2" name="Title 1"/>
          <p:cNvSpPr>
            <a:spLocks noGrp="1"/>
          </p:cNvSpPr>
          <p:nvPr>
            <p:ph type="title"/>
          </p:nvPr>
        </p:nvSpPr>
        <p:spPr/>
        <p:txBody>
          <a:bodyPr/>
          <a:lstStyle/>
          <a:p>
            <a:r>
              <a:rPr lang="en-US" dirty="0"/>
              <a:t>PowerShell </a:t>
            </a:r>
            <a:r>
              <a:rPr lang="en-US" dirty="0">
                <a:solidFill>
                  <a:srgbClr val="C00000"/>
                </a:solidFill>
              </a:rPr>
              <a:t>❤️</a:t>
            </a:r>
            <a:r>
              <a:rPr lang="en-US" dirty="0"/>
              <a:t> Windows</a:t>
            </a:r>
          </a:p>
        </p:txBody>
      </p:sp>
      <p:pic>
        <p:nvPicPr>
          <p:cNvPr id="4" name="Picture 3">
            <a:extLst>
              <a:ext uri="{FF2B5EF4-FFF2-40B4-BE49-F238E27FC236}">
                <a16:creationId xmlns:a16="http://schemas.microsoft.com/office/drawing/2014/main" id="{4B316182-E20F-4C1E-9ECF-8855A910417A}"/>
              </a:ext>
            </a:extLst>
          </p:cNvPr>
          <p:cNvPicPr>
            <a:picLocks noChangeAspect="1"/>
          </p:cNvPicPr>
          <p:nvPr/>
        </p:nvPicPr>
        <p:blipFill>
          <a:blip r:embed="rId3"/>
          <a:stretch>
            <a:fillRect/>
          </a:stretch>
        </p:blipFill>
        <p:spPr>
          <a:xfrm>
            <a:off x="5138788" y="1826211"/>
            <a:ext cx="3277057" cy="2476846"/>
          </a:xfrm>
          <a:prstGeom prst="rect">
            <a:avLst/>
          </a:prstGeom>
        </p:spPr>
      </p:pic>
    </p:spTree>
    <p:extLst>
      <p:ext uri="{BB962C8B-B14F-4D97-AF65-F5344CB8AC3E}">
        <p14:creationId xmlns:p14="http://schemas.microsoft.com/office/powerpoint/2010/main" val="3984146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t>
            </a:r>
            <a:r>
              <a:rPr lang="en-US" dirty="0">
                <a:solidFill>
                  <a:srgbClr val="C00000"/>
                </a:solidFill>
              </a:rPr>
              <a:t>❤️</a:t>
            </a:r>
            <a:r>
              <a:rPr lang="en-US" dirty="0"/>
              <a:t> the Filesystem</a:t>
            </a:r>
          </a:p>
        </p:txBody>
      </p:sp>
      <p:pic>
        <p:nvPicPr>
          <p:cNvPr id="5" name="Picture 4">
            <a:extLst>
              <a:ext uri="{FF2B5EF4-FFF2-40B4-BE49-F238E27FC236}">
                <a16:creationId xmlns:a16="http://schemas.microsoft.com/office/drawing/2014/main" id="{9B2F1053-79F4-48DC-A8C6-3D3F5E83D692}"/>
              </a:ext>
            </a:extLst>
          </p:cNvPr>
          <p:cNvPicPr>
            <a:picLocks noChangeAspect="1"/>
          </p:cNvPicPr>
          <p:nvPr/>
        </p:nvPicPr>
        <p:blipFill>
          <a:blip r:embed="rId3"/>
          <a:stretch>
            <a:fillRect/>
          </a:stretch>
        </p:blipFill>
        <p:spPr>
          <a:xfrm>
            <a:off x="1870762" y="1004047"/>
            <a:ext cx="4861658" cy="3742740"/>
          </a:xfrm>
          <a:prstGeom prst="rect">
            <a:avLst/>
          </a:prstGeom>
        </p:spPr>
      </p:pic>
    </p:spTree>
    <p:extLst>
      <p:ext uri="{BB962C8B-B14F-4D97-AF65-F5344CB8AC3E}">
        <p14:creationId xmlns:p14="http://schemas.microsoft.com/office/powerpoint/2010/main" val="194953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t>
            </a:r>
            <a:r>
              <a:rPr lang="en-US" dirty="0">
                <a:solidFill>
                  <a:srgbClr val="C00000"/>
                </a:solidFill>
              </a:rPr>
              <a:t>❤️</a:t>
            </a:r>
            <a:r>
              <a:rPr lang="en-US" dirty="0"/>
              <a:t> regex</a:t>
            </a:r>
          </a:p>
        </p:txBody>
      </p:sp>
      <p:pic>
        <p:nvPicPr>
          <p:cNvPr id="3" name="Picture 2">
            <a:extLst>
              <a:ext uri="{FF2B5EF4-FFF2-40B4-BE49-F238E27FC236}">
                <a16:creationId xmlns:a16="http://schemas.microsoft.com/office/drawing/2014/main" id="{42C99242-3FF9-4866-9365-D37D1194C74C}"/>
              </a:ext>
            </a:extLst>
          </p:cNvPr>
          <p:cNvPicPr>
            <a:picLocks noChangeAspect="1"/>
          </p:cNvPicPr>
          <p:nvPr/>
        </p:nvPicPr>
        <p:blipFill>
          <a:blip r:embed="rId3"/>
          <a:stretch>
            <a:fillRect/>
          </a:stretch>
        </p:blipFill>
        <p:spPr>
          <a:xfrm>
            <a:off x="1275315" y="941295"/>
            <a:ext cx="6593370" cy="3639670"/>
          </a:xfrm>
          <a:prstGeom prst="rect">
            <a:avLst/>
          </a:prstGeom>
        </p:spPr>
      </p:pic>
    </p:spTree>
    <p:extLst>
      <p:ext uri="{BB962C8B-B14F-4D97-AF65-F5344CB8AC3E}">
        <p14:creationId xmlns:p14="http://schemas.microsoft.com/office/powerpoint/2010/main" val="2382633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5DCFED8-7764-4D2B-8745-63F34B8887DE}"/>
              </a:ext>
            </a:extLst>
          </p:cNvPr>
          <p:cNvSpPr>
            <a:spLocks noGrp="1"/>
          </p:cNvSpPr>
          <p:nvPr>
            <p:ph type="ctrTitle"/>
          </p:nvPr>
        </p:nvSpPr>
        <p:spPr>
          <a:xfrm>
            <a:off x="154546" y="463640"/>
            <a:ext cx="6065950" cy="2670702"/>
          </a:xfrm>
        </p:spPr>
        <p:txBody>
          <a:bodyPr/>
          <a:lstStyle/>
          <a:p>
            <a:pPr>
              <a:lnSpc>
                <a:spcPct val="100000"/>
              </a:lnSpc>
            </a:pPr>
            <a:r>
              <a:rPr lang="en-US" dirty="0"/>
              <a:t>PowerShell Remoting &amp; Security</a:t>
            </a:r>
          </a:p>
        </p:txBody>
      </p:sp>
      <p:sp>
        <p:nvSpPr>
          <p:cNvPr id="6" name="Subtitle 4">
            <a:extLst>
              <a:ext uri="{FF2B5EF4-FFF2-40B4-BE49-F238E27FC236}">
                <a16:creationId xmlns:a16="http://schemas.microsoft.com/office/drawing/2014/main" id="{C24D4CFB-74B5-4E1E-8359-7B66CDDB0591}"/>
              </a:ext>
            </a:extLst>
          </p:cNvPr>
          <p:cNvSpPr>
            <a:spLocks noGrp="1"/>
          </p:cNvSpPr>
          <p:nvPr>
            <p:ph type="subTitle" idx="1"/>
          </p:nvPr>
        </p:nvSpPr>
        <p:spPr>
          <a:xfrm>
            <a:off x="717176" y="3094458"/>
            <a:ext cx="5503320" cy="453733"/>
          </a:xfrm>
        </p:spPr>
        <p:txBody>
          <a:bodyPr/>
          <a:lstStyle/>
          <a:p>
            <a:r>
              <a:rPr lang="en-US" dirty="0"/>
              <a:t>We’ve got great news</a:t>
            </a:r>
          </a:p>
        </p:txBody>
      </p:sp>
    </p:spTree>
    <p:extLst>
      <p:ext uri="{BB962C8B-B14F-4D97-AF65-F5344CB8AC3E}">
        <p14:creationId xmlns:p14="http://schemas.microsoft.com/office/powerpoint/2010/main" val="1822215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44500" y="938635"/>
            <a:ext cx="8493438" cy="3826548"/>
          </a:xfrm>
        </p:spPr>
        <p:txBody>
          <a:bodyPr/>
          <a:lstStyle/>
          <a:p>
            <a:pPr>
              <a:lnSpc>
                <a:spcPct val="150000"/>
              </a:lnSpc>
            </a:pPr>
            <a:r>
              <a:rPr lang="en-US" dirty="0"/>
              <a:t>Windows PowerShell supports remote computing by using various technologies, including WMI, SQL WMI, RPC, SSH &amp; and WS-Management</a:t>
            </a:r>
          </a:p>
          <a:p>
            <a:r>
              <a:rPr lang="en-US" dirty="0"/>
              <a:t>Some commands require no remote configuration, including</a:t>
            </a:r>
          </a:p>
          <a:p>
            <a:pPr lvl="3"/>
            <a:r>
              <a:rPr lang="en-US" sz="1600" dirty="0"/>
              <a:t>Restart-Computer</a:t>
            </a:r>
          </a:p>
          <a:p>
            <a:pPr lvl="3"/>
            <a:r>
              <a:rPr lang="en-US" sz="1600" dirty="0"/>
              <a:t>Test-Connection</a:t>
            </a:r>
          </a:p>
          <a:p>
            <a:pPr lvl="3"/>
            <a:r>
              <a:rPr lang="en-US" sz="1600" dirty="0"/>
              <a:t>Get-</a:t>
            </a:r>
            <a:r>
              <a:rPr lang="en-US" sz="1600" dirty="0" err="1"/>
              <a:t>HotFix</a:t>
            </a:r>
            <a:endParaRPr lang="en-US" sz="1600" dirty="0"/>
          </a:p>
          <a:p>
            <a:pPr lvl="3"/>
            <a:r>
              <a:rPr lang="en-US" sz="1600" dirty="0"/>
              <a:t>Get-Process</a:t>
            </a:r>
          </a:p>
          <a:p>
            <a:pPr lvl="3"/>
            <a:r>
              <a:rPr lang="en-US" sz="1600" dirty="0"/>
              <a:t>Get-Service</a:t>
            </a:r>
          </a:p>
          <a:p>
            <a:pPr lvl="3"/>
            <a:r>
              <a:rPr lang="en-US" sz="1600" dirty="0"/>
              <a:t>Get-</a:t>
            </a:r>
            <a:r>
              <a:rPr lang="en-US" sz="1600" dirty="0" err="1"/>
              <a:t>WinEvent</a:t>
            </a:r>
            <a:endParaRPr lang="en-US" sz="1600" dirty="0"/>
          </a:p>
          <a:p>
            <a:pPr lvl="3"/>
            <a:r>
              <a:rPr lang="en-US" sz="1600" dirty="0"/>
              <a:t>Get-</a:t>
            </a:r>
            <a:r>
              <a:rPr lang="en-US" sz="1600" dirty="0" err="1"/>
              <a:t>WmiObject</a:t>
            </a:r>
            <a:endParaRPr lang="en-US" sz="1600" dirty="0"/>
          </a:p>
          <a:p>
            <a:pPr lvl="1"/>
            <a:r>
              <a:rPr lang="en-US" dirty="0"/>
              <a:t>“Remoting” refers to commands that use WS-Management</a:t>
            </a:r>
          </a:p>
          <a:p>
            <a:pPr>
              <a:lnSpc>
                <a:spcPct val="150000"/>
              </a:lnSpc>
            </a:pPr>
            <a:endParaRPr lang="en-US" dirty="0"/>
          </a:p>
          <a:p>
            <a:pPr>
              <a:lnSpc>
                <a:spcPct val="150000"/>
              </a:lnSpc>
            </a:pPr>
            <a:endParaRPr lang="en-US" sz="1600" dirty="0"/>
          </a:p>
        </p:txBody>
      </p:sp>
      <p:sp>
        <p:nvSpPr>
          <p:cNvPr id="2" name="Title 1"/>
          <p:cNvSpPr>
            <a:spLocks noGrp="1"/>
          </p:cNvSpPr>
          <p:nvPr>
            <p:ph type="title"/>
          </p:nvPr>
        </p:nvSpPr>
        <p:spPr/>
        <p:txBody>
          <a:bodyPr/>
          <a:lstStyle/>
          <a:p>
            <a:r>
              <a:rPr lang="en-US" dirty="0"/>
              <a:t>PowerShell Remoting</a:t>
            </a:r>
          </a:p>
        </p:txBody>
      </p:sp>
    </p:spTree>
    <p:extLst>
      <p:ext uri="{BB962C8B-B14F-4D97-AF65-F5344CB8AC3E}">
        <p14:creationId xmlns:p14="http://schemas.microsoft.com/office/powerpoint/2010/main" val="538030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7200" y="864183"/>
            <a:ext cx="8493438" cy="3826548"/>
          </a:xfrm>
        </p:spPr>
        <p:txBody>
          <a:bodyPr/>
          <a:lstStyle/>
          <a:p>
            <a:pPr>
              <a:lnSpc>
                <a:spcPct val="150000"/>
              </a:lnSpc>
            </a:pPr>
            <a:r>
              <a:rPr lang="en-US" sz="1700" dirty="0"/>
              <a:t>Microsoft’s recommended way to manage Windows</a:t>
            </a:r>
          </a:p>
          <a:p>
            <a:pPr>
              <a:lnSpc>
                <a:spcPct val="150000"/>
              </a:lnSpc>
            </a:pPr>
            <a:r>
              <a:rPr lang="en-US" sz="1700" dirty="0"/>
              <a:t>By default, only allows connections from members of the Administrators group</a:t>
            </a:r>
          </a:p>
          <a:p>
            <a:pPr>
              <a:lnSpc>
                <a:spcPct val="150000"/>
              </a:lnSpc>
            </a:pPr>
            <a:r>
              <a:rPr lang="en-US" sz="1700" dirty="0"/>
              <a:t>Single port 5985 or 5986</a:t>
            </a:r>
          </a:p>
          <a:p>
            <a:pPr>
              <a:lnSpc>
                <a:spcPct val="150000"/>
              </a:lnSpc>
            </a:pPr>
            <a:r>
              <a:rPr lang="en-US" sz="1700" dirty="0"/>
              <a:t>Uses the Web Services for Management (WS-Management) protocol</a:t>
            </a:r>
          </a:p>
          <a:p>
            <a:pPr lvl="2">
              <a:lnSpc>
                <a:spcPct val="150000"/>
              </a:lnSpc>
            </a:pPr>
            <a:r>
              <a:rPr lang="en-US" sz="1700" dirty="0"/>
              <a:t>Regardless of the transport protocol used (HTTP or HTTPS), PowerShell Remoting always encrypts all communication after initial authentication with a per-session AES-256 symmetric key</a:t>
            </a:r>
          </a:p>
          <a:p>
            <a:pPr lvl="2">
              <a:lnSpc>
                <a:spcPct val="150000"/>
              </a:lnSpc>
            </a:pPr>
            <a:r>
              <a:rPr lang="en-US" sz="1700" dirty="0"/>
              <a:t>Initial authentication is NTLM, Kerberos and Certificates so no credentials are ever exposed</a:t>
            </a:r>
          </a:p>
          <a:p>
            <a:pPr>
              <a:lnSpc>
                <a:spcPct val="150000"/>
              </a:lnSpc>
            </a:pPr>
            <a:endParaRPr lang="en-US" sz="1700" dirty="0"/>
          </a:p>
        </p:txBody>
      </p:sp>
      <p:sp>
        <p:nvSpPr>
          <p:cNvPr id="2" name="Title 1"/>
          <p:cNvSpPr>
            <a:spLocks noGrp="1"/>
          </p:cNvSpPr>
          <p:nvPr>
            <p:ph type="title"/>
          </p:nvPr>
        </p:nvSpPr>
        <p:spPr/>
        <p:txBody>
          <a:bodyPr/>
          <a:lstStyle/>
          <a:p>
            <a:r>
              <a:rPr lang="en-US" dirty="0"/>
              <a:t>PowerShell Remoting</a:t>
            </a:r>
          </a:p>
        </p:txBody>
      </p:sp>
    </p:spTree>
    <p:extLst>
      <p:ext uri="{BB962C8B-B14F-4D97-AF65-F5344CB8AC3E}">
        <p14:creationId xmlns:p14="http://schemas.microsoft.com/office/powerpoint/2010/main" val="256347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2190750"/>
            <a:ext cx="495300" cy="327025"/>
          </a:xfrm>
          <a:prstGeom prst="rect">
            <a:avLst/>
          </a:prstGeom>
        </p:spPr>
        <p:txBody>
          <a:bodyPr/>
          <a:lstStyle/>
          <a:p>
            <a:fld id="{D372AB51-BDCC-4F95-83CF-1CBB2D34E9E5}" type="slidenum">
              <a:rPr lang="en-US" smtClean="0"/>
              <a:pPr/>
              <a:t>3</a:t>
            </a:fld>
            <a:endParaRPr lang="en-US" dirty="0"/>
          </a:p>
        </p:txBody>
      </p:sp>
    </p:spTree>
    <p:extLst>
      <p:ext uri="{BB962C8B-B14F-4D97-AF65-F5344CB8AC3E}">
        <p14:creationId xmlns:p14="http://schemas.microsoft.com/office/powerpoint/2010/main" val="1239169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Remoting</a:t>
            </a:r>
          </a:p>
        </p:txBody>
      </p:sp>
      <p:pic>
        <p:nvPicPr>
          <p:cNvPr id="5" name="Picture 4">
            <a:extLst>
              <a:ext uri="{FF2B5EF4-FFF2-40B4-BE49-F238E27FC236}">
                <a16:creationId xmlns:a16="http://schemas.microsoft.com/office/drawing/2014/main" id="{4E5CC259-63CF-46B2-9274-CB74E021D966}"/>
              </a:ext>
            </a:extLst>
          </p:cNvPr>
          <p:cNvPicPr>
            <a:picLocks noChangeAspect="1"/>
          </p:cNvPicPr>
          <p:nvPr/>
        </p:nvPicPr>
        <p:blipFill>
          <a:blip r:embed="rId3"/>
          <a:stretch>
            <a:fillRect/>
          </a:stretch>
        </p:blipFill>
        <p:spPr>
          <a:xfrm>
            <a:off x="457200" y="1175701"/>
            <a:ext cx="8242479" cy="682581"/>
          </a:xfrm>
          <a:prstGeom prst="rect">
            <a:avLst/>
          </a:prstGeom>
        </p:spPr>
      </p:pic>
      <p:pic>
        <p:nvPicPr>
          <p:cNvPr id="6" name="Picture 5">
            <a:extLst>
              <a:ext uri="{FF2B5EF4-FFF2-40B4-BE49-F238E27FC236}">
                <a16:creationId xmlns:a16="http://schemas.microsoft.com/office/drawing/2014/main" id="{1E545C1D-D95C-43F9-8A90-4E8AA943F6AF}"/>
              </a:ext>
            </a:extLst>
          </p:cNvPr>
          <p:cNvPicPr>
            <a:picLocks noChangeAspect="1"/>
          </p:cNvPicPr>
          <p:nvPr/>
        </p:nvPicPr>
        <p:blipFill>
          <a:blip r:embed="rId4"/>
          <a:stretch>
            <a:fillRect/>
          </a:stretch>
        </p:blipFill>
        <p:spPr>
          <a:xfrm>
            <a:off x="457200" y="2299816"/>
            <a:ext cx="8229600" cy="1170146"/>
          </a:xfrm>
          <a:prstGeom prst="rect">
            <a:avLst/>
          </a:prstGeom>
        </p:spPr>
      </p:pic>
    </p:spTree>
    <p:extLst>
      <p:ext uri="{BB962C8B-B14F-4D97-AF65-F5344CB8AC3E}">
        <p14:creationId xmlns:p14="http://schemas.microsoft.com/office/powerpoint/2010/main" val="2173433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Security</a:t>
            </a:r>
          </a:p>
        </p:txBody>
      </p:sp>
      <p:grpSp>
        <p:nvGrpSpPr>
          <p:cNvPr id="3" name="Group 2">
            <a:extLst>
              <a:ext uri="{FF2B5EF4-FFF2-40B4-BE49-F238E27FC236}">
                <a16:creationId xmlns:a16="http://schemas.microsoft.com/office/drawing/2014/main" id="{AF0BF061-800D-4739-BF3D-EAD5878264E2}"/>
              </a:ext>
            </a:extLst>
          </p:cNvPr>
          <p:cNvGrpSpPr/>
          <p:nvPr/>
        </p:nvGrpSpPr>
        <p:grpSpPr>
          <a:xfrm>
            <a:off x="3352800" y="1352550"/>
            <a:ext cx="2438400" cy="2438400"/>
            <a:chOff x="3352800" y="1352550"/>
            <a:chExt cx="2438400" cy="2438400"/>
          </a:xfrm>
        </p:grpSpPr>
        <p:pic>
          <p:nvPicPr>
            <p:cNvPr id="7170" name="Picture 2" descr="Image result for apple padlock icon">
              <a:extLst>
                <a:ext uri="{FF2B5EF4-FFF2-40B4-BE49-F238E27FC236}">
                  <a16:creationId xmlns:a16="http://schemas.microsoft.com/office/drawing/2014/main" id="{03B3A2EA-09AD-42CF-AF6C-A18191297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35255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powershell icon">
              <a:extLst>
                <a:ext uri="{FF2B5EF4-FFF2-40B4-BE49-F238E27FC236}">
                  <a16:creationId xmlns:a16="http://schemas.microsoft.com/office/drawing/2014/main" id="{64F8F9FC-ECCB-499A-8E19-627A6991B6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5140" y="2612092"/>
              <a:ext cx="833719" cy="8337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60956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FUD in the media</a:t>
            </a:r>
          </a:p>
        </p:txBody>
      </p:sp>
      <p:pic>
        <p:nvPicPr>
          <p:cNvPr id="3" name="Picture 2">
            <a:hlinkClick r:id="rId3"/>
            <a:extLst>
              <a:ext uri="{FF2B5EF4-FFF2-40B4-BE49-F238E27FC236}">
                <a16:creationId xmlns:a16="http://schemas.microsoft.com/office/drawing/2014/main" id="{810FC640-4BFA-42C0-B23F-994218BD8314}"/>
              </a:ext>
            </a:extLst>
          </p:cNvPr>
          <p:cNvPicPr>
            <a:picLocks noChangeAspect="1"/>
          </p:cNvPicPr>
          <p:nvPr/>
        </p:nvPicPr>
        <p:blipFill>
          <a:blip r:embed="rId4"/>
          <a:stretch>
            <a:fillRect/>
          </a:stretch>
        </p:blipFill>
        <p:spPr>
          <a:xfrm>
            <a:off x="546847" y="864183"/>
            <a:ext cx="5863290" cy="3739989"/>
          </a:xfrm>
          <a:prstGeom prst="rect">
            <a:avLst/>
          </a:prstGeom>
        </p:spPr>
      </p:pic>
      <p:sp>
        <p:nvSpPr>
          <p:cNvPr id="4" name="Rectangle 3">
            <a:extLst>
              <a:ext uri="{FF2B5EF4-FFF2-40B4-BE49-F238E27FC236}">
                <a16:creationId xmlns:a16="http://schemas.microsoft.com/office/drawing/2014/main" id="{FA5CB169-08C4-428F-A636-557E8558FA39}"/>
              </a:ext>
            </a:extLst>
          </p:cNvPr>
          <p:cNvSpPr/>
          <p:nvPr/>
        </p:nvSpPr>
        <p:spPr>
          <a:xfrm>
            <a:off x="5020607" y="3435954"/>
            <a:ext cx="1770036" cy="1477328"/>
          </a:xfrm>
          <a:prstGeom prst="rect">
            <a:avLst/>
          </a:prstGeom>
        </p:spPr>
        <p:txBody>
          <a:bodyPr wrap="none">
            <a:spAutoFit/>
          </a:bodyPr>
          <a:lstStyle/>
          <a:p>
            <a:r>
              <a:rPr lang="en-US" sz="9000" dirty="0">
                <a:solidFill>
                  <a:schemeClr val="tx2"/>
                </a:solidFill>
              </a:rPr>
              <a:t>🙄</a:t>
            </a:r>
          </a:p>
        </p:txBody>
      </p:sp>
    </p:spTree>
    <p:extLst>
      <p:ext uri="{BB962C8B-B14F-4D97-AF65-F5344CB8AC3E}">
        <p14:creationId xmlns:p14="http://schemas.microsoft.com/office/powerpoint/2010/main" val="2846350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FUD in the media</a:t>
            </a:r>
          </a:p>
        </p:txBody>
      </p:sp>
      <p:sp>
        <p:nvSpPr>
          <p:cNvPr id="8" name="Content Placeholder 7">
            <a:extLst>
              <a:ext uri="{FF2B5EF4-FFF2-40B4-BE49-F238E27FC236}">
                <a16:creationId xmlns:a16="http://schemas.microsoft.com/office/drawing/2014/main" id="{DCB091B2-9C07-43F5-B826-7831B0C19022}"/>
              </a:ext>
            </a:extLst>
          </p:cNvPr>
          <p:cNvSpPr>
            <a:spLocks noGrp="1"/>
          </p:cNvSpPr>
          <p:nvPr>
            <p:ph sz="quarter" idx="10"/>
          </p:nvPr>
        </p:nvSpPr>
        <p:spPr>
          <a:xfrm>
            <a:off x="326932" y="1111624"/>
            <a:ext cx="8242300" cy="3267489"/>
          </a:xfrm>
        </p:spPr>
        <p:txBody>
          <a:bodyPr/>
          <a:lstStyle/>
          <a:p>
            <a:pPr marL="0" indent="0">
              <a:lnSpc>
                <a:spcPct val="150000"/>
              </a:lnSpc>
              <a:buNone/>
            </a:pPr>
            <a:r>
              <a:rPr lang="en-US" dirty="0"/>
              <a:t>“AV, they love to talk about </a:t>
            </a:r>
            <a:r>
              <a:rPr lang="en-US" dirty="0" err="1"/>
              <a:t>ransomeware</a:t>
            </a:r>
            <a:r>
              <a:rPr lang="en-US" dirty="0"/>
              <a:t> attacks that use PowerShell, and the reason they do this is because they literally can’t keep up with the plain old stuff like exes. But they also do this because we as a community encourage it. We blog it, we tweet about it, we talk about it. And the next thing you hear is that there’s a PowerShell problem. They don’t seem to ask how to solve their C++ problem or their darn x64 problem.”  ~ </a:t>
            </a:r>
            <a:r>
              <a:rPr lang="en-US" dirty="0">
                <a:hlinkClick r:id="rId3"/>
              </a:rPr>
              <a:t>Lee Holmes, DerbyCon 2016 Keynote</a:t>
            </a:r>
            <a:endParaRPr lang="en-US" dirty="0"/>
          </a:p>
        </p:txBody>
      </p:sp>
    </p:spTree>
    <p:extLst>
      <p:ext uri="{BB962C8B-B14F-4D97-AF65-F5344CB8AC3E}">
        <p14:creationId xmlns:p14="http://schemas.microsoft.com/office/powerpoint/2010/main" val="1623986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7200" y="1195872"/>
            <a:ext cx="8493438" cy="2641017"/>
          </a:xfrm>
        </p:spPr>
        <p:txBody>
          <a:bodyPr/>
          <a:lstStyle/>
          <a:p>
            <a:pPr marL="0" indent="0">
              <a:lnSpc>
                <a:spcPct val="150000"/>
              </a:lnSpc>
              <a:buNone/>
            </a:pPr>
            <a:r>
              <a:rPr lang="en-US" dirty="0"/>
              <a:t>”When security researchers leverage PowerShell, it is always in a </a:t>
            </a:r>
            <a:r>
              <a:rPr lang="en-US" sz="1700" b="1" dirty="0"/>
              <a:t>post-compromise</a:t>
            </a:r>
            <a:r>
              <a:rPr lang="en-US" dirty="0"/>
              <a:t> context. They have compromised a machine through some other avenue (phishing, SQL injection, etc.), and ultimately have the choice of any number of tools on the system. They were able to accomplish their goals before PowerShell, and will be able to accomplish their goals without PowerShell.” </a:t>
            </a:r>
          </a:p>
          <a:p>
            <a:pPr marL="0" indent="0" algn="r">
              <a:lnSpc>
                <a:spcPct val="150000"/>
              </a:lnSpc>
              <a:buNone/>
            </a:pPr>
            <a:r>
              <a:rPr lang="en-US" sz="1700" b="1" dirty="0">
                <a:hlinkClick r:id="rId3"/>
              </a:rPr>
              <a:t>~ Lee Holmes, Principal Security Architect</a:t>
            </a:r>
            <a:endParaRPr lang="en-US" sz="1700" b="1" dirty="0"/>
          </a:p>
          <a:p>
            <a:pPr marL="0" indent="0">
              <a:lnSpc>
                <a:spcPct val="150000"/>
              </a:lnSpc>
              <a:buNone/>
            </a:pPr>
            <a:endParaRPr lang="en-US" sz="2200" dirty="0"/>
          </a:p>
        </p:txBody>
      </p:sp>
      <p:sp>
        <p:nvSpPr>
          <p:cNvPr id="2" name="Title 1"/>
          <p:cNvSpPr>
            <a:spLocks noGrp="1"/>
          </p:cNvSpPr>
          <p:nvPr>
            <p:ph type="title"/>
          </p:nvPr>
        </p:nvSpPr>
        <p:spPr/>
        <p:txBody>
          <a:bodyPr/>
          <a:lstStyle/>
          <a:p>
            <a:r>
              <a:rPr lang="en-US" dirty="0"/>
              <a:t>Context</a:t>
            </a:r>
          </a:p>
        </p:txBody>
      </p:sp>
    </p:spTree>
    <p:extLst>
      <p:ext uri="{BB962C8B-B14F-4D97-AF65-F5344CB8AC3E}">
        <p14:creationId xmlns:p14="http://schemas.microsoft.com/office/powerpoint/2010/main" val="784270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Security In-Depth</a:t>
            </a:r>
          </a:p>
        </p:txBody>
      </p:sp>
      <p:sp>
        <p:nvSpPr>
          <p:cNvPr id="7" name="Rectangle 6">
            <a:extLst>
              <a:ext uri="{FF2B5EF4-FFF2-40B4-BE49-F238E27FC236}">
                <a16:creationId xmlns:a16="http://schemas.microsoft.com/office/drawing/2014/main" id="{3F69A531-82B3-43FB-AADC-6190C0579F1A}"/>
              </a:ext>
            </a:extLst>
          </p:cNvPr>
          <p:cNvSpPr/>
          <p:nvPr/>
        </p:nvSpPr>
        <p:spPr>
          <a:xfrm>
            <a:off x="3397623" y="2289379"/>
            <a:ext cx="2348753" cy="461665"/>
          </a:xfrm>
          <a:prstGeom prst="rect">
            <a:avLst/>
          </a:prstGeom>
        </p:spPr>
        <p:txBody>
          <a:bodyPr wrap="square">
            <a:spAutoFit/>
          </a:bodyPr>
          <a:lstStyle/>
          <a:p>
            <a:r>
              <a:rPr lang="en-US" sz="2400" dirty="0">
                <a:solidFill>
                  <a:schemeClr val="tx2"/>
                </a:solidFill>
              </a:rPr>
              <a:t>sqlps.io/secure</a:t>
            </a:r>
          </a:p>
        </p:txBody>
      </p:sp>
    </p:spTree>
    <p:extLst>
      <p:ext uri="{BB962C8B-B14F-4D97-AF65-F5344CB8AC3E}">
        <p14:creationId xmlns:p14="http://schemas.microsoft.com/office/powerpoint/2010/main" val="3241566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5DCFED8-7764-4D2B-8745-63F34B8887DE}"/>
              </a:ext>
            </a:extLst>
          </p:cNvPr>
          <p:cNvSpPr>
            <a:spLocks noGrp="1"/>
          </p:cNvSpPr>
          <p:nvPr>
            <p:ph type="ctrTitle"/>
          </p:nvPr>
        </p:nvSpPr>
        <p:spPr>
          <a:xfrm>
            <a:off x="1134374" y="1333500"/>
            <a:ext cx="4445659" cy="1800841"/>
          </a:xfrm>
        </p:spPr>
        <p:txBody>
          <a:bodyPr/>
          <a:lstStyle/>
          <a:p>
            <a:pPr>
              <a:lnSpc>
                <a:spcPct val="100000"/>
              </a:lnSpc>
            </a:pPr>
            <a:r>
              <a:rPr lang="en-US" dirty="0"/>
              <a:t>SqlServer</a:t>
            </a:r>
          </a:p>
        </p:txBody>
      </p:sp>
      <p:sp>
        <p:nvSpPr>
          <p:cNvPr id="6" name="Subtitle 4">
            <a:extLst>
              <a:ext uri="{FF2B5EF4-FFF2-40B4-BE49-F238E27FC236}">
                <a16:creationId xmlns:a16="http://schemas.microsoft.com/office/drawing/2014/main" id="{C24D4CFB-74B5-4E1E-8359-7B66CDDB0591}"/>
              </a:ext>
            </a:extLst>
          </p:cNvPr>
          <p:cNvSpPr>
            <a:spLocks noGrp="1"/>
          </p:cNvSpPr>
          <p:nvPr>
            <p:ph type="subTitle" idx="1"/>
          </p:nvPr>
        </p:nvSpPr>
        <p:spPr>
          <a:xfrm>
            <a:off x="717176" y="3094458"/>
            <a:ext cx="4862858" cy="453733"/>
          </a:xfrm>
        </p:spPr>
        <p:txBody>
          <a:bodyPr/>
          <a:lstStyle/>
          <a:p>
            <a:r>
              <a:rPr lang="en-US" dirty="0">
                <a:solidFill>
                  <a:schemeClr val="tx1">
                    <a:lumMod val="50000"/>
                    <a:lumOff val="50000"/>
                  </a:schemeClr>
                </a:solidFill>
              </a:rPr>
              <a:t>The Official Module</a:t>
            </a:r>
          </a:p>
        </p:txBody>
      </p:sp>
      <p:pic>
        <p:nvPicPr>
          <p:cNvPr id="4" name="Picture 2" descr="Icon for module SqlServer">
            <a:extLst>
              <a:ext uri="{FF2B5EF4-FFF2-40B4-BE49-F238E27FC236}">
                <a16:creationId xmlns:a16="http://schemas.microsoft.com/office/drawing/2014/main" id="{9208114A-2DC7-44B2-949C-A6725B59F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895" y="1705591"/>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867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Update</a:t>
            </a:r>
          </a:p>
        </p:txBody>
      </p:sp>
      <p:sp>
        <p:nvSpPr>
          <p:cNvPr id="7" name="Rectangle 6">
            <a:extLst>
              <a:ext uri="{FF2B5EF4-FFF2-40B4-BE49-F238E27FC236}">
                <a16:creationId xmlns:a16="http://schemas.microsoft.com/office/drawing/2014/main" id="{3F69A531-82B3-43FB-AADC-6190C0579F1A}"/>
              </a:ext>
            </a:extLst>
          </p:cNvPr>
          <p:cNvSpPr/>
          <p:nvPr/>
        </p:nvSpPr>
        <p:spPr>
          <a:xfrm>
            <a:off x="457200" y="1211901"/>
            <a:ext cx="6508548" cy="3416320"/>
          </a:xfrm>
          <a:prstGeom prst="rect">
            <a:avLst/>
          </a:prstGeom>
        </p:spPr>
        <p:txBody>
          <a:bodyPr wrap="square">
            <a:spAutoFit/>
          </a:bodyPr>
          <a:lstStyle/>
          <a:p>
            <a:r>
              <a:rPr lang="en-US" sz="2400" dirty="0">
                <a:solidFill>
                  <a:schemeClr val="tx2"/>
                </a:solidFill>
              </a:rPr>
              <a:t>Install-Module SqlServer </a:t>
            </a:r>
          </a:p>
          <a:p>
            <a:endParaRPr lang="en-US" sz="2400" dirty="0">
              <a:solidFill>
                <a:schemeClr val="tx2"/>
              </a:solidFill>
            </a:endParaRPr>
          </a:p>
          <a:p>
            <a:r>
              <a:rPr lang="en-US" sz="2400" dirty="0">
                <a:solidFill>
                  <a:schemeClr val="tx2"/>
                </a:solidFill>
              </a:rPr>
              <a:t>Install-Module SqlServer –Scope </a:t>
            </a:r>
            <a:r>
              <a:rPr lang="en-US" sz="2400" dirty="0" err="1">
                <a:solidFill>
                  <a:schemeClr val="tx2"/>
                </a:solidFill>
              </a:rPr>
              <a:t>CurrentUser</a:t>
            </a:r>
            <a:endParaRPr lang="en-US" sz="2400" dirty="0">
              <a:solidFill>
                <a:schemeClr val="tx2"/>
              </a:solidFill>
            </a:endParaRPr>
          </a:p>
          <a:p>
            <a:endParaRPr lang="en-US" sz="2400" dirty="0">
              <a:solidFill>
                <a:schemeClr val="tx2"/>
              </a:solidFill>
            </a:endParaRPr>
          </a:p>
          <a:p>
            <a:r>
              <a:rPr lang="en-US" sz="2400" dirty="0">
                <a:solidFill>
                  <a:schemeClr val="tx2"/>
                </a:solidFill>
              </a:rPr>
              <a:t>Update-Module SqlServer</a:t>
            </a:r>
          </a:p>
          <a:p>
            <a:endParaRPr lang="en-US" sz="2400" dirty="0">
              <a:solidFill>
                <a:schemeClr val="tx2"/>
              </a:solidFill>
            </a:endParaRPr>
          </a:p>
          <a:p>
            <a:r>
              <a:rPr lang="en-US" sz="2400" dirty="0">
                <a:solidFill>
                  <a:schemeClr val="tx2"/>
                </a:solidFill>
              </a:rPr>
              <a:t>In some circumstances you will have to use the –</a:t>
            </a:r>
            <a:r>
              <a:rPr lang="en-US" sz="2400" dirty="0" err="1">
                <a:solidFill>
                  <a:schemeClr val="tx2"/>
                </a:solidFill>
              </a:rPr>
              <a:t>AllowClobber</a:t>
            </a:r>
            <a:r>
              <a:rPr lang="en-US" sz="2400" dirty="0">
                <a:solidFill>
                  <a:schemeClr val="tx2"/>
                </a:solidFill>
              </a:rPr>
              <a:t> switch</a:t>
            </a:r>
          </a:p>
          <a:p>
            <a:endParaRPr lang="en-US" sz="2400" dirty="0">
              <a:solidFill>
                <a:schemeClr val="tx2"/>
              </a:solidFill>
            </a:endParaRPr>
          </a:p>
        </p:txBody>
      </p:sp>
    </p:spTree>
    <p:extLst>
      <p:ext uri="{BB962C8B-B14F-4D97-AF65-F5344CB8AC3E}">
        <p14:creationId xmlns:p14="http://schemas.microsoft.com/office/powerpoint/2010/main" val="2146268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Text Placeholder 2">
            <a:extLst>
              <a:ext uri="{FF2B5EF4-FFF2-40B4-BE49-F238E27FC236}">
                <a16:creationId xmlns:a16="http://schemas.microsoft.com/office/drawing/2014/main" id="{43B45856-5055-4F52-B296-D3708DB34BD9}"/>
              </a:ext>
            </a:extLst>
          </p:cNvPr>
          <p:cNvSpPr>
            <a:spLocks noGrp="1"/>
          </p:cNvSpPr>
          <p:nvPr>
            <p:ph type="body" sz="quarter" idx="10"/>
          </p:nvPr>
        </p:nvSpPr>
        <p:spPr>
          <a:xfrm>
            <a:off x="480579" y="917499"/>
            <a:ext cx="3680532" cy="390525"/>
          </a:xfrm>
        </p:spPr>
        <p:txBody>
          <a:bodyPr>
            <a:noAutofit/>
          </a:bodyPr>
          <a:lstStyle/>
          <a:p>
            <a:r>
              <a:rPr lang="en-GB" sz="2400" dirty="0"/>
              <a:t>Awesome</a:t>
            </a:r>
          </a:p>
        </p:txBody>
      </p:sp>
      <p:sp>
        <p:nvSpPr>
          <p:cNvPr id="5" name="Text Placeholder 4">
            <a:extLst>
              <a:ext uri="{FF2B5EF4-FFF2-40B4-BE49-F238E27FC236}">
                <a16:creationId xmlns:a16="http://schemas.microsoft.com/office/drawing/2014/main" id="{C295AB4C-FB2B-4528-A522-6468E5CBDBCA}"/>
              </a:ext>
            </a:extLst>
          </p:cNvPr>
          <p:cNvSpPr>
            <a:spLocks noGrp="1"/>
          </p:cNvSpPr>
          <p:nvPr>
            <p:ph type="body" sz="quarter" idx="14"/>
          </p:nvPr>
        </p:nvSpPr>
        <p:spPr>
          <a:xfrm>
            <a:off x="5006267" y="894202"/>
            <a:ext cx="3680532" cy="390525"/>
          </a:xfrm>
        </p:spPr>
        <p:txBody>
          <a:bodyPr>
            <a:noAutofit/>
          </a:bodyPr>
          <a:lstStyle/>
          <a:p>
            <a:r>
              <a:rPr lang="en-GB" sz="2400" dirty="0"/>
              <a:t>Could Do Better</a:t>
            </a:r>
          </a:p>
        </p:txBody>
      </p:sp>
      <p:sp>
        <p:nvSpPr>
          <p:cNvPr id="4" name="Text Placeholder 3">
            <a:extLst>
              <a:ext uri="{FF2B5EF4-FFF2-40B4-BE49-F238E27FC236}">
                <a16:creationId xmlns:a16="http://schemas.microsoft.com/office/drawing/2014/main" id="{2E86335E-E343-4663-B614-16A2629B30C2}"/>
              </a:ext>
            </a:extLst>
          </p:cNvPr>
          <p:cNvSpPr>
            <a:spLocks noGrp="1"/>
          </p:cNvSpPr>
          <p:nvPr>
            <p:ph type="body" sz="quarter" idx="13"/>
          </p:nvPr>
        </p:nvSpPr>
        <p:spPr>
          <a:xfrm>
            <a:off x="451457" y="1308024"/>
            <a:ext cx="3680532" cy="3339581"/>
          </a:xfrm>
        </p:spPr>
        <p:txBody>
          <a:bodyPr/>
          <a:lstStyle/>
          <a:p>
            <a:r>
              <a:rPr lang="en-GB" sz="2400" dirty="0"/>
              <a:t>There are commands for </a:t>
            </a:r>
          </a:p>
          <a:p>
            <a:pPr marL="514350" lvl="1" indent="-171450">
              <a:buFont typeface="Arial" panose="020B0604020202020204" pitchFamily="34" charset="0"/>
              <a:buChar char="•"/>
            </a:pPr>
            <a:r>
              <a:rPr lang="en-GB" dirty="0"/>
              <a:t>Availability Groups</a:t>
            </a:r>
          </a:p>
          <a:p>
            <a:pPr marL="514350" lvl="1" indent="-171450">
              <a:buFont typeface="Arial" panose="020B0604020202020204" pitchFamily="34" charset="0"/>
              <a:buChar char="•"/>
            </a:pPr>
            <a:r>
              <a:rPr lang="en-GB" dirty="0"/>
              <a:t>Always Encrypted</a:t>
            </a:r>
          </a:p>
          <a:p>
            <a:pPr marL="514350" lvl="1" indent="-171450">
              <a:buFont typeface="Arial" panose="020B0604020202020204" pitchFamily="34" charset="0"/>
              <a:buChar char="•"/>
            </a:pPr>
            <a:r>
              <a:rPr lang="en-GB" dirty="0"/>
              <a:t>SSAS</a:t>
            </a:r>
          </a:p>
          <a:p>
            <a:pPr marL="514350" lvl="1" indent="-171450">
              <a:buFont typeface="Arial" panose="020B0604020202020204" pitchFamily="34" charset="0"/>
              <a:buChar char="•"/>
            </a:pPr>
            <a:r>
              <a:rPr lang="en-GB" dirty="0"/>
              <a:t>Credentials</a:t>
            </a:r>
          </a:p>
          <a:p>
            <a:pPr marL="514350" lvl="1" indent="-171450">
              <a:buFont typeface="Arial" panose="020B0604020202020204" pitchFamily="34" charset="0"/>
              <a:buChar char="•"/>
            </a:pPr>
            <a:r>
              <a:rPr lang="en-GB" dirty="0"/>
              <a:t>Logins*</a:t>
            </a:r>
          </a:p>
          <a:p>
            <a:pPr marL="514350" lvl="1" indent="-171450">
              <a:buFont typeface="Arial" panose="020B0604020202020204" pitchFamily="34" charset="0"/>
              <a:buChar char="•"/>
            </a:pPr>
            <a:r>
              <a:rPr lang="en-GB" dirty="0"/>
              <a:t>Backup/Restore*</a:t>
            </a:r>
          </a:p>
          <a:p>
            <a:pPr marL="514350" lvl="1" indent="-171450">
              <a:buFont typeface="Arial" panose="020B0604020202020204" pitchFamily="34" charset="0"/>
              <a:buChar char="•"/>
            </a:pPr>
            <a:endParaRPr lang="en-GB" dirty="0"/>
          </a:p>
          <a:p>
            <a:pPr marL="514350" lvl="1" indent="-171450">
              <a:buFont typeface="Arial" panose="020B0604020202020204" pitchFamily="34" charset="0"/>
              <a:buChar char="•"/>
            </a:pPr>
            <a:endParaRPr lang="en-GB" dirty="0"/>
          </a:p>
          <a:p>
            <a:pPr marL="514350" lvl="1" indent="-171450">
              <a:buFont typeface="Arial" panose="020B0604020202020204" pitchFamily="34" charset="0"/>
              <a:buChar char="•"/>
            </a:pPr>
            <a:endParaRPr lang="en-GB" dirty="0"/>
          </a:p>
        </p:txBody>
      </p:sp>
      <p:sp>
        <p:nvSpPr>
          <p:cNvPr id="6" name="Text Placeholder 5">
            <a:extLst>
              <a:ext uri="{FF2B5EF4-FFF2-40B4-BE49-F238E27FC236}">
                <a16:creationId xmlns:a16="http://schemas.microsoft.com/office/drawing/2014/main" id="{323993E9-3302-4587-BDA1-5E153834AE50}"/>
              </a:ext>
            </a:extLst>
          </p:cNvPr>
          <p:cNvSpPr>
            <a:spLocks noGrp="1"/>
          </p:cNvSpPr>
          <p:nvPr>
            <p:ph type="body" sz="quarter" idx="15"/>
          </p:nvPr>
        </p:nvSpPr>
        <p:spPr>
          <a:xfrm>
            <a:off x="5006267" y="1308024"/>
            <a:ext cx="3680532" cy="3339581"/>
          </a:xfrm>
        </p:spPr>
        <p:txBody>
          <a:bodyPr/>
          <a:lstStyle/>
          <a:p>
            <a:pPr marL="514350" lvl="1" indent="-171450">
              <a:buFont typeface="Arial" panose="020B0604020202020204" pitchFamily="34" charset="0"/>
              <a:buChar char="•"/>
            </a:pPr>
            <a:r>
              <a:rPr lang="en-GB" dirty="0"/>
              <a:t>Help</a:t>
            </a:r>
          </a:p>
          <a:p>
            <a:pPr marL="514350" lvl="1" indent="-171450">
              <a:buFont typeface="Arial" panose="020B0604020202020204" pitchFamily="34" charset="0"/>
              <a:buChar char="•"/>
            </a:pPr>
            <a:r>
              <a:rPr lang="en-GB" dirty="0"/>
              <a:t>Tab Completion</a:t>
            </a:r>
          </a:p>
          <a:p>
            <a:pPr marL="514350" lvl="1" indent="-171450">
              <a:buFont typeface="Arial" panose="020B0604020202020204" pitchFamily="34" charset="0"/>
              <a:buChar char="•"/>
            </a:pPr>
            <a:r>
              <a:rPr lang="en-GB" dirty="0"/>
              <a:t>Errors for Not Found</a:t>
            </a:r>
          </a:p>
          <a:p>
            <a:pPr marL="514350" lvl="1" indent="-171450">
              <a:buFont typeface="Arial" panose="020B0604020202020204" pitchFamily="34" charset="0"/>
              <a:buChar char="•"/>
            </a:pPr>
            <a:r>
              <a:rPr lang="en-GB" dirty="0"/>
              <a:t>Get-* = Set-*</a:t>
            </a:r>
          </a:p>
          <a:p>
            <a:pPr marL="514350" lvl="1" indent="-171450">
              <a:buFont typeface="Arial" panose="020B0604020202020204" pitchFamily="34" charset="0"/>
              <a:buChar char="•"/>
            </a:pPr>
            <a:r>
              <a:rPr lang="en-GB" dirty="0"/>
              <a:t>Users</a:t>
            </a:r>
          </a:p>
          <a:p>
            <a:pPr marL="514350" lvl="1" indent="-171450">
              <a:buFont typeface="Arial" panose="020B0604020202020204" pitchFamily="34" charset="0"/>
              <a:buChar char="•"/>
            </a:pPr>
            <a:r>
              <a:rPr lang="en-GB" dirty="0"/>
              <a:t>Create a Database</a:t>
            </a:r>
          </a:p>
          <a:p>
            <a:pPr marL="514350" lvl="1" indent="-171450">
              <a:buFont typeface="Arial" panose="020B0604020202020204" pitchFamily="34" charset="0"/>
              <a:buChar char="•"/>
            </a:pPr>
            <a:r>
              <a:rPr lang="en-GB" dirty="0"/>
              <a:t>Only 98 Commands</a:t>
            </a:r>
          </a:p>
        </p:txBody>
      </p:sp>
    </p:spTree>
    <p:extLst>
      <p:ext uri="{BB962C8B-B14F-4D97-AF65-F5344CB8AC3E}">
        <p14:creationId xmlns:p14="http://schemas.microsoft.com/office/powerpoint/2010/main" val="3344739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SQLSERVER:\ - The Provider</a:t>
            </a:r>
          </a:p>
        </p:txBody>
      </p:sp>
      <p:sp>
        <p:nvSpPr>
          <p:cNvPr id="7" name="Rectangle 6">
            <a:extLst>
              <a:ext uri="{FF2B5EF4-FFF2-40B4-BE49-F238E27FC236}">
                <a16:creationId xmlns:a16="http://schemas.microsoft.com/office/drawing/2014/main" id="{3F69A531-82B3-43FB-AADC-6190C0579F1A}"/>
              </a:ext>
            </a:extLst>
          </p:cNvPr>
          <p:cNvSpPr/>
          <p:nvPr/>
        </p:nvSpPr>
        <p:spPr>
          <a:xfrm>
            <a:off x="457200" y="1211901"/>
            <a:ext cx="6508548" cy="3046988"/>
          </a:xfrm>
          <a:prstGeom prst="rect">
            <a:avLst/>
          </a:prstGeom>
        </p:spPr>
        <p:txBody>
          <a:bodyPr wrap="square">
            <a:spAutoFit/>
          </a:bodyPr>
          <a:lstStyle/>
          <a:p>
            <a:r>
              <a:rPr lang="en-US" sz="2400" dirty="0">
                <a:solidFill>
                  <a:schemeClr val="tx2"/>
                </a:solidFill>
              </a:rPr>
              <a:t>You can explore SQL Server at the command line as if it was a file system</a:t>
            </a:r>
          </a:p>
          <a:p>
            <a:endParaRPr lang="en-US" sz="2400" dirty="0">
              <a:solidFill>
                <a:schemeClr val="tx2"/>
              </a:solidFill>
            </a:endParaRPr>
          </a:p>
          <a:p>
            <a:r>
              <a:rPr lang="en-US" sz="2400" dirty="0">
                <a:solidFill>
                  <a:schemeClr val="tx2"/>
                </a:solidFill>
              </a:rPr>
              <a:t>You can use </a:t>
            </a:r>
            <a:r>
              <a:rPr lang="en-US" sz="2400" dirty="0" err="1">
                <a:solidFill>
                  <a:schemeClr val="tx2"/>
                </a:solidFill>
              </a:rPr>
              <a:t>dir</a:t>
            </a:r>
            <a:r>
              <a:rPr lang="en-US" sz="2400" dirty="0">
                <a:solidFill>
                  <a:schemeClr val="tx2"/>
                </a:solidFill>
              </a:rPr>
              <a:t>, ls, </a:t>
            </a:r>
            <a:r>
              <a:rPr lang="en-US" sz="2400" dirty="0" err="1">
                <a:solidFill>
                  <a:schemeClr val="tx2"/>
                </a:solidFill>
              </a:rPr>
              <a:t>gci</a:t>
            </a:r>
            <a:endParaRPr lang="en-US" sz="2400" dirty="0">
              <a:solidFill>
                <a:schemeClr val="tx2"/>
              </a:solidFill>
            </a:endParaRPr>
          </a:p>
          <a:p>
            <a:endParaRPr lang="en-US" sz="2400" dirty="0">
              <a:solidFill>
                <a:schemeClr val="tx2"/>
              </a:solidFill>
            </a:endParaRPr>
          </a:p>
          <a:p>
            <a:r>
              <a:rPr lang="en-US" sz="2400" dirty="0">
                <a:solidFill>
                  <a:schemeClr val="tx2"/>
                </a:solidFill>
              </a:rPr>
              <a:t>Useful for answering quick questions or first stage of incident resolution</a:t>
            </a:r>
          </a:p>
          <a:p>
            <a:endParaRPr lang="en-US" sz="2400" dirty="0">
              <a:solidFill>
                <a:schemeClr val="tx2"/>
              </a:solidFill>
            </a:endParaRPr>
          </a:p>
        </p:txBody>
      </p:sp>
    </p:spTree>
    <p:extLst>
      <p:ext uri="{BB962C8B-B14F-4D97-AF65-F5344CB8AC3E}">
        <p14:creationId xmlns:p14="http://schemas.microsoft.com/office/powerpoint/2010/main" val="54914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17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5DCFED8-7764-4D2B-8745-63F34B8887DE}"/>
              </a:ext>
            </a:extLst>
          </p:cNvPr>
          <p:cNvSpPr>
            <a:spLocks noGrp="1"/>
          </p:cNvSpPr>
          <p:nvPr>
            <p:ph type="ctrTitle"/>
          </p:nvPr>
        </p:nvSpPr>
        <p:spPr>
          <a:xfrm>
            <a:off x="1134374" y="1333500"/>
            <a:ext cx="4445659" cy="1800841"/>
          </a:xfrm>
        </p:spPr>
        <p:txBody>
          <a:bodyPr/>
          <a:lstStyle/>
          <a:p>
            <a:pPr>
              <a:lnSpc>
                <a:spcPct val="100000"/>
              </a:lnSpc>
            </a:pPr>
            <a:r>
              <a:rPr lang="en-US" dirty="0"/>
              <a:t>dbatools</a:t>
            </a:r>
          </a:p>
        </p:txBody>
      </p:sp>
      <p:sp>
        <p:nvSpPr>
          <p:cNvPr id="6" name="Subtitle 4">
            <a:extLst>
              <a:ext uri="{FF2B5EF4-FFF2-40B4-BE49-F238E27FC236}">
                <a16:creationId xmlns:a16="http://schemas.microsoft.com/office/drawing/2014/main" id="{C24D4CFB-74B5-4E1E-8359-7B66CDDB0591}"/>
              </a:ext>
            </a:extLst>
          </p:cNvPr>
          <p:cNvSpPr>
            <a:spLocks noGrp="1"/>
          </p:cNvSpPr>
          <p:nvPr>
            <p:ph type="subTitle" idx="1"/>
          </p:nvPr>
        </p:nvSpPr>
        <p:spPr>
          <a:xfrm>
            <a:off x="717176" y="3094458"/>
            <a:ext cx="4862858" cy="453733"/>
          </a:xfrm>
        </p:spPr>
        <p:txBody>
          <a:bodyPr/>
          <a:lstStyle/>
          <a:p>
            <a:r>
              <a:rPr lang="en-US" dirty="0">
                <a:solidFill>
                  <a:schemeClr val="tx1">
                    <a:lumMod val="50000"/>
                    <a:lumOff val="50000"/>
                  </a:schemeClr>
                </a:solidFill>
              </a:rPr>
              <a:t>the community module</a:t>
            </a:r>
          </a:p>
        </p:txBody>
      </p:sp>
      <p:pic>
        <p:nvPicPr>
          <p:cNvPr id="3" name="Picture 2">
            <a:extLst>
              <a:ext uri="{FF2B5EF4-FFF2-40B4-BE49-F238E27FC236}">
                <a16:creationId xmlns:a16="http://schemas.microsoft.com/office/drawing/2014/main" id="{1FF0CAF7-17C4-486E-A2BF-D286EAE131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5385" y="1841679"/>
            <a:ext cx="1499587" cy="1499587"/>
          </a:xfrm>
          <a:prstGeom prst="rect">
            <a:avLst/>
          </a:prstGeom>
        </p:spPr>
      </p:pic>
    </p:spTree>
    <p:extLst>
      <p:ext uri="{BB962C8B-B14F-4D97-AF65-F5344CB8AC3E}">
        <p14:creationId xmlns:p14="http://schemas.microsoft.com/office/powerpoint/2010/main" val="2198933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dbatools</a:t>
            </a:r>
          </a:p>
        </p:txBody>
      </p:sp>
      <p:pic>
        <p:nvPicPr>
          <p:cNvPr id="8" name="Picture 9" descr="Picture 9">
            <a:extLst>
              <a:ext uri="{FF2B5EF4-FFF2-40B4-BE49-F238E27FC236}">
                <a16:creationId xmlns:a16="http://schemas.microsoft.com/office/drawing/2014/main" id="{A9F6E9E8-1375-4A29-9D6C-682AF1449964}"/>
              </a:ext>
            </a:extLst>
          </p:cNvPr>
          <p:cNvPicPr>
            <a:picLocks noChangeAspect="1"/>
          </p:cNvPicPr>
          <p:nvPr/>
        </p:nvPicPr>
        <p:blipFill>
          <a:blip r:embed="rId3">
            <a:extLst/>
          </a:blip>
          <a:stretch>
            <a:fillRect/>
          </a:stretch>
        </p:blipFill>
        <p:spPr>
          <a:xfrm>
            <a:off x="582769" y="954336"/>
            <a:ext cx="7978462" cy="3535662"/>
          </a:xfrm>
          <a:prstGeom prst="rect">
            <a:avLst/>
          </a:prstGeom>
          <a:ln w="12700">
            <a:miter lim="400000"/>
          </a:ln>
        </p:spPr>
      </p:pic>
    </p:spTree>
    <p:extLst>
      <p:ext uri="{BB962C8B-B14F-4D97-AF65-F5344CB8AC3E}">
        <p14:creationId xmlns:p14="http://schemas.microsoft.com/office/powerpoint/2010/main" val="3408696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Requirements</a:t>
            </a:r>
          </a:p>
        </p:txBody>
      </p:sp>
      <p:sp>
        <p:nvSpPr>
          <p:cNvPr id="6" name="Text Placeholder 5"/>
          <p:cNvSpPr>
            <a:spLocks noGrp="1"/>
          </p:cNvSpPr>
          <p:nvPr>
            <p:ph type="body" sz="quarter" idx="10"/>
          </p:nvPr>
        </p:nvSpPr>
        <p:spPr>
          <a:xfrm>
            <a:off x="451458" y="1300049"/>
            <a:ext cx="3680532" cy="390525"/>
          </a:xfrm>
        </p:spPr>
        <p:txBody>
          <a:bodyPr>
            <a:noAutofit/>
          </a:bodyPr>
          <a:lstStyle/>
          <a:p>
            <a:r>
              <a:rPr lang="en-US" sz="2000" dirty="0"/>
              <a:t>MINIMUM</a:t>
            </a:r>
          </a:p>
        </p:txBody>
      </p:sp>
      <p:sp>
        <p:nvSpPr>
          <p:cNvPr id="8" name="Text Placeholder 7"/>
          <p:cNvSpPr>
            <a:spLocks noGrp="1"/>
          </p:cNvSpPr>
          <p:nvPr>
            <p:ph type="body" sz="quarter" idx="14"/>
          </p:nvPr>
        </p:nvSpPr>
        <p:spPr>
          <a:xfrm>
            <a:off x="5006268" y="1300049"/>
            <a:ext cx="3680532" cy="390525"/>
          </a:xfrm>
        </p:spPr>
        <p:txBody>
          <a:bodyPr>
            <a:noAutofit/>
          </a:bodyPr>
          <a:lstStyle/>
          <a:p>
            <a:r>
              <a:rPr lang="en-US" sz="2000" dirty="0"/>
              <a:t>RECOMMENDED</a:t>
            </a:r>
          </a:p>
        </p:txBody>
      </p:sp>
      <p:sp>
        <p:nvSpPr>
          <p:cNvPr id="7" name="Text Placeholder 6"/>
          <p:cNvSpPr>
            <a:spLocks noGrp="1"/>
          </p:cNvSpPr>
          <p:nvPr>
            <p:ph type="body" sz="quarter" idx="13"/>
          </p:nvPr>
        </p:nvSpPr>
        <p:spPr>
          <a:xfrm>
            <a:off x="451456" y="1719929"/>
            <a:ext cx="4390999" cy="2451156"/>
          </a:xfrm>
        </p:spPr>
        <p:txBody>
          <a:bodyPr>
            <a:normAutofit fontScale="77500" lnSpcReduction="20000"/>
          </a:bodyPr>
          <a:lstStyle/>
          <a:p>
            <a:pPr defTabSz="859536">
              <a:spcBef>
                <a:spcPts val="900"/>
              </a:spcBef>
              <a:defRPr sz="1879" b="1">
                <a:solidFill>
                  <a:srgbClr val="808080"/>
                </a:solidFill>
                <a:latin typeface="Gotham Medium"/>
                <a:ea typeface="Gotham Medium"/>
                <a:cs typeface="Gotham Medium"/>
                <a:sym typeface="Gotham Medium"/>
              </a:defRPr>
            </a:pPr>
            <a:r>
              <a:rPr lang="en-US" dirty="0"/>
              <a:t>Client</a:t>
            </a:r>
            <a:endParaRPr lang="en-US" dirty="0">
              <a:ea typeface="Segoe UI Semilight"/>
              <a:cs typeface="Segoe UI Semilight"/>
              <a:sym typeface="Segoe UI Semilight"/>
            </a:endParaRPr>
          </a:p>
          <a:p>
            <a:pPr marL="322325" indent="-322325" defTabSz="859536">
              <a:spcBef>
                <a:spcPts val="900"/>
              </a:spcBef>
              <a:defRPr sz="1879">
                <a:solidFill>
                  <a:srgbClr val="808080"/>
                </a:solidFill>
                <a:latin typeface="Gotham Medium"/>
                <a:ea typeface="Gotham Medium"/>
                <a:cs typeface="Gotham Medium"/>
                <a:sym typeface="Gotham Medium"/>
              </a:defRPr>
            </a:pPr>
            <a:r>
              <a:rPr lang="en-US" dirty="0"/>
              <a:t>PowerShell v3</a:t>
            </a:r>
            <a:br>
              <a:rPr lang="en-US" dirty="0"/>
            </a:br>
            <a:endParaRPr lang="en-US" dirty="0">
              <a:ea typeface="Segoe UI Semilight"/>
              <a:cs typeface="Segoe UI Semilight"/>
              <a:sym typeface="Segoe UI Semilight"/>
            </a:endParaRPr>
          </a:p>
          <a:p>
            <a:pPr defTabSz="859536">
              <a:spcBef>
                <a:spcPts val="900"/>
              </a:spcBef>
              <a:defRPr sz="1879" b="1">
                <a:solidFill>
                  <a:srgbClr val="808080"/>
                </a:solidFill>
                <a:latin typeface="Gotham Medium"/>
                <a:ea typeface="Gotham Medium"/>
                <a:cs typeface="Gotham Medium"/>
                <a:sym typeface="Gotham Medium"/>
              </a:defRPr>
            </a:pPr>
            <a:r>
              <a:rPr lang="en-US" dirty="0"/>
              <a:t>Server</a:t>
            </a:r>
            <a:endParaRPr lang="en-US" dirty="0">
              <a:ea typeface="Segoe UI Semilight"/>
              <a:cs typeface="Segoe UI Semilight"/>
              <a:sym typeface="Segoe UI Semilight"/>
            </a:endParaRPr>
          </a:p>
          <a:p>
            <a:pPr marL="322325" indent="-322325" defTabSz="859536">
              <a:spcBef>
                <a:spcPts val="900"/>
              </a:spcBef>
              <a:defRPr sz="1879">
                <a:solidFill>
                  <a:srgbClr val="808080"/>
                </a:solidFill>
                <a:latin typeface="Gotham Medium"/>
                <a:ea typeface="Gotham Medium"/>
                <a:cs typeface="Gotham Medium"/>
                <a:sym typeface="Gotham Medium"/>
              </a:defRPr>
            </a:pPr>
            <a:r>
              <a:rPr lang="en-US" dirty="0"/>
              <a:t>SQL Server 2000</a:t>
            </a:r>
            <a:endParaRPr lang="en-US" dirty="0">
              <a:ea typeface="Segoe UI Semilight"/>
              <a:cs typeface="Segoe UI Semilight"/>
              <a:sym typeface="Segoe UI Semilight"/>
            </a:endParaRPr>
          </a:p>
          <a:p>
            <a:pPr marL="322325" indent="-322325" defTabSz="859536">
              <a:spcBef>
                <a:spcPts val="900"/>
              </a:spcBef>
              <a:defRPr sz="1879">
                <a:solidFill>
                  <a:srgbClr val="808080"/>
                </a:solidFill>
                <a:latin typeface="Gotham Medium"/>
                <a:ea typeface="Gotham Medium"/>
                <a:cs typeface="Gotham Medium"/>
                <a:sym typeface="Gotham Medium"/>
              </a:defRPr>
            </a:pPr>
            <a:r>
              <a:rPr lang="en-US" dirty="0"/>
              <a:t>No PowerShell for pure SQL commands</a:t>
            </a:r>
            <a:endParaRPr lang="en-US" dirty="0">
              <a:ea typeface="Segoe UI Semilight"/>
              <a:cs typeface="Segoe UI Semilight"/>
              <a:sym typeface="Segoe UI Semilight"/>
            </a:endParaRPr>
          </a:p>
          <a:p>
            <a:pPr marL="322325" indent="-322325" defTabSz="859536">
              <a:spcBef>
                <a:spcPts val="900"/>
              </a:spcBef>
              <a:defRPr sz="1879">
                <a:solidFill>
                  <a:srgbClr val="808080"/>
                </a:solidFill>
                <a:latin typeface="Gotham Medium"/>
                <a:ea typeface="Gotham Medium"/>
                <a:cs typeface="Gotham Medium"/>
                <a:sym typeface="Gotham Medium"/>
              </a:defRPr>
            </a:pPr>
            <a:r>
              <a:rPr lang="en-US" dirty="0"/>
              <a:t>PowerShell v2 for Windows commands</a:t>
            </a:r>
            <a:endParaRPr lang="en-US" dirty="0">
              <a:ea typeface="Segoe UI Semilight"/>
              <a:cs typeface="Segoe UI Semilight"/>
              <a:sym typeface="Segoe UI Semilight"/>
            </a:endParaRPr>
          </a:p>
          <a:p>
            <a:pPr marL="322325" indent="-322325" defTabSz="859536">
              <a:spcBef>
                <a:spcPts val="900"/>
              </a:spcBef>
              <a:defRPr sz="1879">
                <a:solidFill>
                  <a:srgbClr val="808080"/>
                </a:solidFill>
                <a:latin typeface="Gotham Medium"/>
                <a:ea typeface="Gotham Medium"/>
                <a:cs typeface="Gotham Medium"/>
                <a:sym typeface="Gotham Medium"/>
              </a:defRPr>
            </a:pPr>
            <a:r>
              <a:rPr lang="en-US" dirty="0"/>
              <a:t>Remote PowerShell enabled for Windows commands</a:t>
            </a:r>
          </a:p>
        </p:txBody>
      </p:sp>
      <p:sp>
        <p:nvSpPr>
          <p:cNvPr id="9" name="Text Placeholder 8"/>
          <p:cNvSpPr>
            <a:spLocks noGrp="1"/>
          </p:cNvSpPr>
          <p:nvPr>
            <p:ph type="body" sz="quarter" idx="15"/>
          </p:nvPr>
        </p:nvSpPr>
        <p:spPr>
          <a:xfrm>
            <a:off x="5006267" y="1719929"/>
            <a:ext cx="3680532" cy="2451156"/>
          </a:xfrm>
        </p:spPr>
        <p:txBody>
          <a:bodyPr>
            <a:normAutofit/>
          </a:bodyPr>
          <a:lstStyle/>
          <a:p>
            <a:pPr>
              <a:defRPr sz="2000" b="1">
                <a:solidFill>
                  <a:srgbClr val="808080"/>
                </a:solidFill>
                <a:latin typeface="Gotham Medium"/>
                <a:ea typeface="Gotham Medium"/>
                <a:cs typeface="Gotham Medium"/>
                <a:sym typeface="Gotham Medium"/>
              </a:defRPr>
            </a:pPr>
            <a:r>
              <a:rPr lang="en-US" sz="1500" dirty="0"/>
              <a:t>Client</a:t>
            </a:r>
            <a:endParaRPr lang="en-US" sz="1500" dirty="0">
              <a:ea typeface="Segoe UI Semilight"/>
              <a:cs typeface="Segoe UI Semilight"/>
              <a:sym typeface="Segoe UI Semilight"/>
            </a:endParaRPr>
          </a:p>
          <a:p>
            <a:pPr marL="342900" indent="-342900">
              <a:defRPr sz="2000">
                <a:solidFill>
                  <a:srgbClr val="808080"/>
                </a:solidFill>
                <a:latin typeface="Gotham Medium"/>
                <a:ea typeface="Gotham Medium"/>
                <a:cs typeface="Gotham Medium"/>
                <a:sym typeface="Gotham Medium"/>
              </a:defRPr>
            </a:pPr>
            <a:r>
              <a:rPr lang="en-US" sz="1500" dirty="0"/>
              <a:t>PowerShell v5.1</a:t>
            </a:r>
            <a:endParaRPr lang="en-US" sz="1500" dirty="0">
              <a:ea typeface="Segoe UI Semilight"/>
              <a:cs typeface="Segoe UI Semilight"/>
              <a:sym typeface="Segoe UI Semilight"/>
            </a:endParaRPr>
          </a:p>
          <a:p>
            <a:pPr>
              <a:defRPr sz="2000" b="1">
                <a:solidFill>
                  <a:srgbClr val="808080"/>
                </a:solidFill>
                <a:latin typeface="Gotham Medium"/>
                <a:ea typeface="Gotham Medium"/>
                <a:cs typeface="Gotham Medium"/>
                <a:sym typeface="Gotham Medium"/>
              </a:defRPr>
            </a:pPr>
            <a:br>
              <a:rPr lang="en-US" sz="1500" dirty="0">
                <a:cs typeface="Segoe UI Semilight"/>
                <a:sym typeface="Segoe UI Semilight"/>
              </a:rPr>
            </a:br>
            <a:r>
              <a:rPr lang="en-US" sz="1500" dirty="0"/>
              <a:t>Server</a:t>
            </a:r>
            <a:endParaRPr lang="en-US" sz="1500" dirty="0">
              <a:ea typeface="Segoe UI Semilight"/>
              <a:cs typeface="Segoe UI Semilight"/>
              <a:sym typeface="Segoe UI Semilight"/>
            </a:endParaRPr>
          </a:p>
          <a:p>
            <a:pPr marL="342900" indent="-342900">
              <a:defRPr sz="2000">
                <a:solidFill>
                  <a:srgbClr val="808080"/>
                </a:solidFill>
                <a:latin typeface="Gotham Medium"/>
                <a:ea typeface="Gotham Medium"/>
                <a:cs typeface="Gotham Medium"/>
                <a:sym typeface="Gotham Medium"/>
              </a:defRPr>
            </a:pPr>
            <a:r>
              <a:rPr lang="en-US" sz="1500" dirty="0"/>
              <a:t>SQL Server 2008 R2+</a:t>
            </a:r>
            <a:endParaRPr lang="en-US" sz="1500" dirty="0">
              <a:ea typeface="Segoe UI Semilight"/>
              <a:cs typeface="Segoe UI Semilight"/>
              <a:sym typeface="Segoe UI Semilight"/>
            </a:endParaRPr>
          </a:p>
        </p:txBody>
      </p:sp>
    </p:spTree>
    <p:extLst>
      <p:ext uri="{BB962C8B-B14F-4D97-AF65-F5344CB8AC3E}">
        <p14:creationId xmlns:p14="http://schemas.microsoft.com/office/powerpoint/2010/main" val="2634968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Install is easy</a:t>
            </a:r>
          </a:p>
        </p:txBody>
      </p:sp>
      <p:sp>
        <p:nvSpPr>
          <p:cNvPr id="6" name="Text Placeholder 5"/>
          <p:cNvSpPr>
            <a:spLocks noGrp="1"/>
          </p:cNvSpPr>
          <p:nvPr>
            <p:ph type="body" sz="quarter" idx="10"/>
          </p:nvPr>
        </p:nvSpPr>
        <p:spPr>
          <a:xfrm>
            <a:off x="451458" y="1300049"/>
            <a:ext cx="3680532" cy="390525"/>
          </a:xfrm>
        </p:spPr>
        <p:txBody>
          <a:bodyPr>
            <a:noAutofit/>
          </a:bodyPr>
          <a:lstStyle/>
          <a:p>
            <a:r>
              <a:rPr lang="en-US" sz="2000" dirty="0"/>
              <a:t>POWERSHELL GALLERY</a:t>
            </a:r>
          </a:p>
        </p:txBody>
      </p:sp>
      <p:sp>
        <p:nvSpPr>
          <p:cNvPr id="4" name="Rectangle 3">
            <a:extLst>
              <a:ext uri="{FF2B5EF4-FFF2-40B4-BE49-F238E27FC236}">
                <a16:creationId xmlns:a16="http://schemas.microsoft.com/office/drawing/2014/main" id="{A9282879-3171-40C0-8D9C-F7DA49AE9494}"/>
              </a:ext>
            </a:extLst>
          </p:cNvPr>
          <p:cNvSpPr/>
          <p:nvPr/>
        </p:nvSpPr>
        <p:spPr>
          <a:xfrm>
            <a:off x="451457" y="1690574"/>
            <a:ext cx="6284194" cy="871713"/>
          </a:xfrm>
          <a:prstGeom prst="rect">
            <a:avLst/>
          </a:prstGeom>
        </p:spPr>
        <p:txBody>
          <a:bodyPr wrap="square">
            <a:spAutoFit/>
          </a:bodyPr>
          <a:lstStyle/>
          <a:p>
            <a:pPr>
              <a:lnSpc>
                <a:spcPct val="150000"/>
              </a:lnSpc>
            </a:pPr>
            <a:r>
              <a:rPr lang="en-US" dirty="0">
                <a:solidFill>
                  <a:schemeClr val="tx2"/>
                </a:solidFill>
              </a:rPr>
              <a:t>Install-Module dbatools</a:t>
            </a:r>
          </a:p>
          <a:p>
            <a:pPr>
              <a:lnSpc>
                <a:spcPct val="150000"/>
              </a:lnSpc>
            </a:pPr>
            <a:r>
              <a:rPr lang="en-US" dirty="0">
                <a:solidFill>
                  <a:schemeClr val="tx2"/>
                </a:solidFill>
              </a:rPr>
              <a:t>Install-Module dbatools –Scope </a:t>
            </a:r>
            <a:r>
              <a:rPr lang="en-US" dirty="0" err="1">
                <a:solidFill>
                  <a:schemeClr val="tx2"/>
                </a:solidFill>
              </a:rPr>
              <a:t>CurrentUser</a:t>
            </a:r>
            <a:endParaRPr lang="en-US" dirty="0">
              <a:solidFill>
                <a:schemeClr val="tx2"/>
              </a:solidFill>
            </a:endParaRPr>
          </a:p>
        </p:txBody>
      </p:sp>
      <p:sp>
        <p:nvSpPr>
          <p:cNvPr id="18" name="Text Placeholder 5">
            <a:extLst>
              <a:ext uri="{FF2B5EF4-FFF2-40B4-BE49-F238E27FC236}">
                <a16:creationId xmlns:a16="http://schemas.microsoft.com/office/drawing/2014/main" id="{84EA6183-0363-44D3-A15F-BC6D2A03B597}"/>
              </a:ext>
            </a:extLst>
          </p:cNvPr>
          <p:cNvSpPr txBox="1">
            <a:spLocks/>
          </p:cNvSpPr>
          <p:nvPr/>
        </p:nvSpPr>
        <p:spPr>
          <a:xfrm>
            <a:off x="462189" y="2740336"/>
            <a:ext cx="3680532" cy="390525"/>
          </a:xfrm>
          <a:prstGeom prst="rect">
            <a:avLst/>
          </a:prstGeom>
        </p:spPr>
        <p:txBody>
          <a:bodyPr vert="horz" lIns="91440" tIns="45720" rIns="91440" bIns="45720" rtlCol="0" anchor="b">
            <a:noAutofit/>
          </a:bodyPr>
          <a:lstStyle>
            <a:lvl1pPr marL="0" indent="0" algn="l" defTabSz="914400" rtl="0" eaLnBrk="1" latinLnBrk="0" hangingPunct="1">
              <a:spcBef>
                <a:spcPct val="20000"/>
              </a:spcBef>
              <a:buClr>
                <a:schemeClr val="accent3"/>
              </a:buClr>
              <a:buFont typeface="Arial"/>
              <a:buNone/>
              <a:defRPr lang="en-US" sz="1400" kern="1200" baseline="0" dirty="0" smtClean="0">
                <a:solidFill>
                  <a:schemeClr val="accent1"/>
                </a:solidFill>
                <a:latin typeface="+mn-lt"/>
                <a:ea typeface="Gotham Book" charset="0"/>
                <a:cs typeface="Gotham Book"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GITHUB</a:t>
            </a:r>
          </a:p>
        </p:txBody>
      </p:sp>
      <p:sp>
        <p:nvSpPr>
          <p:cNvPr id="19" name="Rectangle 18">
            <a:extLst>
              <a:ext uri="{FF2B5EF4-FFF2-40B4-BE49-F238E27FC236}">
                <a16:creationId xmlns:a16="http://schemas.microsoft.com/office/drawing/2014/main" id="{FA13C2DD-5D53-47B1-AB77-2491F0C300F1}"/>
              </a:ext>
            </a:extLst>
          </p:cNvPr>
          <p:cNvSpPr/>
          <p:nvPr/>
        </p:nvSpPr>
        <p:spPr>
          <a:xfrm>
            <a:off x="462188" y="3130861"/>
            <a:ext cx="6284194" cy="369332"/>
          </a:xfrm>
          <a:prstGeom prst="rect">
            <a:avLst/>
          </a:prstGeom>
        </p:spPr>
        <p:txBody>
          <a:bodyPr wrap="square">
            <a:spAutoFit/>
          </a:bodyPr>
          <a:lstStyle/>
          <a:p>
            <a:r>
              <a:rPr lang="en-US" dirty="0">
                <a:solidFill>
                  <a:schemeClr val="tx2"/>
                </a:solidFill>
              </a:rPr>
              <a:t>Invoke-Expression (Invoke-</a:t>
            </a:r>
            <a:r>
              <a:rPr lang="en-US" dirty="0" err="1">
                <a:solidFill>
                  <a:schemeClr val="tx2"/>
                </a:solidFill>
              </a:rPr>
              <a:t>WebRequest</a:t>
            </a:r>
            <a:r>
              <a:rPr lang="en-US" dirty="0">
                <a:solidFill>
                  <a:schemeClr val="tx2"/>
                </a:solidFill>
              </a:rPr>
              <a:t> dbatools.io/in)</a:t>
            </a:r>
          </a:p>
        </p:txBody>
      </p:sp>
    </p:spTree>
    <p:extLst>
      <p:ext uri="{BB962C8B-B14F-4D97-AF65-F5344CB8AC3E}">
        <p14:creationId xmlns:p14="http://schemas.microsoft.com/office/powerpoint/2010/main" val="3815492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Need an offline install?</a:t>
            </a:r>
          </a:p>
        </p:txBody>
      </p:sp>
      <p:sp>
        <p:nvSpPr>
          <p:cNvPr id="6" name="Text Placeholder 5"/>
          <p:cNvSpPr>
            <a:spLocks noGrp="1"/>
          </p:cNvSpPr>
          <p:nvPr>
            <p:ph type="body" sz="quarter" idx="10"/>
          </p:nvPr>
        </p:nvSpPr>
        <p:spPr>
          <a:xfrm>
            <a:off x="451458" y="1300049"/>
            <a:ext cx="3680532" cy="390525"/>
          </a:xfrm>
        </p:spPr>
        <p:txBody>
          <a:bodyPr>
            <a:noAutofit/>
          </a:bodyPr>
          <a:lstStyle/>
          <a:p>
            <a:r>
              <a:rPr lang="en-US" sz="2000" dirty="0"/>
              <a:t>GET THE ZIP</a:t>
            </a:r>
          </a:p>
        </p:txBody>
      </p:sp>
      <p:sp>
        <p:nvSpPr>
          <p:cNvPr id="4" name="Rectangle 3">
            <a:extLst>
              <a:ext uri="{FF2B5EF4-FFF2-40B4-BE49-F238E27FC236}">
                <a16:creationId xmlns:a16="http://schemas.microsoft.com/office/drawing/2014/main" id="{A9282879-3171-40C0-8D9C-F7DA49AE9494}"/>
              </a:ext>
            </a:extLst>
          </p:cNvPr>
          <p:cNvSpPr/>
          <p:nvPr/>
        </p:nvSpPr>
        <p:spPr>
          <a:xfrm>
            <a:off x="451457" y="1690574"/>
            <a:ext cx="6284194" cy="369332"/>
          </a:xfrm>
          <a:prstGeom prst="rect">
            <a:avLst/>
          </a:prstGeom>
        </p:spPr>
        <p:txBody>
          <a:bodyPr wrap="square">
            <a:spAutoFit/>
          </a:bodyPr>
          <a:lstStyle/>
          <a:p>
            <a:r>
              <a:rPr lang="en-US" dirty="0">
                <a:solidFill>
                  <a:schemeClr val="tx2"/>
                </a:solidFill>
              </a:rPr>
              <a:t>dbatools.io/zip</a:t>
            </a:r>
          </a:p>
        </p:txBody>
      </p:sp>
      <p:sp>
        <p:nvSpPr>
          <p:cNvPr id="18" name="Text Placeholder 5">
            <a:extLst>
              <a:ext uri="{FF2B5EF4-FFF2-40B4-BE49-F238E27FC236}">
                <a16:creationId xmlns:a16="http://schemas.microsoft.com/office/drawing/2014/main" id="{84EA6183-0363-44D3-A15F-BC6D2A03B597}"/>
              </a:ext>
            </a:extLst>
          </p:cNvPr>
          <p:cNvSpPr txBox="1">
            <a:spLocks/>
          </p:cNvSpPr>
          <p:nvPr/>
        </p:nvSpPr>
        <p:spPr>
          <a:xfrm>
            <a:off x="462189" y="2650183"/>
            <a:ext cx="4946938" cy="390525"/>
          </a:xfrm>
          <a:prstGeom prst="rect">
            <a:avLst/>
          </a:prstGeom>
        </p:spPr>
        <p:txBody>
          <a:bodyPr vert="horz" lIns="91440" tIns="45720" rIns="91440" bIns="45720" rtlCol="0" anchor="b">
            <a:noAutofit/>
          </a:bodyPr>
          <a:lstStyle>
            <a:lvl1pPr marL="0" indent="0" algn="l" defTabSz="914400" rtl="0" eaLnBrk="1" latinLnBrk="0" hangingPunct="1">
              <a:spcBef>
                <a:spcPct val="20000"/>
              </a:spcBef>
              <a:buClr>
                <a:schemeClr val="accent3"/>
              </a:buClr>
              <a:buFont typeface="Arial"/>
              <a:buNone/>
              <a:defRPr lang="en-US" sz="1400" kern="1200" baseline="0" dirty="0" smtClean="0">
                <a:solidFill>
                  <a:schemeClr val="accent1"/>
                </a:solidFill>
                <a:latin typeface="+mn-lt"/>
                <a:ea typeface="Gotham Book" charset="0"/>
                <a:cs typeface="Gotham Book"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INSTALL TO YOUR $</a:t>
            </a:r>
            <a:r>
              <a:rPr lang="en-US" sz="2000" dirty="0" err="1"/>
              <a:t>env:PSMODULEPATH</a:t>
            </a:r>
            <a:endParaRPr lang="en-US" sz="2000" dirty="0"/>
          </a:p>
        </p:txBody>
      </p:sp>
      <p:sp>
        <p:nvSpPr>
          <p:cNvPr id="19" name="Rectangle 18">
            <a:extLst>
              <a:ext uri="{FF2B5EF4-FFF2-40B4-BE49-F238E27FC236}">
                <a16:creationId xmlns:a16="http://schemas.microsoft.com/office/drawing/2014/main" id="{FA13C2DD-5D53-47B1-AB77-2491F0C300F1}"/>
              </a:ext>
            </a:extLst>
          </p:cNvPr>
          <p:cNvSpPr/>
          <p:nvPr/>
        </p:nvSpPr>
        <p:spPr>
          <a:xfrm>
            <a:off x="462187" y="3040708"/>
            <a:ext cx="7664381" cy="1287212"/>
          </a:xfrm>
          <a:prstGeom prst="rect">
            <a:avLst/>
          </a:prstGeom>
        </p:spPr>
        <p:txBody>
          <a:bodyPr wrap="square">
            <a:spAutoFit/>
          </a:bodyPr>
          <a:lstStyle/>
          <a:p>
            <a:pPr>
              <a:lnSpc>
                <a:spcPct val="150000"/>
              </a:lnSpc>
            </a:pPr>
            <a:r>
              <a:rPr lang="en-US" dirty="0">
                <a:solidFill>
                  <a:schemeClr val="tx2"/>
                </a:solidFill>
              </a:rPr>
              <a:t>By default at</a:t>
            </a:r>
          </a:p>
          <a:p>
            <a:pPr marL="742950" lvl="1" indent="-285750">
              <a:lnSpc>
                <a:spcPct val="150000"/>
              </a:lnSpc>
              <a:buFont typeface="Arial" panose="020B0604020202020204" pitchFamily="34" charset="0"/>
              <a:buChar char="•"/>
            </a:pPr>
            <a:r>
              <a:rPr lang="en-US" dirty="0">
                <a:solidFill>
                  <a:schemeClr val="tx2"/>
                </a:solidFill>
              </a:rPr>
              <a:t>$home\Documents\</a:t>
            </a:r>
            <a:r>
              <a:rPr lang="en-US" dirty="0" err="1">
                <a:solidFill>
                  <a:schemeClr val="tx2"/>
                </a:solidFill>
              </a:rPr>
              <a:t>WindowsPowerShell</a:t>
            </a:r>
            <a:r>
              <a:rPr lang="en-US" dirty="0">
                <a:solidFill>
                  <a:schemeClr val="tx2"/>
                </a:solidFill>
              </a:rPr>
              <a:t>\Modules</a:t>
            </a:r>
          </a:p>
          <a:p>
            <a:pPr marL="742950" lvl="1" indent="-285750">
              <a:lnSpc>
                <a:spcPct val="150000"/>
              </a:lnSpc>
              <a:buFont typeface="Arial" panose="020B0604020202020204" pitchFamily="34" charset="0"/>
              <a:buChar char="•"/>
            </a:pPr>
            <a:r>
              <a:rPr lang="en-US" dirty="0">
                <a:solidFill>
                  <a:schemeClr val="tx2"/>
                </a:solidFill>
              </a:rPr>
              <a:t>$</a:t>
            </a:r>
            <a:r>
              <a:rPr lang="en-US" dirty="0" err="1">
                <a:solidFill>
                  <a:schemeClr val="tx2"/>
                </a:solidFill>
              </a:rPr>
              <a:t>env:SystemDrive</a:t>
            </a:r>
            <a:r>
              <a:rPr lang="en-US" dirty="0">
                <a:solidFill>
                  <a:schemeClr val="tx2"/>
                </a:solidFill>
              </a:rPr>
              <a:t>\Program Files\</a:t>
            </a:r>
            <a:r>
              <a:rPr lang="en-US" dirty="0" err="1">
                <a:solidFill>
                  <a:schemeClr val="tx2"/>
                </a:solidFill>
              </a:rPr>
              <a:t>WindowsPowerShell</a:t>
            </a:r>
            <a:r>
              <a:rPr lang="en-US" dirty="0">
                <a:solidFill>
                  <a:schemeClr val="tx2"/>
                </a:solidFill>
              </a:rPr>
              <a:t>\Modules</a:t>
            </a:r>
          </a:p>
        </p:txBody>
      </p:sp>
    </p:spTree>
    <p:extLst>
      <p:ext uri="{BB962C8B-B14F-4D97-AF65-F5344CB8AC3E}">
        <p14:creationId xmlns:p14="http://schemas.microsoft.com/office/powerpoint/2010/main" val="4077357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44500" y="938635"/>
            <a:ext cx="8493438" cy="3826548"/>
          </a:xfrm>
        </p:spPr>
        <p:txBody>
          <a:bodyPr/>
          <a:lstStyle/>
          <a:p>
            <a:pPr>
              <a:lnSpc>
                <a:spcPct val="150000"/>
              </a:lnSpc>
            </a:pPr>
            <a:r>
              <a:rPr lang="en-US" dirty="0"/>
              <a:t>After installing, you must import the module</a:t>
            </a:r>
          </a:p>
          <a:p>
            <a:pPr lvl="2">
              <a:lnSpc>
                <a:spcPct val="150000"/>
              </a:lnSpc>
            </a:pPr>
            <a:r>
              <a:rPr lang="en-US" dirty="0"/>
              <a:t>Import-Module dbatools</a:t>
            </a:r>
          </a:p>
          <a:p>
            <a:pPr marL="295275" lvl="2" indent="0">
              <a:lnSpc>
                <a:spcPct val="150000"/>
              </a:lnSpc>
              <a:buNone/>
            </a:pPr>
            <a:endParaRPr lang="en-US" dirty="0"/>
          </a:p>
          <a:p>
            <a:pPr>
              <a:lnSpc>
                <a:spcPct val="150000"/>
              </a:lnSpc>
            </a:pPr>
            <a:r>
              <a:rPr lang="en-US" dirty="0"/>
              <a:t>psm1 vs psd1</a:t>
            </a:r>
          </a:p>
          <a:p>
            <a:pPr lvl="2">
              <a:lnSpc>
                <a:spcPct val="150000"/>
              </a:lnSpc>
            </a:pPr>
            <a:r>
              <a:rPr lang="en-US" dirty="0"/>
              <a:t>psd1 – module manifest</a:t>
            </a:r>
          </a:p>
          <a:p>
            <a:pPr lvl="3">
              <a:lnSpc>
                <a:spcPct val="150000"/>
              </a:lnSpc>
            </a:pPr>
            <a:r>
              <a:rPr lang="en-US" dirty="0"/>
              <a:t>formal, explicit</a:t>
            </a:r>
          </a:p>
          <a:p>
            <a:pPr lvl="2">
              <a:lnSpc>
                <a:spcPct val="150000"/>
              </a:lnSpc>
            </a:pPr>
            <a:r>
              <a:rPr lang="en-US" dirty="0"/>
              <a:t>psm1</a:t>
            </a:r>
          </a:p>
          <a:p>
            <a:pPr lvl="3">
              <a:lnSpc>
                <a:spcPct val="150000"/>
              </a:lnSpc>
            </a:pPr>
            <a:r>
              <a:rPr lang="en-US" dirty="0"/>
              <a:t> more informal, all functions are imported</a:t>
            </a:r>
          </a:p>
        </p:txBody>
      </p:sp>
      <p:sp>
        <p:nvSpPr>
          <p:cNvPr id="2" name="Title 1"/>
          <p:cNvSpPr>
            <a:spLocks noGrp="1"/>
          </p:cNvSpPr>
          <p:nvPr>
            <p:ph type="title"/>
          </p:nvPr>
        </p:nvSpPr>
        <p:spPr/>
        <p:txBody>
          <a:bodyPr/>
          <a:lstStyle/>
          <a:p>
            <a:r>
              <a:rPr lang="en-US" dirty="0"/>
              <a:t>Now, to Import</a:t>
            </a:r>
          </a:p>
        </p:txBody>
      </p:sp>
    </p:spTree>
    <p:extLst>
      <p:ext uri="{BB962C8B-B14F-4D97-AF65-F5344CB8AC3E}">
        <p14:creationId xmlns:p14="http://schemas.microsoft.com/office/powerpoint/2010/main" val="2524302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dbatools is digitally signed </a:t>
            </a:r>
          </a:p>
        </p:txBody>
      </p:sp>
      <p:pic>
        <p:nvPicPr>
          <p:cNvPr id="5122" name="Picture 2" descr="https://pbs.twimg.com/media/DFHxRQ3XkAAAEVt.jpg:large">
            <a:extLst>
              <a:ext uri="{FF2B5EF4-FFF2-40B4-BE49-F238E27FC236}">
                <a16:creationId xmlns:a16="http://schemas.microsoft.com/office/drawing/2014/main" id="{D0E4F971-82C7-4A5F-BA87-DD9EF4DD4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62" y="915699"/>
            <a:ext cx="6928833" cy="381085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ocked on Mozilla Firefox OS 2.5">
            <a:extLst>
              <a:ext uri="{FF2B5EF4-FFF2-40B4-BE49-F238E27FC236}">
                <a16:creationId xmlns:a16="http://schemas.microsoft.com/office/drawing/2014/main" id="{A02CE5F6-EE88-4B62-B83E-D38E293757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121" y="209059"/>
            <a:ext cx="460642" cy="46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24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44500" y="938635"/>
            <a:ext cx="8493438" cy="3826548"/>
          </a:xfrm>
        </p:spPr>
        <p:txBody>
          <a:bodyPr/>
          <a:lstStyle/>
          <a:p>
            <a:pPr>
              <a:lnSpc>
                <a:spcPct val="150000"/>
              </a:lnSpc>
            </a:pPr>
            <a:r>
              <a:rPr lang="en-US" dirty="0"/>
              <a:t>“Execution Policy is not a security control and should not be treated as one. The security control is Application Whitelisting (AppLocker / Device Guard)” ~ PowerShell Team</a:t>
            </a:r>
            <a:br>
              <a:rPr lang="en-US" dirty="0"/>
            </a:br>
            <a:endParaRPr lang="en-US" dirty="0"/>
          </a:p>
          <a:p>
            <a:pPr>
              <a:lnSpc>
                <a:spcPct val="150000"/>
              </a:lnSpc>
            </a:pPr>
            <a:r>
              <a:rPr lang="en-US" dirty="0"/>
              <a:t>“.. it's important to understand that the setting was never meant to be a security control. Instead, it was intended to prevent administrators from shooting themselves in the foot.” ~ Scott Sutherland, author of </a:t>
            </a:r>
            <a:r>
              <a:rPr lang="en-US" dirty="0" err="1"/>
              <a:t>PowerUpSQL</a:t>
            </a:r>
            <a:br>
              <a:rPr lang="en-US" dirty="0"/>
            </a:br>
            <a:endParaRPr lang="en-US" dirty="0"/>
          </a:p>
        </p:txBody>
      </p:sp>
      <p:sp>
        <p:nvSpPr>
          <p:cNvPr id="2" name="Title 1"/>
          <p:cNvSpPr>
            <a:spLocks noGrp="1"/>
          </p:cNvSpPr>
          <p:nvPr>
            <p:ph type="title"/>
          </p:nvPr>
        </p:nvSpPr>
        <p:spPr/>
        <p:txBody>
          <a:bodyPr/>
          <a:lstStyle/>
          <a:p>
            <a:r>
              <a:rPr lang="en-US" dirty="0"/>
              <a:t>Set-</a:t>
            </a:r>
            <a:r>
              <a:rPr lang="en-US" dirty="0" err="1"/>
              <a:t>ExecutionPolicy</a:t>
            </a:r>
            <a:endParaRPr lang="en-US" dirty="0"/>
          </a:p>
        </p:txBody>
      </p:sp>
    </p:spTree>
    <p:extLst>
      <p:ext uri="{BB962C8B-B14F-4D97-AF65-F5344CB8AC3E}">
        <p14:creationId xmlns:p14="http://schemas.microsoft.com/office/powerpoint/2010/main" val="892729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5DCFED8-7764-4D2B-8745-63F34B8887DE}"/>
              </a:ext>
            </a:extLst>
          </p:cNvPr>
          <p:cNvSpPr>
            <a:spLocks noGrp="1"/>
          </p:cNvSpPr>
          <p:nvPr>
            <p:ph type="ctrTitle"/>
          </p:nvPr>
        </p:nvSpPr>
        <p:spPr>
          <a:xfrm>
            <a:off x="1559380" y="1333500"/>
            <a:ext cx="4445659" cy="1800841"/>
          </a:xfrm>
        </p:spPr>
        <p:txBody>
          <a:bodyPr/>
          <a:lstStyle/>
          <a:p>
            <a:pPr>
              <a:lnSpc>
                <a:spcPct val="100000"/>
              </a:lnSpc>
            </a:pPr>
            <a:r>
              <a:rPr lang="en-US" dirty="0"/>
              <a:t>demo time!</a:t>
            </a:r>
          </a:p>
        </p:txBody>
      </p:sp>
      <p:pic>
        <p:nvPicPr>
          <p:cNvPr id="3" name="Picture 2">
            <a:extLst>
              <a:ext uri="{FF2B5EF4-FFF2-40B4-BE49-F238E27FC236}">
                <a16:creationId xmlns:a16="http://schemas.microsoft.com/office/drawing/2014/main" id="{1FF0CAF7-17C4-486E-A2BF-D286EAE131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686" y="1841679"/>
            <a:ext cx="1499587" cy="1499587"/>
          </a:xfrm>
          <a:prstGeom prst="rect">
            <a:avLst/>
          </a:prstGeom>
        </p:spPr>
      </p:pic>
    </p:spTree>
    <p:extLst>
      <p:ext uri="{BB962C8B-B14F-4D97-AF65-F5344CB8AC3E}">
        <p14:creationId xmlns:p14="http://schemas.microsoft.com/office/powerpoint/2010/main" val="548758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3412" y="1333500"/>
            <a:ext cx="5620870" cy="1800841"/>
          </a:xfrm>
        </p:spPr>
        <p:txBody>
          <a:bodyPr/>
          <a:lstStyle/>
          <a:p>
            <a:pPr>
              <a:lnSpc>
                <a:spcPct val="100000"/>
              </a:lnSpc>
            </a:pPr>
            <a:r>
              <a:rPr lang="en-US" dirty="0"/>
              <a:t>docker lab!</a:t>
            </a:r>
          </a:p>
        </p:txBody>
      </p:sp>
      <p:pic>
        <p:nvPicPr>
          <p:cNvPr id="2050" name="Picture 2" descr="https://dbatools.io/wp-content/uploads/2017/04/sticker-thor.png">
            <a:extLst>
              <a:ext uri="{FF2B5EF4-FFF2-40B4-BE49-F238E27FC236}">
                <a16:creationId xmlns:a16="http://schemas.microsoft.com/office/drawing/2014/main" id="{24FF7E7D-720B-4445-8D4C-69A98A135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525" y="1333500"/>
            <a:ext cx="14097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5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7667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5DCFED8-7764-4D2B-8745-63F34B8887DE}"/>
              </a:ext>
            </a:extLst>
          </p:cNvPr>
          <p:cNvSpPr>
            <a:spLocks noGrp="1"/>
          </p:cNvSpPr>
          <p:nvPr>
            <p:ph type="ctrTitle"/>
          </p:nvPr>
        </p:nvSpPr>
        <p:spPr>
          <a:xfrm>
            <a:off x="154546" y="463640"/>
            <a:ext cx="6065950" cy="2670702"/>
          </a:xfrm>
        </p:spPr>
        <p:txBody>
          <a:bodyPr/>
          <a:lstStyle/>
          <a:p>
            <a:pPr>
              <a:lnSpc>
                <a:spcPct val="100000"/>
              </a:lnSpc>
            </a:pPr>
            <a:r>
              <a:rPr lang="en-US" sz="4800" dirty="0"/>
              <a:t>dbatools development in practice</a:t>
            </a:r>
          </a:p>
        </p:txBody>
      </p:sp>
      <p:sp>
        <p:nvSpPr>
          <p:cNvPr id="6" name="Subtitle 4">
            <a:extLst>
              <a:ext uri="{FF2B5EF4-FFF2-40B4-BE49-F238E27FC236}">
                <a16:creationId xmlns:a16="http://schemas.microsoft.com/office/drawing/2014/main" id="{C24D4CFB-74B5-4E1E-8359-7B66CDDB0591}"/>
              </a:ext>
            </a:extLst>
          </p:cNvPr>
          <p:cNvSpPr>
            <a:spLocks noGrp="1"/>
          </p:cNvSpPr>
          <p:nvPr>
            <p:ph type="subTitle" idx="1"/>
          </p:nvPr>
        </p:nvSpPr>
        <p:spPr>
          <a:xfrm>
            <a:off x="717176" y="3094458"/>
            <a:ext cx="5503320" cy="453733"/>
          </a:xfrm>
        </p:spPr>
        <p:txBody>
          <a:bodyPr/>
          <a:lstStyle/>
          <a:p>
            <a:r>
              <a:rPr lang="en-US" dirty="0"/>
              <a:t>the story of Get-</a:t>
            </a:r>
            <a:r>
              <a:rPr lang="en-US" dirty="0" err="1"/>
              <a:t>DbaRestoreHistory</a:t>
            </a:r>
            <a:endParaRPr lang="en-US" dirty="0"/>
          </a:p>
        </p:txBody>
      </p:sp>
    </p:spTree>
    <p:extLst>
      <p:ext uri="{BB962C8B-B14F-4D97-AF65-F5344CB8AC3E}">
        <p14:creationId xmlns:p14="http://schemas.microsoft.com/office/powerpoint/2010/main" val="3273649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Inspired</a:t>
            </a:r>
          </a:p>
        </p:txBody>
      </p:sp>
      <p:pic>
        <p:nvPicPr>
          <p:cNvPr id="8" name="Picture 7">
            <a:extLst>
              <a:ext uri="{FF2B5EF4-FFF2-40B4-BE49-F238E27FC236}">
                <a16:creationId xmlns:a16="http://schemas.microsoft.com/office/drawing/2014/main" id="{594E0F4F-2FA1-4064-A97A-F254D4EB1FE3}"/>
              </a:ext>
            </a:extLst>
          </p:cNvPr>
          <p:cNvPicPr>
            <a:picLocks noChangeAspect="1"/>
          </p:cNvPicPr>
          <p:nvPr/>
        </p:nvPicPr>
        <p:blipFill>
          <a:blip r:embed="rId3"/>
          <a:stretch>
            <a:fillRect/>
          </a:stretch>
        </p:blipFill>
        <p:spPr>
          <a:xfrm>
            <a:off x="1941040" y="864183"/>
            <a:ext cx="5261920" cy="3898338"/>
          </a:xfrm>
          <a:prstGeom prst="rect">
            <a:avLst/>
          </a:prstGeom>
        </p:spPr>
      </p:pic>
    </p:spTree>
    <p:extLst>
      <p:ext uri="{BB962C8B-B14F-4D97-AF65-F5344CB8AC3E}">
        <p14:creationId xmlns:p14="http://schemas.microsoft.com/office/powerpoint/2010/main" val="1772651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Grab a template</a:t>
            </a:r>
          </a:p>
        </p:txBody>
      </p:sp>
      <p:pic>
        <p:nvPicPr>
          <p:cNvPr id="3" name="Picture 2">
            <a:hlinkClick r:id="rId3"/>
            <a:extLst>
              <a:ext uri="{FF2B5EF4-FFF2-40B4-BE49-F238E27FC236}">
                <a16:creationId xmlns:a16="http://schemas.microsoft.com/office/drawing/2014/main" id="{0D1407C0-19AF-4FC0-92C0-23278FA75043}"/>
              </a:ext>
            </a:extLst>
          </p:cNvPr>
          <p:cNvPicPr>
            <a:picLocks noChangeAspect="1"/>
          </p:cNvPicPr>
          <p:nvPr/>
        </p:nvPicPr>
        <p:blipFill>
          <a:blip r:embed="rId4"/>
          <a:stretch>
            <a:fillRect/>
          </a:stretch>
        </p:blipFill>
        <p:spPr>
          <a:xfrm>
            <a:off x="978793" y="992973"/>
            <a:ext cx="6581105" cy="3408807"/>
          </a:xfrm>
          <a:prstGeom prst="rect">
            <a:avLst/>
          </a:prstGeom>
        </p:spPr>
      </p:pic>
    </p:spTree>
    <p:extLst>
      <p:ext uri="{BB962C8B-B14F-4D97-AF65-F5344CB8AC3E}">
        <p14:creationId xmlns:p14="http://schemas.microsoft.com/office/powerpoint/2010/main" val="3292344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5DCFED8-7764-4D2B-8745-63F34B8887DE}"/>
              </a:ext>
            </a:extLst>
          </p:cNvPr>
          <p:cNvSpPr>
            <a:spLocks noGrp="1"/>
          </p:cNvSpPr>
          <p:nvPr>
            <p:ph type="ctrTitle"/>
          </p:nvPr>
        </p:nvSpPr>
        <p:spPr>
          <a:xfrm>
            <a:off x="154546" y="463640"/>
            <a:ext cx="6065950" cy="2670702"/>
          </a:xfrm>
        </p:spPr>
        <p:txBody>
          <a:bodyPr/>
          <a:lstStyle/>
          <a:p>
            <a:pPr>
              <a:lnSpc>
                <a:spcPct val="100000"/>
              </a:lnSpc>
            </a:pPr>
            <a:r>
              <a:rPr lang="en-US" dirty="0"/>
              <a:t>lessons learned / tips &amp; tricks</a:t>
            </a:r>
          </a:p>
        </p:txBody>
      </p:sp>
    </p:spTree>
    <p:extLst>
      <p:ext uri="{BB962C8B-B14F-4D97-AF65-F5344CB8AC3E}">
        <p14:creationId xmlns:p14="http://schemas.microsoft.com/office/powerpoint/2010/main" val="1504713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304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7200" y="864183"/>
            <a:ext cx="8493438" cy="2390005"/>
          </a:xfrm>
        </p:spPr>
        <p:txBody>
          <a:bodyPr/>
          <a:lstStyle/>
          <a:p>
            <a:pPr marL="0" indent="0">
              <a:lnSpc>
                <a:spcPct val="150000"/>
              </a:lnSpc>
              <a:buNone/>
            </a:pPr>
            <a:r>
              <a:rPr lang="en-US" dirty="0"/>
              <a:t>“The security argument for PowerShell is not that it's impenetrable, but that the API is designed with security in mind, and the PowerShell team itself has an impressive turnaround time when it comes to mitigating vulnerabilities. Ultimately, a quick and measured response is better than believing in total security.” </a:t>
            </a:r>
          </a:p>
          <a:p>
            <a:pPr marL="0" indent="0" algn="r">
              <a:lnSpc>
                <a:spcPct val="150000"/>
              </a:lnSpc>
              <a:buNone/>
            </a:pPr>
            <a:r>
              <a:rPr lang="en-US" dirty="0"/>
              <a:t>~ </a:t>
            </a:r>
            <a:r>
              <a:rPr lang="en-US" b="1" dirty="0"/>
              <a:t>Mathias Jessen, @</a:t>
            </a:r>
            <a:r>
              <a:rPr lang="en-US" b="1" dirty="0" err="1"/>
              <a:t>iisresetme</a:t>
            </a:r>
            <a:endParaRPr lang="en-US" b="1" dirty="0"/>
          </a:p>
          <a:p>
            <a:pPr marL="0" indent="0">
              <a:lnSpc>
                <a:spcPct val="150000"/>
              </a:lnSpc>
              <a:buNone/>
            </a:pPr>
            <a:endParaRPr lang="en-US" sz="2200" b="1" dirty="0"/>
          </a:p>
          <a:p>
            <a:pPr marL="0" indent="0">
              <a:lnSpc>
                <a:spcPct val="150000"/>
              </a:lnSpc>
              <a:buNone/>
            </a:pPr>
            <a:endParaRPr lang="en-US" sz="2200" dirty="0"/>
          </a:p>
        </p:txBody>
      </p:sp>
      <p:sp>
        <p:nvSpPr>
          <p:cNvPr id="2" name="Title 1"/>
          <p:cNvSpPr>
            <a:spLocks noGrp="1"/>
          </p:cNvSpPr>
          <p:nvPr>
            <p:ph type="title"/>
          </p:nvPr>
        </p:nvSpPr>
        <p:spPr/>
        <p:txBody>
          <a:bodyPr/>
          <a:lstStyle/>
          <a:p>
            <a:r>
              <a:rPr lang="en-US" dirty="0"/>
              <a:t>The PowerShell Security Argument</a:t>
            </a:r>
          </a:p>
        </p:txBody>
      </p:sp>
    </p:spTree>
    <p:extLst>
      <p:ext uri="{BB962C8B-B14F-4D97-AF65-F5344CB8AC3E}">
        <p14:creationId xmlns:p14="http://schemas.microsoft.com/office/powerpoint/2010/main" val="24301443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2050" name="Picture 2" descr="comparitive_security">
            <a:extLst>
              <a:ext uri="{FF2B5EF4-FFF2-40B4-BE49-F238E27FC236}">
                <a16:creationId xmlns:a16="http://schemas.microsoft.com/office/drawing/2014/main" id="{5017A712-9F52-4075-BAA9-9145BF6F1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29" y="1583974"/>
            <a:ext cx="8301318" cy="2022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55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Palette</a:t>
            </a:r>
            <a:endParaRPr lang="en-US" dirty="0"/>
          </a:p>
        </p:txBody>
      </p:sp>
      <p:grpSp>
        <p:nvGrpSpPr>
          <p:cNvPr id="22" name="Group 21"/>
          <p:cNvGrpSpPr/>
          <p:nvPr/>
        </p:nvGrpSpPr>
        <p:grpSpPr>
          <a:xfrm>
            <a:off x="527607" y="1300634"/>
            <a:ext cx="5096502" cy="1556323"/>
            <a:chOff x="479382" y="1505228"/>
            <a:chExt cx="5096502" cy="1556323"/>
          </a:xfrm>
        </p:grpSpPr>
        <p:sp>
          <p:nvSpPr>
            <p:cNvPr id="23" name="TextBox 22"/>
            <p:cNvSpPr txBox="1"/>
            <p:nvPr/>
          </p:nvSpPr>
          <p:spPr>
            <a:xfrm>
              <a:off x="479382" y="1505228"/>
              <a:ext cx="1332416" cy="261610"/>
            </a:xfrm>
            <a:prstGeom prst="rect">
              <a:avLst/>
            </a:prstGeom>
            <a:noFill/>
          </p:spPr>
          <p:txBody>
            <a:bodyPr wrap="none" rtlCol="0">
              <a:spAutoFit/>
            </a:bodyPr>
            <a:lstStyle/>
            <a:p>
              <a:r>
                <a:rPr lang="en-US" sz="1100" dirty="0">
                  <a:solidFill>
                    <a:schemeClr val="tx1">
                      <a:lumMod val="75000"/>
                      <a:lumOff val="25000"/>
                    </a:schemeClr>
                  </a:solidFill>
                  <a:cs typeface="Segoe"/>
                </a:rPr>
                <a:t>PRIMARY PALETTE</a:t>
              </a:r>
            </a:p>
          </p:txBody>
        </p:sp>
        <p:sp>
          <p:nvSpPr>
            <p:cNvPr id="31" name="Teardrop 30"/>
            <p:cNvSpPr/>
            <p:nvPr/>
          </p:nvSpPr>
          <p:spPr>
            <a:xfrm rot="16200000" flipH="1">
              <a:off x="479382" y="1976634"/>
              <a:ext cx="1084917" cy="1084917"/>
            </a:xfrm>
            <a:prstGeom prst="teardrop">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ardrop 31"/>
            <p:cNvSpPr/>
            <p:nvPr/>
          </p:nvSpPr>
          <p:spPr>
            <a:xfrm rot="16200000" flipH="1">
              <a:off x="1816577" y="1976634"/>
              <a:ext cx="1084917" cy="1084917"/>
            </a:xfrm>
            <a:prstGeom prst="teardrop">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36E21"/>
                </a:solidFill>
              </a:endParaRPr>
            </a:p>
          </p:txBody>
        </p:sp>
        <p:sp>
          <p:nvSpPr>
            <p:cNvPr id="33" name="Teardrop 32"/>
            <p:cNvSpPr/>
            <p:nvPr/>
          </p:nvSpPr>
          <p:spPr>
            <a:xfrm rot="16200000" flipH="1">
              <a:off x="3153772" y="1976634"/>
              <a:ext cx="1084917" cy="1084917"/>
            </a:xfrm>
            <a:prstGeom prst="teardrop">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ardrop 12"/>
            <p:cNvSpPr/>
            <p:nvPr/>
          </p:nvSpPr>
          <p:spPr>
            <a:xfrm rot="16200000" flipH="1">
              <a:off x="4490967" y="1976634"/>
              <a:ext cx="1084917" cy="1084917"/>
            </a:xfrm>
            <a:prstGeom prst="teardrop">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5646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Titles are set 36 Segoe UI</a:t>
            </a:r>
            <a:endParaRPr lang="en-US" dirty="0"/>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a:t>Body content, 16pt Segoe UI (gray)</a:t>
            </a:r>
            <a:endParaRPr lang="en-US" dirty="0"/>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lvl="0"/>
            <a:r>
              <a:rPr lang="en-US"/>
              <a:t>Agenda item one</a:t>
            </a:r>
          </a:p>
          <a:p>
            <a:pPr lvl="0"/>
            <a:r>
              <a:rPr lang="en-US"/>
              <a:t>Agenda item two</a:t>
            </a:r>
          </a:p>
          <a:p>
            <a:pPr lvl="0"/>
            <a:r>
              <a:rPr lang="en-US"/>
              <a:t>Agenda item three</a:t>
            </a:r>
          </a:p>
          <a:p>
            <a:pPr lvl="0"/>
            <a:r>
              <a:rPr lang="en-US"/>
              <a:t>Agenda item four</a:t>
            </a:r>
          </a:p>
          <a:p>
            <a:pPr lvl="0"/>
            <a:r>
              <a:rPr lang="en-US"/>
              <a:t>Agenda item five</a:t>
            </a:r>
          </a:p>
          <a:p>
            <a:endParaRPr lang="en-US" dirty="0"/>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r>
              <a:rPr lang="en-US" dirty="0"/>
              <a:t>An agenda slide is highly recommended so attendees understand what you will be presenting and to minimize session hopping.</a:t>
            </a:r>
          </a:p>
        </p:txBody>
      </p:sp>
    </p:spTree>
    <p:extLst>
      <p:ext uri="{BB962C8B-B14F-4D97-AF65-F5344CB8AC3E}">
        <p14:creationId xmlns:p14="http://schemas.microsoft.com/office/powerpoint/2010/main" val="247442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Chrissy LeMaire</a:t>
            </a:r>
          </a:p>
        </p:txBody>
      </p:sp>
      <p:sp>
        <p:nvSpPr>
          <p:cNvPr id="45" name="Text Placeholder 44"/>
          <p:cNvSpPr>
            <a:spLocks noGrp="1"/>
          </p:cNvSpPr>
          <p:nvPr>
            <p:ph type="body" sz="quarter" idx="10"/>
          </p:nvPr>
        </p:nvSpPr>
        <p:spPr>
          <a:xfrm>
            <a:off x="520089" y="3103627"/>
            <a:ext cx="4767528" cy="752756"/>
          </a:xfrm>
        </p:spPr>
        <p:txBody>
          <a:bodyPr/>
          <a:lstStyle/>
          <a:p>
            <a:r>
              <a:rPr lang="en-US" dirty="0"/>
              <a:t>Sr. Systems Engineer</a:t>
            </a:r>
          </a:p>
          <a:p>
            <a:r>
              <a:rPr lang="en-US" dirty="0"/>
              <a:t>GDIT @ NATO Special Ops HQ</a:t>
            </a:r>
          </a:p>
        </p:txBody>
      </p:sp>
      <p:sp>
        <p:nvSpPr>
          <p:cNvPr id="150" name="Text Placeholder 149"/>
          <p:cNvSpPr>
            <a:spLocks noGrp="1"/>
          </p:cNvSpPr>
          <p:nvPr>
            <p:ph type="body" sz="quarter" idx="11"/>
          </p:nvPr>
        </p:nvSpPr>
        <p:spPr/>
        <p:txBody>
          <a:bodyPr/>
          <a:lstStyle/>
          <a:p>
            <a:r>
              <a:rPr lang="en-US" dirty="0"/>
              <a:t>SQL Data Pro – Since 1999</a:t>
            </a:r>
          </a:p>
        </p:txBody>
      </p:sp>
      <p:sp>
        <p:nvSpPr>
          <p:cNvPr id="152" name="Text Placeholder 151"/>
          <p:cNvSpPr>
            <a:spLocks noGrp="1"/>
          </p:cNvSpPr>
          <p:nvPr>
            <p:ph type="body" sz="quarter" idx="13"/>
          </p:nvPr>
        </p:nvSpPr>
        <p:spPr/>
        <p:txBody>
          <a:bodyPr/>
          <a:lstStyle/>
          <a:p>
            <a:r>
              <a:rPr lang="en-US" dirty="0"/>
              <a:t>DBA, Developer and Architect</a:t>
            </a:r>
          </a:p>
        </p:txBody>
      </p:sp>
      <p:sp>
        <p:nvSpPr>
          <p:cNvPr id="153" name="Text Placeholder 152"/>
          <p:cNvSpPr>
            <a:spLocks noGrp="1"/>
          </p:cNvSpPr>
          <p:nvPr>
            <p:ph type="body" sz="quarter" idx="14"/>
          </p:nvPr>
        </p:nvSpPr>
        <p:spPr/>
        <p:txBody>
          <a:bodyPr/>
          <a:lstStyle/>
          <a:p>
            <a:r>
              <a:rPr lang="en-US" dirty="0"/>
              <a:t>PowerShell MVP – Since 2015</a:t>
            </a:r>
          </a:p>
        </p:txBody>
      </p:sp>
      <p:sp>
        <p:nvSpPr>
          <p:cNvPr id="154" name="Text Placeholder 153"/>
          <p:cNvSpPr>
            <a:spLocks noGrp="1"/>
          </p:cNvSpPr>
          <p:nvPr>
            <p:ph type="body" sz="quarter" idx="15"/>
          </p:nvPr>
        </p:nvSpPr>
        <p:spPr/>
        <p:txBody>
          <a:bodyPr/>
          <a:lstStyle/>
          <a:p>
            <a:pPr>
              <a:lnSpc>
                <a:spcPct val="120000"/>
              </a:lnSpc>
            </a:pPr>
            <a:r>
              <a:rPr lang="en-US" dirty="0"/>
              <a:t>Most PowerShell work revolves around SQL Server with a bit of VMware &amp; SharePoint</a:t>
            </a:r>
          </a:p>
        </p:txBody>
      </p:sp>
      <p:sp>
        <p:nvSpPr>
          <p:cNvPr id="155" name="Text Placeholder 154"/>
          <p:cNvSpPr>
            <a:spLocks noGrp="1"/>
          </p:cNvSpPr>
          <p:nvPr>
            <p:ph type="body" sz="quarter" idx="16"/>
          </p:nvPr>
        </p:nvSpPr>
        <p:spPr/>
        <p:txBody>
          <a:bodyPr/>
          <a:lstStyle/>
          <a:p>
            <a:r>
              <a:rPr lang="en-US" dirty="0"/>
              <a:t>Best Speaker &amp; Best Lightning Talk - #</a:t>
            </a:r>
            <a:r>
              <a:rPr lang="en-US" dirty="0" err="1"/>
              <a:t>SqlSatDublin</a:t>
            </a:r>
            <a:endParaRPr lang="en-US" dirty="0"/>
          </a:p>
        </p:txBody>
      </p:sp>
      <p:sp>
        <p:nvSpPr>
          <p:cNvPr id="156" name="Text Placeholder 155"/>
          <p:cNvSpPr>
            <a:spLocks noGrp="1"/>
          </p:cNvSpPr>
          <p:nvPr>
            <p:ph type="body" sz="quarter" idx="17"/>
          </p:nvPr>
        </p:nvSpPr>
        <p:spPr>
          <a:xfrm>
            <a:off x="5971902" y="3793742"/>
            <a:ext cx="2833895" cy="594513"/>
          </a:xfrm>
        </p:spPr>
        <p:txBody>
          <a:bodyPr/>
          <a:lstStyle/>
          <a:p>
            <a:pPr>
              <a:lnSpc>
                <a:spcPct val="120000"/>
              </a:lnSpc>
            </a:pPr>
            <a:r>
              <a:rPr lang="en-US" dirty="0"/>
              <a:t>Best Speaker with dbatools teammate Rob Sewell</a:t>
            </a:r>
          </a:p>
        </p:txBody>
      </p:sp>
      <p:sp>
        <p:nvSpPr>
          <p:cNvPr id="157" name="Text Placeholder 156"/>
          <p:cNvSpPr>
            <a:spLocks noGrp="1"/>
          </p:cNvSpPr>
          <p:nvPr>
            <p:ph type="body" sz="quarter" idx="18"/>
          </p:nvPr>
        </p:nvSpPr>
        <p:spPr>
          <a:xfrm>
            <a:off x="1574145" y="4065133"/>
            <a:ext cx="1321867" cy="261938"/>
          </a:xfrm>
        </p:spPr>
        <p:txBody>
          <a:bodyPr/>
          <a:lstStyle/>
          <a:p>
            <a:r>
              <a:rPr lang="en-US" dirty="0"/>
              <a:t>/in/</a:t>
            </a:r>
            <a:r>
              <a:rPr lang="en-US" dirty="0" err="1"/>
              <a:t>chrissylemaire</a:t>
            </a:r>
            <a:endParaRPr lang="en-US" dirty="0"/>
          </a:p>
        </p:txBody>
      </p:sp>
      <p:sp>
        <p:nvSpPr>
          <p:cNvPr id="158" name="Text Placeholder 157"/>
          <p:cNvSpPr>
            <a:spLocks noGrp="1"/>
          </p:cNvSpPr>
          <p:nvPr>
            <p:ph type="body" sz="quarter" idx="19"/>
          </p:nvPr>
        </p:nvSpPr>
        <p:spPr>
          <a:xfrm>
            <a:off x="3362818" y="4065133"/>
            <a:ext cx="440969" cy="261938"/>
          </a:xfrm>
        </p:spPr>
        <p:txBody>
          <a:bodyPr/>
          <a:lstStyle/>
          <a:p>
            <a:r>
              <a:rPr lang="en-US" dirty="0"/>
              <a:t>@cl</a:t>
            </a:r>
          </a:p>
        </p:txBody>
      </p:sp>
      <p:grpSp>
        <p:nvGrpSpPr>
          <p:cNvPr id="91" name="Group 90"/>
          <p:cNvGrpSpPr/>
          <p:nvPr/>
        </p:nvGrpSpPr>
        <p:grpSpPr>
          <a:xfrm>
            <a:off x="3159277" y="4079802"/>
            <a:ext cx="229600" cy="229600"/>
            <a:chOff x="5748554" y="5146675"/>
            <a:chExt cx="353832" cy="353832"/>
          </a:xfrm>
        </p:grpSpPr>
        <p:sp>
          <p:nvSpPr>
            <p:cNvPr id="92"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1369222" y="4079802"/>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pic>
        <p:nvPicPr>
          <p:cNvPr id="28" name="Picture Placeholder 27" descr="Picture Placeholder 17">
            <a:extLst>
              <a:ext uri="{FF2B5EF4-FFF2-40B4-BE49-F238E27FC236}">
                <a16:creationId xmlns:a16="http://schemas.microsoft.com/office/drawing/2014/main" id="{E4D4B6C2-6911-4C88-BE47-1450DDAC7859}"/>
              </a:ext>
            </a:extLst>
          </p:cNvPr>
          <p:cNvPicPr>
            <a:picLocks noGrp="1" noChangeAspect="1"/>
          </p:cNvPicPr>
          <p:nvPr>
            <p:ph type="pic" sz="quarter" idx="12"/>
          </p:nvPr>
        </p:nvPicPr>
        <p:blipFill>
          <a:blip r:embed="rId3">
            <a:extLst/>
          </a:blip>
          <a:srcRect t="4000" b="4000"/>
          <a:stretch>
            <a:fillRect/>
          </a:stretch>
        </p:blipFill>
        <p:spPr>
          <a:prstGeom prst="rect">
            <a:avLst/>
          </a:prstGeom>
        </p:spPr>
      </p:pic>
    </p:spTree>
    <p:extLst>
      <p:ext uri="{BB962C8B-B14F-4D97-AF65-F5344CB8AC3E}">
        <p14:creationId xmlns:p14="http://schemas.microsoft.com/office/powerpoint/2010/main" val="1515512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Two column layout</a:t>
            </a:r>
            <a:endParaRPr lang="en-US" dirty="0"/>
          </a:p>
        </p:txBody>
      </p:sp>
      <p:sp>
        <p:nvSpPr>
          <p:cNvPr id="6" name="Text Placeholder 5"/>
          <p:cNvSpPr>
            <a:spLocks noGrp="1"/>
          </p:cNvSpPr>
          <p:nvPr>
            <p:ph type="body" sz="quarter" idx="10"/>
          </p:nvPr>
        </p:nvSpPr>
        <p:spPr/>
        <p:txBody>
          <a:bodyPr/>
          <a:lstStyle/>
          <a:p>
            <a:r>
              <a:rPr lang="en-US"/>
              <a:t>TITLE HERE</a:t>
            </a:r>
            <a:endParaRPr lang="en-US" dirty="0"/>
          </a:p>
        </p:txBody>
      </p:sp>
      <p:sp>
        <p:nvSpPr>
          <p:cNvPr id="8" name="Text Placeholder 7"/>
          <p:cNvSpPr>
            <a:spLocks noGrp="1"/>
          </p:cNvSpPr>
          <p:nvPr>
            <p:ph type="body" sz="quarter" idx="14"/>
          </p:nvPr>
        </p:nvSpPr>
        <p:spPr/>
        <p:txBody>
          <a:bodyPr/>
          <a:lstStyle/>
          <a:p>
            <a:r>
              <a:rPr lang="en-US"/>
              <a:t>TITLE HERE</a:t>
            </a:r>
            <a:endParaRPr lang="en-US" dirty="0"/>
          </a:p>
        </p:txBody>
      </p:sp>
      <p:sp>
        <p:nvSpPr>
          <p:cNvPr id="7" name="Text Placeholder 6"/>
          <p:cNvSpPr>
            <a:spLocks noGrp="1"/>
          </p:cNvSpPr>
          <p:nvPr>
            <p:ph type="body" sz="quarter" idx="13"/>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1597740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15" name="Content Placeholder 14"/>
          <p:cNvSpPr>
            <a:spLocks noGrp="1"/>
          </p:cNvSpPr>
          <p:nvPr>
            <p:ph type="body" sz="quarter" idx="13"/>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p>
          <a:p>
            <a:endParaRPr lang="en-US" dirty="0"/>
          </a:p>
        </p:txBody>
      </p:sp>
      <p:sp>
        <p:nvSpPr>
          <p:cNvPr id="38" name="Text Placeholder 37"/>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p>
          <a:p>
            <a:endParaRPr lang="en-US" dirty="0"/>
          </a:p>
        </p:txBody>
      </p:sp>
      <p:sp>
        <p:nvSpPr>
          <p:cNvPr id="29" name="Shape 2645"/>
          <p:cNvSpPr/>
          <p:nvPr/>
        </p:nvSpPr>
        <p:spPr>
          <a:xfrm>
            <a:off x="596969" y="1687744"/>
            <a:ext cx="333960" cy="242880"/>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617"/>
          <p:cNvSpPr/>
          <p:nvPr/>
        </p:nvSpPr>
        <p:spPr>
          <a:xfrm>
            <a:off x="5134149" y="1665720"/>
            <a:ext cx="339372" cy="27766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39" name="Straight Connector 38"/>
          <p:cNvCxnSpPr/>
          <p:nvPr/>
        </p:nvCxnSpPr>
        <p:spPr>
          <a:xfrm>
            <a:off x="437706"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92516"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002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a:t>Five column layout</a:t>
            </a:r>
            <a:endParaRPr lang="en-US" dirty="0"/>
          </a:p>
        </p:txBody>
      </p:sp>
      <p:sp>
        <p:nvSpPr>
          <p:cNvPr id="3" name="Text Placeholder 2"/>
          <p:cNvSpPr>
            <a:spLocks noGrp="1"/>
          </p:cNvSpPr>
          <p:nvPr>
            <p:ph type="body" sz="quarter" idx="10"/>
          </p:nvPr>
        </p:nvSpPr>
        <p:spPr/>
        <p:txBody>
          <a:bodyPr/>
          <a:lstStyle/>
          <a:p>
            <a:r>
              <a:rPr lang="en-US"/>
              <a:t>Lorem ipsum dolor sit amet, consectetur adipiscing elit. Aliquam porttitor felis at justo convallis, ut pretium felis posuere. </a:t>
            </a:r>
            <a:endParaRPr lang="en-US" dirty="0"/>
          </a:p>
        </p:txBody>
      </p:sp>
      <p:sp>
        <p:nvSpPr>
          <p:cNvPr id="10" name="Text Placeholder 9"/>
          <p:cNvSpPr>
            <a:spLocks noGrp="1"/>
          </p:cNvSpPr>
          <p:nvPr>
            <p:ph type="body" sz="quarter" idx="11"/>
          </p:nvPr>
        </p:nvSpPr>
        <p:spPr/>
        <p:txBody>
          <a:bodyPr/>
          <a:lstStyle/>
          <a:p>
            <a:r>
              <a:rPr lang="en-US"/>
              <a:t>Lorem ipsum dolor sit amet, consectetur adipiscing elit. Aliquam porttitor felis at justo convallis, ut pretium felis posuere. </a:t>
            </a:r>
          </a:p>
          <a:p>
            <a:endParaRPr lang="en-US" dirty="0"/>
          </a:p>
        </p:txBody>
      </p:sp>
      <p:sp>
        <p:nvSpPr>
          <p:cNvPr id="11" name="Text Placeholder 10"/>
          <p:cNvSpPr>
            <a:spLocks noGrp="1"/>
          </p:cNvSpPr>
          <p:nvPr>
            <p:ph type="body" sz="quarter" idx="12"/>
          </p:nvPr>
        </p:nvSpPr>
        <p:spPr/>
        <p:txBody>
          <a:bodyPr/>
          <a:lstStyle/>
          <a:p>
            <a:r>
              <a:rPr lang="en-US"/>
              <a:t>Lorem ipsum dolor sit amet, consectetur adipiscing elit. Aliquam porttitor felis at justo convallis, ut pretium felis posuere. </a:t>
            </a:r>
          </a:p>
          <a:p>
            <a:endParaRPr lang="en-US" dirty="0"/>
          </a:p>
        </p:txBody>
      </p:sp>
      <p:sp>
        <p:nvSpPr>
          <p:cNvPr id="12" name="Text Placeholder 11"/>
          <p:cNvSpPr>
            <a:spLocks noGrp="1"/>
          </p:cNvSpPr>
          <p:nvPr>
            <p:ph type="body" sz="quarter" idx="13"/>
          </p:nvPr>
        </p:nvSpPr>
        <p:spPr/>
        <p:txBody>
          <a:bodyPr/>
          <a:lstStyle/>
          <a:p>
            <a:r>
              <a:rPr lang="en-US"/>
              <a:t>Lorem ipsum dolor sit amet, consectetur adipiscing elit. Aliquam porttitor felis at justo convallis, ut pretium felis posuere. </a:t>
            </a:r>
          </a:p>
          <a:p>
            <a:endParaRPr lang="en-US" dirty="0"/>
          </a:p>
        </p:txBody>
      </p:sp>
      <p:sp>
        <p:nvSpPr>
          <p:cNvPr id="13" name="Text Placeholder 12"/>
          <p:cNvSpPr>
            <a:spLocks noGrp="1"/>
          </p:cNvSpPr>
          <p:nvPr>
            <p:ph type="body" sz="quarter" idx="14"/>
          </p:nvPr>
        </p:nvSpPr>
        <p:spPr/>
        <p:txBody>
          <a:bodyPr/>
          <a:lstStyle/>
          <a:p>
            <a:r>
              <a:rPr lang="en-US"/>
              <a:t>Lorem ipsum dolor sit amet, consectetur adipiscing elit. Aliquam porttitor felis at justo convallis, ut pretium felis posuere. </a:t>
            </a:r>
          </a:p>
          <a:p>
            <a:endParaRPr lang="en-US" dirty="0"/>
          </a:p>
        </p:txBody>
      </p:sp>
      <p:sp>
        <p:nvSpPr>
          <p:cNvPr id="42" name="Text Placeholder 41"/>
          <p:cNvSpPr>
            <a:spLocks noGrp="1"/>
          </p:cNvSpPr>
          <p:nvPr>
            <p:ph type="body" sz="quarter" idx="15"/>
          </p:nvPr>
        </p:nvSpPr>
        <p:spPr/>
        <p:txBody>
          <a:bodyPr/>
          <a:lstStyle/>
          <a:p>
            <a:r>
              <a:rPr lang="en-US"/>
              <a:t>Title Here</a:t>
            </a:r>
            <a:endParaRPr lang="en-US" dirty="0"/>
          </a:p>
        </p:txBody>
      </p:sp>
      <p:sp>
        <p:nvSpPr>
          <p:cNvPr id="43" name="Text Placeholder 42"/>
          <p:cNvSpPr>
            <a:spLocks noGrp="1"/>
          </p:cNvSpPr>
          <p:nvPr>
            <p:ph type="body" sz="quarter" idx="16"/>
          </p:nvPr>
        </p:nvSpPr>
        <p:spPr/>
        <p:txBody>
          <a:bodyPr/>
          <a:lstStyle/>
          <a:p>
            <a:r>
              <a:rPr lang="en-US"/>
              <a:t>Title Here</a:t>
            </a:r>
            <a:endParaRPr lang="en-US" dirty="0"/>
          </a:p>
        </p:txBody>
      </p:sp>
      <p:sp>
        <p:nvSpPr>
          <p:cNvPr id="44" name="Text Placeholder 43"/>
          <p:cNvSpPr>
            <a:spLocks noGrp="1"/>
          </p:cNvSpPr>
          <p:nvPr>
            <p:ph type="body" sz="quarter" idx="17"/>
          </p:nvPr>
        </p:nvSpPr>
        <p:spPr/>
        <p:txBody>
          <a:bodyPr/>
          <a:lstStyle/>
          <a:p>
            <a:r>
              <a:rPr lang="en-US"/>
              <a:t>Title Here</a:t>
            </a:r>
            <a:endParaRPr lang="en-US" dirty="0"/>
          </a:p>
        </p:txBody>
      </p:sp>
      <p:sp>
        <p:nvSpPr>
          <p:cNvPr id="45" name="Text Placeholder 44"/>
          <p:cNvSpPr>
            <a:spLocks noGrp="1"/>
          </p:cNvSpPr>
          <p:nvPr>
            <p:ph type="body" sz="quarter" idx="18"/>
          </p:nvPr>
        </p:nvSpPr>
        <p:spPr/>
        <p:txBody>
          <a:bodyPr/>
          <a:lstStyle/>
          <a:p>
            <a:r>
              <a:rPr lang="en-US"/>
              <a:t>Title Here</a:t>
            </a:r>
            <a:endParaRPr lang="en-US" dirty="0"/>
          </a:p>
        </p:txBody>
      </p:sp>
      <p:sp>
        <p:nvSpPr>
          <p:cNvPr id="46" name="Text Placeholder 45"/>
          <p:cNvSpPr>
            <a:spLocks noGrp="1"/>
          </p:cNvSpPr>
          <p:nvPr>
            <p:ph type="body" sz="quarter" idx="19"/>
          </p:nvPr>
        </p:nvSpPr>
        <p:spPr/>
        <p:txBody>
          <a:bodyPr/>
          <a:lstStyle/>
          <a:p>
            <a:r>
              <a:rPr lang="en-US"/>
              <a:t>Title Here</a:t>
            </a:r>
            <a:endParaRPr lang="en-US" dirty="0"/>
          </a:p>
        </p:txBody>
      </p:sp>
      <p:cxnSp>
        <p:nvCxnSpPr>
          <p:cNvPr id="47" name="Straight Connector 46"/>
          <p:cNvCxnSpPr/>
          <p:nvPr/>
        </p:nvCxnSpPr>
        <p:spPr>
          <a:xfrm>
            <a:off x="470436" y="2099093"/>
            <a:ext cx="1416852"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302678" y="2099093"/>
            <a:ext cx="1416852"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94617" y="2099093"/>
            <a:ext cx="1416852"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86557" y="2099093"/>
            <a:ext cx="1416852"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178496" y="2099093"/>
            <a:ext cx="1416852"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920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21504556"/>
              </p:ext>
            </p:extLst>
          </p:nvPr>
        </p:nvGraphicFramePr>
        <p:xfrm>
          <a:off x="488716" y="1721797"/>
          <a:ext cx="8082175" cy="1858220"/>
        </p:xfrm>
        <a:graphic>
          <a:graphicData uri="http://schemas.openxmlformats.org/drawingml/2006/table">
            <a:tbl>
              <a:tblPr firstRow="1" bandRow="1">
                <a:tableStyleId>{5A111915-BE36-4E01-A7E5-04B1672EAD32}</a:tableStyleId>
              </a:tblPr>
              <a:tblGrid>
                <a:gridCol w="1616435">
                  <a:extLst>
                    <a:ext uri="{9D8B030D-6E8A-4147-A177-3AD203B41FA5}">
                      <a16:colId xmlns:a16="http://schemas.microsoft.com/office/drawing/2014/main" val="20000"/>
                    </a:ext>
                  </a:extLst>
                </a:gridCol>
                <a:gridCol w="1616435">
                  <a:extLst>
                    <a:ext uri="{9D8B030D-6E8A-4147-A177-3AD203B41FA5}">
                      <a16:colId xmlns:a16="http://schemas.microsoft.com/office/drawing/2014/main" val="20001"/>
                    </a:ext>
                  </a:extLst>
                </a:gridCol>
                <a:gridCol w="1616435">
                  <a:extLst>
                    <a:ext uri="{9D8B030D-6E8A-4147-A177-3AD203B41FA5}">
                      <a16:colId xmlns:a16="http://schemas.microsoft.com/office/drawing/2014/main" val="20002"/>
                    </a:ext>
                  </a:extLst>
                </a:gridCol>
                <a:gridCol w="1616435">
                  <a:extLst>
                    <a:ext uri="{9D8B030D-6E8A-4147-A177-3AD203B41FA5}">
                      <a16:colId xmlns:a16="http://schemas.microsoft.com/office/drawing/2014/main" val="20003"/>
                    </a:ext>
                  </a:extLst>
                </a:gridCol>
                <a:gridCol w="1616435">
                  <a:extLst>
                    <a:ext uri="{9D8B030D-6E8A-4147-A177-3AD203B41FA5}">
                      <a16:colId xmlns:a16="http://schemas.microsoft.com/office/drawing/2014/main" val="20004"/>
                    </a:ext>
                  </a:extLst>
                </a:gridCol>
              </a:tblGrid>
              <a:tr h="371644">
                <a:tc>
                  <a:txBody>
                    <a:bodyPr/>
                    <a:lstStyle/>
                    <a:p>
                      <a:pPr algn="l"/>
                      <a:r>
                        <a:rPr lang="en-US" sz="1100" b="1" dirty="0">
                          <a:solidFill>
                            <a:schemeClr val="accent1"/>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644">
                <a:tc>
                  <a:txBody>
                    <a:bodyPr/>
                    <a:lstStyle/>
                    <a:p>
                      <a:pPr algn="l"/>
                      <a:r>
                        <a:rPr lang="en-US" sz="1200" b="0" dirty="0">
                          <a:solidFill>
                            <a:srgbClr val="595959"/>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a:solidFill>
                            <a:srgbClr val="595959"/>
                          </a:solidFill>
                          <a:latin typeface="+mn-lt"/>
                          <a:cs typeface="Segoe"/>
                        </a:rPr>
                        <a:t>Body text</a:t>
                      </a:r>
                      <a:endParaRPr lang="en-US" sz="1200" b="0" dirty="0">
                        <a:solidFill>
                          <a:srgbClr val="595959"/>
                        </a:solidFill>
                        <a:latin typeface="+mn-lt"/>
                        <a:cs typeface="Segoe"/>
                      </a:endParaRP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1644">
                <a:tc>
                  <a:txBody>
                    <a:bodyPr/>
                    <a:lstStyle/>
                    <a:p>
                      <a:pPr algn="l"/>
                      <a:r>
                        <a:rPr lang="en-US" sz="1200" b="0" dirty="0">
                          <a:solidFill>
                            <a:srgbClr val="595959"/>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2"/>
                  </a:ext>
                </a:extLst>
              </a:tr>
              <a:tr h="371644">
                <a:tc>
                  <a:txBody>
                    <a:bodyPr/>
                    <a:lstStyle/>
                    <a:p>
                      <a:pPr algn="l"/>
                      <a:r>
                        <a:rPr lang="en-US" sz="1200" b="0">
                          <a:solidFill>
                            <a:srgbClr val="595959"/>
                          </a:solidFill>
                          <a:latin typeface="+mn-lt"/>
                          <a:cs typeface="Segoe"/>
                        </a:rPr>
                        <a:t>Body text</a:t>
                      </a:r>
                      <a:endParaRPr lang="en-US" sz="1200" b="0" dirty="0">
                        <a:solidFill>
                          <a:srgbClr val="595959"/>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1644">
                <a:tc>
                  <a:txBody>
                    <a:bodyPr/>
                    <a:lstStyle/>
                    <a:p>
                      <a:pPr algn="l"/>
                      <a:r>
                        <a:rPr lang="en-US" sz="1200" b="0" dirty="0">
                          <a:solidFill>
                            <a:srgbClr val="595959"/>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50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a:t>Use this layout to show software code</a:t>
            </a:r>
          </a:p>
          <a:p>
            <a:pPr lvl="1"/>
            <a:r>
              <a:rPr lang="en-US"/>
              <a:t>The font is Consolas, a monospace font</a:t>
            </a:r>
          </a:p>
          <a:p>
            <a:pPr lvl="1"/>
            <a:r>
              <a:rPr lang="en-US"/>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44500" y="983460"/>
            <a:ext cx="8242300" cy="3651294"/>
          </a:xfrm>
        </p:spPr>
        <p:txBody>
          <a:bodyPr/>
          <a:lstStyle/>
          <a:p>
            <a:pPr>
              <a:lnSpc>
                <a:spcPct val="150000"/>
              </a:lnSpc>
            </a:pPr>
            <a:r>
              <a:rPr lang="en-US" sz="2400" dirty="0"/>
              <a:t>Import-Module psd1 vs psm1</a:t>
            </a:r>
          </a:p>
          <a:p>
            <a:pPr lvl="3">
              <a:lnSpc>
                <a:spcPct val="150000"/>
              </a:lnSpc>
            </a:pPr>
            <a:endParaRPr lang="en-US" sz="2400" dirty="0"/>
          </a:p>
        </p:txBody>
      </p:sp>
      <p:sp>
        <p:nvSpPr>
          <p:cNvPr id="2" name="Title 1"/>
          <p:cNvSpPr>
            <a:spLocks noGrp="1"/>
          </p:cNvSpPr>
          <p:nvPr>
            <p:ph type="title"/>
          </p:nvPr>
        </p:nvSpPr>
        <p:spPr/>
        <p:txBody>
          <a:bodyPr/>
          <a:lstStyle/>
          <a:p>
            <a:r>
              <a:rPr lang="en-US" dirty="0"/>
              <a:t>Housecleaning</a:t>
            </a:r>
          </a:p>
        </p:txBody>
      </p:sp>
    </p:spTree>
    <p:extLst>
      <p:ext uri="{BB962C8B-B14F-4D97-AF65-F5344CB8AC3E}">
        <p14:creationId xmlns:p14="http://schemas.microsoft.com/office/powerpoint/2010/main" val="3728813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Demo Title</a:t>
            </a:r>
            <a:endParaRPr lang="en-US" dirty="0"/>
          </a:p>
        </p:txBody>
      </p:sp>
      <p:sp>
        <p:nvSpPr>
          <p:cNvPr id="5" name="Subtitle 4"/>
          <p:cNvSpPr>
            <a:spLocks noGrp="1"/>
          </p:cNvSpPr>
          <p:nvPr>
            <p:ph type="subTitle" idx="1"/>
          </p:nvPr>
        </p:nvSpPr>
        <p:spPr/>
        <p:txBody>
          <a:bodyPr/>
          <a:lstStyle/>
          <a:p>
            <a:r>
              <a:rPr lang="en-US"/>
              <a:t>Demo</a:t>
            </a:r>
            <a:endParaRPr lang="en-US" dirty="0"/>
          </a:p>
        </p:txBody>
      </p:sp>
    </p:spTree>
    <p:extLst>
      <p:ext uri="{BB962C8B-B14F-4D97-AF65-F5344CB8AC3E}">
        <p14:creationId xmlns:p14="http://schemas.microsoft.com/office/powerpoint/2010/main" val="3776030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Video Title</a:t>
            </a:r>
          </a:p>
        </p:txBody>
      </p:sp>
      <p:sp>
        <p:nvSpPr>
          <p:cNvPr id="5" name="Subtitle 4"/>
          <p:cNvSpPr>
            <a:spLocks noGrp="1"/>
          </p:cNvSpPr>
          <p:nvPr>
            <p:ph type="subTitle" idx="1"/>
          </p:nvPr>
        </p:nvSpPr>
        <p:spPr/>
        <p:txBody>
          <a:bodyPr/>
          <a:lstStyle/>
          <a:p>
            <a:r>
              <a:rPr lang="en-US" dirty="0"/>
              <a:t>Title</a:t>
            </a:r>
          </a:p>
        </p:txBody>
      </p:sp>
    </p:spTree>
    <p:extLst>
      <p:ext uri="{BB962C8B-B14F-4D97-AF65-F5344CB8AC3E}">
        <p14:creationId xmlns:p14="http://schemas.microsoft.com/office/powerpoint/2010/main" val="36333068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Customer</a:t>
            </a:r>
            <a:endParaRPr lang="en-US" dirty="0"/>
          </a:p>
        </p:txBody>
      </p:sp>
      <p:sp>
        <p:nvSpPr>
          <p:cNvPr id="5" name="Subtitle 4"/>
          <p:cNvSpPr>
            <a:spLocks noGrp="1"/>
          </p:cNvSpPr>
          <p:nvPr>
            <p:ph type="subTitle" idx="1"/>
          </p:nvPr>
        </p:nvSpPr>
        <p:spPr/>
        <p:txBody>
          <a:bodyPr/>
          <a:lstStyle/>
          <a:p>
            <a:r>
              <a:rPr lang="en-US"/>
              <a:t>Name, Title</a:t>
            </a:r>
            <a:endParaRPr lang="en-US" dirty="0"/>
          </a:p>
        </p:txBody>
      </p:sp>
    </p:spTree>
    <p:extLst>
      <p:ext uri="{BB962C8B-B14F-4D97-AF65-F5344CB8AC3E}">
        <p14:creationId xmlns:p14="http://schemas.microsoft.com/office/powerpoint/2010/main" val="44504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1042678" y="2632939"/>
            <a:ext cx="4006399" cy="470928"/>
          </a:xfrm>
        </p:spPr>
        <p:txBody>
          <a:bodyPr/>
          <a:lstStyle/>
          <a:p>
            <a:pPr lvl="0" algn="l" defTabSz="914400">
              <a:lnSpc>
                <a:spcPct val="90000"/>
              </a:lnSpc>
              <a:spcBef>
                <a:spcPts val="0"/>
              </a:spcBef>
              <a:defRPr/>
            </a:pPr>
            <a:r>
              <a:rPr lang="en-US" kern="0" dirty="0">
                <a:solidFill>
                  <a:srgbClr val="101820"/>
                </a:solidFill>
                <a:latin typeface="Segoe UI Light"/>
                <a:cs typeface="Segoe UI Light"/>
                <a:sym typeface="Segoe UI Light"/>
              </a:rPr>
              <a:t>Constantine Kokkinos</a:t>
            </a:r>
          </a:p>
        </p:txBody>
      </p:sp>
      <p:sp>
        <p:nvSpPr>
          <p:cNvPr id="45" name="Text Placeholder 44"/>
          <p:cNvSpPr>
            <a:spLocks noGrp="1"/>
          </p:cNvSpPr>
          <p:nvPr>
            <p:ph type="body" sz="quarter" idx="10"/>
          </p:nvPr>
        </p:nvSpPr>
        <p:spPr>
          <a:xfrm>
            <a:off x="520089" y="3103627"/>
            <a:ext cx="4293705" cy="405685"/>
          </a:xfrm>
        </p:spPr>
        <p:txBody>
          <a:bodyPr/>
          <a:lstStyle/>
          <a:p>
            <a:r>
              <a:rPr lang="en-US" dirty="0"/>
              <a:t>Founder, Chimera Data LLC </a:t>
            </a:r>
          </a:p>
        </p:txBody>
      </p:sp>
      <p:sp>
        <p:nvSpPr>
          <p:cNvPr id="157" name="Text Placeholder 156"/>
          <p:cNvSpPr>
            <a:spLocks noGrp="1"/>
          </p:cNvSpPr>
          <p:nvPr>
            <p:ph type="body" sz="quarter" idx="18"/>
          </p:nvPr>
        </p:nvSpPr>
        <p:spPr>
          <a:xfrm>
            <a:off x="1514097" y="3835661"/>
            <a:ext cx="1321867" cy="261938"/>
          </a:xfrm>
        </p:spPr>
        <p:txBody>
          <a:bodyPr/>
          <a:lstStyle/>
          <a:p>
            <a:r>
              <a:rPr lang="en-US" dirty="0"/>
              <a:t>/in/</a:t>
            </a:r>
            <a:r>
              <a:rPr lang="en-US" dirty="0" err="1"/>
              <a:t>ckokkinos</a:t>
            </a:r>
            <a:endParaRPr lang="en-US" dirty="0"/>
          </a:p>
        </p:txBody>
      </p:sp>
      <p:sp>
        <p:nvSpPr>
          <p:cNvPr id="158" name="Text Placeholder 157"/>
          <p:cNvSpPr>
            <a:spLocks noGrp="1"/>
          </p:cNvSpPr>
          <p:nvPr>
            <p:ph type="body" sz="quarter" idx="19"/>
          </p:nvPr>
        </p:nvSpPr>
        <p:spPr>
          <a:xfrm>
            <a:off x="3302770" y="3835661"/>
            <a:ext cx="1035158" cy="261938"/>
          </a:xfrm>
        </p:spPr>
        <p:txBody>
          <a:bodyPr/>
          <a:lstStyle/>
          <a:p>
            <a:r>
              <a:rPr lang="en-US" dirty="0"/>
              <a:t>@</a:t>
            </a:r>
            <a:r>
              <a:rPr lang="en-US" dirty="0" err="1"/>
              <a:t>mobileck</a:t>
            </a:r>
            <a:endParaRPr lang="en-US" dirty="0"/>
          </a:p>
        </p:txBody>
      </p:sp>
      <p:grpSp>
        <p:nvGrpSpPr>
          <p:cNvPr id="91" name="Group 90"/>
          <p:cNvGrpSpPr/>
          <p:nvPr/>
        </p:nvGrpSpPr>
        <p:grpSpPr>
          <a:xfrm>
            <a:off x="3099229" y="3850330"/>
            <a:ext cx="229600" cy="229600"/>
            <a:chOff x="5748554" y="5146675"/>
            <a:chExt cx="353832" cy="353832"/>
          </a:xfrm>
        </p:grpSpPr>
        <p:sp>
          <p:nvSpPr>
            <p:cNvPr id="92"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1309174" y="3850330"/>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pic>
        <p:nvPicPr>
          <p:cNvPr id="24" name="Picture Placeholder 23" descr="Picture 2">
            <a:extLst>
              <a:ext uri="{FF2B5EF4-FFF2-40B4-BE49-F238E27FC236}">
                <a16:creationId xmlns:a16="http://schemas.microsoft.com/office/drawing/2014/main" id="{020FE6E9-E893-4124-BD96-AE583D4D2276}"/>
              </a:ext>
            </a:extLst>
          </p:cNvPr>
          <p:cNvPicPr>
            <a:picLocks noGrp="1" noChangeAspect="1"/>
          </p:cNvPicPr>
          <p:nvPr>
            <p:ph type="pic" sz="quarter" idx="12"/>
          </p:nvPr>
        </p:nvPicPr>
        <p:blipFill>
          <a:blip r:embed="rId2">
            <a:extLst/>
          </a:blip>
          <a:srcRect/>
          <a:stretch>
            <a:fillRect/>
          </a:stretch>
        </p:blipFill>
        <p:spPr>
          <a:prstGeom prst="rect">
            <a:avLst/>
          </a:prstGeom>
        </p:spPr>
      </p:pic>
      <p:sp>
        <p:nvSpPr>
          <p:cNvPr id="48" name="Text Placeholder 149">
            <a:extLst>
              <a:ext uri="{FF2B5EF4-FFF2-40B4-BE49-F238E27FC236}">
                <a16:creationId xmlns:a16="http://schemas.microsoft.com/office/drawing/2014/main" id="{69649EF9-CD5A-4A0F-9D73-E686FD07C226}"/>
              </a:ext>
            </a:extLst>
          </p:cNvPr>
          <p:cNvSpPr>
            <a:spLocks noGrp="1"/>
          </p:cNvSpPr>
          <p:nvPr>
            <p:ph type="body" sz="quarter" idx="11"/>
          </p:nvPr>
        </p:nvSpPr>
        <p:spPr>
          <a:xfrm>
            <a:off x="5971902" y="1121553"/>
            <a:ext cx="2833895" cy="268836"/>
          </a:xfrm>
        </p:spPr>
        <p:txBody>
          <a:bodyPr/>
          <a:lstStyle/>
          <a:p>
            <a:r>
              <a:rPr lang="en-US" dirty="0"/>
              <a:t>Chimera Data LLC</a:t>
            </a:r>
          </a:p>
        </p:txBody>
      </p:sp>
      <p:sp>
        <p:nvSpPr>
          <p:cNvPr id="49" name="Text Placeholder 151">
            <a:extLst>
              <a:ext uri="{FF2B5EF4-FFF2-40B4-BE49-F238E27FC236}">
                <a16:creationId xmlns:a16="http://schemas.microsoft.com/office/drawing/2014/main" id="{4E124A15-69FE-4474-AA56-27BA21B2E278}"/>
              </a:ext>
            </a:extLst>
          </p:cNvPr>
          <p:cNvSpPr>
            <a:spLocks noGrp="1"/>
          </p:cNvSpPr>
          <p:nvPr>
            <p:ph type="body" sz="quarter" idx="13"/>
          </p:nvPr>
        </p:nvSpPr>
        <p:spPr>
          <a:xfrm>
            <a:off x="5971902" y="1390862"/>
            <a:ext cx="2833895" cy="594513"/>
          </a:xfrm>
        </p:spPr>
        <p:txBody>
          <a:bodyPr/>
          <a:lstStyle/>
          <a:p>
            <a:pPr>
              <a:lnSpc>
                <a:spcPct val="120000"/>
              </a:lnSpc>
            </a:pPr>
            <a:r>
              <a:rPr lang="en-US" dirty="0"/>
              <a:t>SQL Server Automation, Performance, and End-to-End Consulting</a:t>
            </a:r>
          </a:p>
        </p:txBody>
      </p:sp>
      <p:sp>
        <p:nvSpPr>
          <p:cNvPr id="50" name="Text Placeholder 152">
            <a:extLst>
              <a:ext uri="{FF2B5EF4-FFF2-40B4-BE49-F238E27FC236}">
                <a16:creationId xmlns:a16="http://schemas.microsoft.com/office/drawing/2014/main" id="{F993830F-3BC7-48C6-8B7C-539EF9FB7F74}"/>
              </a:ext>
            </a:extLst>
          </p:cNvPr>
          <p:cNvSpPr>
            <a:spLocks noGrp="1"/>
          </p:cNvSpPr>
          <p:nvPr>
            <p:ph type="body" sz="quarter" idx="14"/>
          </p:nvPr>
        </p:nvSpPr>
        <p:spPr>
          <a:xfrm>
            <a:off x="5971902" y="2241809"/>
            <a:ext cx="2833895" cy="268836"/>
          </a:xfrm>
        </p:spPr>
        <p:txBody>
          <a:bodyPr/>
          <a:lstStyle/>
          <a:p>
            <a:r>
              <a:rPr lang="en-US" dirty="0"/>
              <a:t>Apple Certified Trainer</a:t>
            </a:r>
          </a:p>
        </p:txBody>
      </p:sp>
      <p:sp>
        <p:nvSpPr>
          <p:cNvPr id="51" name="Text Placeholder 153">
            <a:extLst>
              <a:ext uri="{FF2B5EF4-FFF2-40B4-BE49-F238E27FC236}">
                <a16:creationId xmlns:a16="http://schemas.microsoft.com/office/drawing/2014/main" id="{54B18928-E420-4440-ADE7-22DC7E053B39}"/>
              </a:ext>
            </a:extLst>
          </p:cNvPr>
          <p:cNvSpPr>
            <a:spLocks noGrp="1"/>
          </p:cNvSpPr>
          <p:nvPr>
            <p:ph type="body" sz="quarter" idx="15"/>
          </p:nvPr>
        </p:nvSpPr>
        <p:spPr>
          <a:xfrm>
            <a:off x="5971902" y="2511118"/>
            <a:ext cx="2833895" cy="594513"/>
          </a:xfrm>
        </p:spPr>
        <p:txBody>
          <a:bodyPr/>
          <a:lstStyle/>
          <a:p>
            <a:pPr>
              <a:lnSpc>
                <a:spcPct val="120000"/>
              </a:lnSpc>
            </a:pPr>
            <a:r>
              <a:rPr lang="en-US" dirty="0"/>
              <a:t>Taught Apple Techs for years and runs PowerShell on his MacBook Pro.</a:t>
            </a:r>
          </a:p>
        </p:txBody>
      </p:sp>
      <p:sp>
        <p:nvSpPr>
          <p:cNvPr id="52" name="Text Placeholder 154">
            <a:extLst>
              <a:ext uri="{FF2B5EF4-FFF2-40B4-BE49-F238E27FC236}">
                <a16:creationId xmlns:a16="http://schemas.microsoft.com/office/drawing/2014/main" id="{E20C1538-9956-4391-BB59-375F2BEF4189}"/>
              </a:ext>
            </a:extLst>
          </p:cNvPr>
          <p:cNvSpPr>
            <a:spLocks noGrp="1"/>
          </p:cNvSpPr>
          <p:nvPr>
            <p:ph type="body" sz="quarter" idx="16"/>
          </p:nvPr>
        </p:nvSpPr>
        <p:spPr>
          <a:xfrm>
            <a:off x="5971902" y="3345531"/>
            <a:ext cx="2833895" cy="268836"/>
          </a:xfrm>
        </p:spPr>
        <p:txBody>
          <a:bodyPr/>
          <a:lstStyle/>
          <a:p>
            <a:r>
              <a:rPr lang="en-US" dirty="0"/>
              <a:t>dbatools bug fixer and git merger extraordinaire</a:t>
            </a:r>
          </a:p>
        </p:txBody>
      </p:sp>
      <p:sp>
        <p:nvSpPr>
          <p:cNvPr id="53" name="Text Placeholder 155">
            <a:extLst>
              <a:ext uri="{FF2B5EF4-FFF2-40B4-BE49-F238E27FC236}">
                <a16:creationId xmlns:a16="http://schemas.microsoft.com/office/drawing/2014/main" id="{AE3817A4-6B05-4508-AB5D-98A2F46E6AEE}"/>
              </a:ext>
            </a:extLst>
          </p:cNvPr>
          <p:cNvSpPr>
            <a:spLocks noGrp="1"/>
          </p:cNvSpPr>
          <p:nvPr>
            <p:ph type="body" sz="quarter" idx="17"/>
          </p:nvPr>
        </p:nvSpPr>
        <p:spPr>
          <a:xfrm>
            <a:off x="5971902" y="3806994"/>
            <a:ext cx="2833895" cy="594513"/>
          </a:xfrm>
        </p:spPr>
        <p:txBody>
          <a:bodyPr/>
          <a:lstStyle/>
          <a:p>
            <a:pPr>
              <a:lnSpc>
                <a:spcPct val="120000"/>
              </a:lnSpc>
            </a:pPr>
            <a:r>
              <a:rPr lang="en-US" dirty="0"/>
              <a:t>Let me know if you want to get your first pull request done and have any questions!</a:t>
            </a:r>
          </a:p>
        </p:txBody>
      </p:sp>
      <p:sp>
        <p:nvSpPr>
          <p:cNvPr id="54" name="Text Placeholder 23">
            <a:extLst>
              <a:ext uri="{FF2B5EF4-FFF2-40B4-BE49-F238E27FC236}">
                <a16:creationId xmlns:a16="http://schemas.microsoft.com/office/drawing/2014/main" id="{3F6E0632-94A7-4D98-A591-D9DBD62DF3CC}"/>
              </a:ext>
            </a:extLst>
          </p:cNvPr>
          <p:cNvSpPr>
            <a:spLocks noGrp="1"/>
          </p:cNvSpPr>
          <p:nvPr>
            <p:ph type="body" sz="quarter" idx="20"/>
          </p:nvPr>
        </p:nvSpPr>
        <p:spPr>
          <a:xfrm>
            <a:off x="1780248" y="4438617"/>
            <a:ext cx="1773385" cy="354012"/>
          </a:xfrm>
        </p:spPr>
        <p:txBody>
          <a:bodyPr/>
          <a:lstStyle/>
          <a:p>
            <a:r>
              <a:rPr lang="en-US" dirty="0"/>
              <a:t>constantinekokkinos.com</a:t>
            </a:r>
          </a:p>
        </p:txBody>
      </p:sp>
    </p:spTree>
    <p:extLst>
      <p:ext uri="{BB962C8B-B14F-4D97-AF65-F5344CB8AC3E}">
        <p14:creationId xmlns:p14="http://schemas.microsoft.com/office/powerpoint/2010/main" val="409061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wearing glasses&#10;&#10;Description generated with very high confidence">
            <a:extLst>
              <a:ext uri="{FF2B5EF4-FFF2-40B4-BE49-F238E27FC236}">
                <a16:creationId xmlns:a16="http://schemas.microsoft.com/office/drawing/2014/main" id="{0F5997D4-4616-4222-9B9B-03621BAA2F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5839" y="759212"/>
            <a:ext cx="1443381" cy="1443381"/>
          </a:xfrm>
          <a:prstGeom prst="rect">
            <a:avLst/>
          </a:prstGeom>
        </p:spPr>
      </p:pic>
      <p:sp>
        <p:nvSpPr>
          <p:cNvPr id="44" name="Title 43"/>
          <p:cNvSpPr>
            <a:spLocks noGrp="1"/>
          </p:cNvSpPr>
          <p:nvPr>
            <p:ph type="title"/>
          </p:nvPr>
        </p:nvSpPr>
        <p:spPr>
          <a:xfrm>
            <a:off x="1042678" y="2632939"/>
            <a:ext cx="4006399" cy="470928"/>
          </a:xfrm>
        </p:spPr>
        <p:txBody>
          <a:bodyPr/>
          <a:lstStyle/>
          <a:p>
            <a:pPr lvl="0" algn="l" defTabSz="914400">
              <a:lnSpc>
                <a:spcPct val="90000"/>
              </a:lnSpc>
              <a:spcBef>
                <a:spcPts val="0"/>
              </a:spcBef>
              <a:defRPr/>
            </a:pPr>
            <a:r>
              <a:rPr lang="en-US" kern="0" dirty="0">
                <a:solidFill>
                  <a:srgbClr val="101820"/>
                </a:solidFill>
                <a:latin typeface="Segoe UI Light"/>
                <a:cs typeface="Segoe UI Light"/>
                <a:sym typeface="Segoe UI Light"/>
              </a:rPr>
              <a:t>Rob Sewell</a:t>
            </a:r>
          </a:p>
        </p:txBody>
      </p:sp>
      <p:sp>
        <p:nvSpPr>
          <p:cNvPr id="45" name="Text Placeholder 44"/>
          <p:cNvSpPr>
            <a:spLocks noGrp="1"/>
          </p:cNvSpPr>
          <p:nvPr>
            <p:ph type="body" sz="quarter" idx="10"/>
          </p:nvPr>
        </p:nvSpPr>
        <p:spPr>
          <a:xfrm>
            <a:off x="520089" y="3103627"/>
            <a:ext cx="4293705" cy="405685"/>
          </a:xfrm>
        </p:spPr>
        <p:txBody>
          <a:bodyPr/>
          <a:lstStyle/>
          <a:p>
            <a:r>
              <a:rPr lang="en-US" dirty="0"/>
              <a:t>Consultant, </a:t>
            </a:r>
            <a:r>
              <a:rPr lang="en-US" dirty="0" err="1"/>
              <a:t>Sewells</a:t>
            </a:r>
            <a:r>
              <a:rPr lang="en-US" dirty="0"/>
              <a:t> Limited</a:t>
            </a:r>
          </a:p>
        </p:txBody>
      </p:sp>
      <p:sp>
        <p:nvSpPr>
          <p:cNvPr id="157" name="Text Placeholder 156"/>
          <p:cNvSpPr>
            <a:spLocks noGrp="1"/>
          </p:cNvSpPr>
          <p:nvPr>
            <p:ph type="body" sz="quarter" idx="18"/>
          </p:nvPr>
        </p:nvSpPr>
        <p:spPr>
          <a:xfrm>
            <a:off x="1514097" y="3835661"/>
            <a:ext cx="1445956" cy="261938"/>
          </a:xfrm>
        </p:spPr>
        <p:txBody>
          <a:bodyPr/>
          <a:lstStyle/>
          <a:p>
            <a:r>
              <a:rPr lang="en-US" dirty="0"/>
              <a:t>/in/</a:t>
            </a:r>
            <a:r>
              <a:rPr lang="en-US" dirty="0" err="1"/>
              <a:t>robsewellsqldba</a:t>
            </a:r>
            <a:endParaRPr lang="en-US" dirty="0"/>
          </a:p>
        </p:txBody>
      </p:sp>
      <p:sp>
        <p:nvSpPr>
          <p:cNvPr id="158" name="Text Placeholder 157"/>
          <p:cNvSpPr>
            <a:spLocks noGrp="1"/>
          </p:cNvSpPr>
          <p:nvPr>
            <p:ph type="body" sz="quarter" idx="19"/>
          </p:nvPr>
        </p:nvSpPr>
        <p:spPr>
          <a:xfrm>
            <a:off x="3302770" y="3835661"/>
            <a:ext cx="1378560" cy="244269"/>
          </a:xfrm>
        </p:spPr>
        <p:txBody>
          <a:bodyPr/>
          <a:lstStyle/>
          <a:p>
            <a:r>
              <a:rPr lang="en-US" dirty="0"/>
              <a:t>@</a:t>
            </a:r>
            <a:r>
              <a:rPr lang="en-US" dirty="0" err="1"/>
              <a:t>sqldbawithbeard</a:t>
            </a:r>
            <a:endParaRPr lang="en-US" dirty="0"/>
          </a:p>
        </p:txBody>
      </p:sp>
      <p:grpSp>
        <p:nvGrpSpPr>
          <p:cNvPr id="91" name="Group 90"/>
          <p:cNvGrpSpPr/>
          <p:nvPr/>
        </p:nvGrpSpPr>
        <p:grpSpPr>
          <a:xfrm>
            <a:off x="3099229" y="3850330"/>
            <a:ext cx="229600" cy="229600"/>
            <a:chOff x="5748554" y="5146675"/>
            <a:chExt cx="353832" cy="353832"/>
          </a:xfrm>
        </p:grpSpPr>
        <p:sp>
          <p:nvSpPr>
            <p:cNvPr id="92"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1309174" y="3850330"/>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8" name="Text Placeholder 149">
            <a:extLst>
              <a:ext uri="{FF2B5EF4-FFF2-40B4-BE49-F238E27FC236}">
                <a16:creationId xmlns:a16="http://schemas.microsoft.com/office/drawing/2014/main" id="{69649EF9-CD5A-4A0F-9D73-E686FD07C226}"/>
              </a:ext>
            </a:extLst>
          </p:cNvPr>
          <p:cNvSpPr>
            <a:spLocks noGrp="1"/>
          </p:cNvSpPr>
          <p:nvPr>
            <p:ph type="body" sz="quarter" idx="11"/>
          </p:nvPr>
        </p:nvSpPr>
        <p:spPr>
          <a:xfrm>
            <a:off x="5971902" y="1121553"/>
            <a:ext cx="2833895" cy="268836"/>
          </a:xfrm>
        </p:spPr>
        <p:txBody>
          <a:bodyPr/>
          <a:lstStyle/>
          <a:p>
            <a:r>
              <a:rPr lang="en-US" dirty="0" err="1"/>
              <a:t>Sewells</a:t>
            </a:r>
            <a:r>
              <a:rPr lang="en-US" dirty="0"/>
              <a:t> Consulting Limited</a:t>
            </a:r>
          </a:p>
        </p:txBody>
      </p:sp>
      <p:sp>
        <p:nvSpPr>
          <p:cNvPr id="49" name="Text Placeholder 151">
            <a:extLst>
              <a:ext uri="{FF2B5EF4-FFF2-40B4-BE49-F238E27FC236}">
                <a16:creationId xmlns:a16="http://schemas.microsoft.com/office/drawing/2014/main" id="{4E124A15-69FE-4474-AA56-27BA21B2E278}"/>
              </a:ext>
            </a:extLst>
          </p:cNvPr>
          <p:cNvSpPr>
            <a:spLocks noGrp="1"/>
          </p:cNvSpPr>
          <p:nvPr>
            <p:ph type="body" sz="quarter" idx="13"/>
          </p:nvPr>
        </p:nvSpPr>
        <p:spPr>
          <a:xfrm>
            <a:off x="5971902" y="1390862"/>
            <a:ext cx="2833895" cy="594513"/>
          </a:xfrm>
        </p:spPr>
        <p:txBody>
          <a:bodyPr/>
          <a:lstStyle/>
          <a:p>
            <a:pPr>
              <a:lnSpc>
                <a:spcPct val="120000"/>
              </a:lnSpc>
            </a:pPr>
            <a:r>
              <a:rPr lang="en-US" dirty="0"/>
              <a:t>PowerShell </a:t>
            </a:r>
            <a:r>
              <a:rPr lang="en-US" dirty="0" err="1"/>
              <a:t>Automater</a:t>
            </a:r>
            <a:r>
              <a:rPr lang="en-US" dirty="0"/>
              <a:t>, PowerShell Trainer, Database DevOps</a:t>
            </a:r>
          </a:p>
        </p:txBody>
      </p:sp>
      <p:sp>
        <p:nvSpPr>
          <p:cNvPr id="50" name="Text Placeholder 152">
            <a:extLst>
              <a:ext uri="{FF2B5EF4-FFF2-40B4-BE49-F238E27FC236}">
                <a16:creationId xmlns:a16="http://schemas.microsoft.com/office/drawing/2014/main" id="{F993830F-3BC7-48C6-8B7C-539EF9FB7F74}"/>
              </a:ext>
            </a:extLst>
          </p:cNvPr>
          <p:cNvSpPr>
            <a:spLocks noGrp="1"/>
          </p:cNvSpPr>
          <p:nvPr>
            <p:ph type="body" sz="quarter" idx="14"/>
          </p:nvPr>
        </p:nvSpPr>
        <p:spPr>
          <a:xfrm>
            <a:off x="5971902" y="2241809"/>
            <a:ext cx="2833895" cy="268836"/>
          </a:xfrm>
        </p:spPr>
        <p:txBody>
          <a:bodyPr/>
          <a:lstStyle/>
          <a:p>
            <a:r>
              <a:rPr lang="en-US" dirty="0"/>
              <a:t>MVP, Speaker and </a:t>
            </a:r>
            <a:r>
              <a:rPr lang="en-US" dirty="0" err="1"/>
              <a:t>Organiser</a:t>
            </a:r>
            <a:endParaRPr lang="en-US" dirty="0"/>
          </a:p>
        </p:txBody>
      </p:sp>
      <p:sp>
        <p:nvSpPr>
          <p:cNvPr id="51" name="Text Placeholder 153">
            <a:extLst>
              <a:ext uri="{FF2B5EF4-FFF2-40B4-BE49-F238E27FC236}">
                <a16:creationId xmlns:a16="http://schemas.microsoft.com/office/drawing/2014/main" id="{54B18928-E420-4440-ADE7-22DC7E053B39}"/>
              </a:ext>
            </a:extLst>
          </p:cNvPr>
          <p:cNvSpPr>
            <a:spLocks noGrp="1"/>
          </p:cNvSpPr>
          <p:nvPr>
            <p:ph type="body" sz="quarter" idx="15"/>
          </p:nvPr>
        </p:nvSpPr>
        <p:spPr>
          <a:xfrm>
            <a:off x="5971902" y="2511118"/>
            <a:ext cx="2833895" cy="641786"/>
          </a:xfrm>
        </p:spPr>
        <p:txBody>
          <a:bodyPr/>
          <a:lstStyle/>
          <a:p>
            <a:pPr>
              <a:lnSpc>
                <a:spcPct val="120000"/>
              </a:lnSpc>
            </a:pPr>
            <a:r>
              <a:rPr lang="en-US" dirty="0"/>
              <a:t>Half a Best Speaker!!, PowerShell and SQL user groups, national and international events</a:t>
            </a:r>
          </a:p>
        </p:txBody>
      </p:sp>
      <p:sp>
        <p:nvSpPr>
          <p:cNvPr id="52" name="Text Placeholder 154">
            <a:extLst>
              <a:ext uri="{FF2B5EF4-FFF2-40B4-BE49-F238E27FC236}">
                <a16:creationId xmlns:a16="http://schemas.microsoft.com/office/drawing/2014/main" id="{E20C1538-9956-4391-BB59-375F2BEF4189}"/>
              </a:ext>
            </a:extLst>
          </p:cNvPr>
          <p:cNvSpPr>
            <a:spLocks noGrp="1"/>
          </p:cNvSpPr>
          <p:nvPr>
            <p:ph type="body" sz="quarter" idx="16"/>
          </p:nvPr>
        </p:nvSpPr>
        <p:spPr>
          <a:xfrm>
            <a:off x="5971902" y="3345531"/>
            <a:ext cx="2833895" cy="268836"/>
          </a:xfrm>
        </p:spPr>
        <p:txBody>
          <a:bodyPr/>
          <a:lstStyle/>
          <a:p>
            <a:r>
              <a:rPr lang="en-US" dirty="0" err="1"/>
              <a:t>dbatools</a:t>
            </a:r>
            <a:r>
              <a:rPr lang="en-US" dirty="0"/>
              <a:t> dbareports SQLDiagAPI</a:t>
            </a:r>
          </a:p>
        </p:txBody>
      </p:sp>
      <p:sp>
        <p:nvSpPr>
          <p:cNvPr id="53" name="Text Placeholder 155">
            <a:extLst>
              <a:ext uri="{FF2B5EF4-FFF2-40B4-BE49-F238E27FC236}">
                <a16:creationId xmlns:a16="http://schemas.microsoft.com/office/drawing/2014/main" id="{AE3817A4-6B05-4508-AB5D-98A2F46E6AEE}"/>
              </a:ext>
            </a:extLst>
          </p:cNvPr>
          <p:cNvSpPr>
            <a:spLocks noGrp="1"/>
          </p:cNvSpPr>
          <p:nvPr>
            <p:ph type="body" sz="quarter" idx="17"/>
          </p:nvPr>
        </p:nvSpPr>
        <p:spPr>
          <a:xfrm>
            <a:off x="5971902" y="3806994"/>
            <a:ext cx="2833895" cy="594513"/>
          </a:xfrm>
        </p:spPr>
        <p:txBody>
          <a:bodyPr/>
          <a:lstStyle/>
          <a:p>
            <a:pPr>
              <a:lnSpc>
                <a:spcPct val="120000"/>
              </a:lnSpc>
            </a:pPr>
            <a:r>
              <a:rPr lang="en-US" dirty="0"/>
              <a:t>Loves Pester. Always available for help via the usual social media channels</a:t>
            </a:r>
          </a:p>
        </p:txBody>
      </p:sp>
      <p:sp>
        <p:nvSpPr>
          <p:cNvPr id="54" name="Text Placeholder 23">
            <a:extLst>
              <a:ext uri="{FF2B5EF4-FFF2-40B4-BE49-F238E27FC236}">
                <a16:creationId xmlns:a16="http://schemas.microsoft.com/office/drawing/2014/main" id="{3F6E0632-94A7-4D98-A591-D9DBD62DF3CC}"/>
              </a:ext>
            </a:extLst>
          </p:cNvPr>
          <p:cNvSpPr>
            <a:spLocks noGrp="1"/>
          </p:cNvSpPr>
          <p:nvPr>
            <p:ph type="body" sz="quarter" idx="20"/>
          </p:nvPr>
        </p:nvSpPr>
        <p:spPr>
          <a:xfrm>
            <a:off x="1780248" y="4438617"/>
            <a:ext cx="1773385" cy="354012"/>
          </a:xfrm>
        </p:spPr>
        <p:txBody>
          <a:bodyPr/>
          <a:lstStyle/>
          <a:p>
            <a:r>
              <a:rPr lang="en-US" dirty="0"/>
              <a:t>robsewell.info</a:t>
            </a:r>
          </a:p>
        </p:txBody>
      </p:sp>
    </p:spTree>
    <p:extLst>
      <p:ext uri="{BB962C8B-B14F-4D97-AF65-F5344CB8AC3E}">
        <p14:creationId xmlns:p14="http://schemas.microsoft.com/office/powerpoint/2010/main" val="184618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Speaker &amp; Lab Proctors</a:t>
            </a:r>
          </a:p>
        </p:txBody>
      </p:sp>
      <p:sp>
        <p:nvSpPr>
          <p:cNvPr id="23" name="TextBox 22"/>
          <p:cNvSpPr txBox="1"/>
          <p:nvPr/>
        </p:nvSpPr>
        <p:spPr>
          <a:xfrm>
            <a:off x="364126" y="2948609"/>
            <a:ext cx="1271502" cy="384721"/>
          </a:xfrm>
          <a:prstGeom prst="rect">
            <a:avLst/>
          </a:prstGeom>
          <a:noFill/>
        </p:spPr>
        <p:txBody>
          <a:bodyPr wrap="none" rtlCol="0">
            <a:spAutoFit/>
          </a:bodyPr>
          <a:lstStyle/>
          <a:p>
            <a:pPr algn="ctr"/>
            <a:r>
              <a:rPr lang="en-US" sz="1100" dirty="0">
                <a:solidFill>
                  <a:schemeClr val="tx1">
                    <a:lumMod val="75000"/>
                    <a:lumOff val="25000"/>
                  </a:schemeClr>
                </a:solidFill>
                <a:cs typeface="Segoe"/>
              </a:rPr>
              <a:t>Aaron Nelson</a:t>
            </a:r>
          </a:p>
          <a:p>
            <a:pPr algn="ctr"/>
            <a:r>
              <a:rPr lang="en-US" sz="800" dirty="0">
                <a:solidFill>
                  <a:schemeClr val="tx1">
                    <a:lumMod val="75000"/>
                    <a:lumOff val="25000"/>
                  </a:schemeClr>
                </a:solidFill>
                <a:cs typeface="Segoe"/>
              </a:rPr>
              <a:t>SQL Server MVP, </a:t>
            </a:r>
            <a:r>
              <a:rPr lang="en-US" sz="800" dirty="0" err="1">
                <a:solidFill>
                  <a:schemeClr val="tx1">
                    <a:lumMod val="75000"/>
                    <a:lumOff val="25000"/>
                  </a:schemeClr>
                </a:solidFill>
                <a:cs typeface="Segoe"/>
              </a:rPr>
              <a:t>SolidQ</a:t>
            </a:r>
            <a:endParaRPr lang="en-US" sz="800" dirty="0">
              <a:solidFill>
                <a:schemeClr val="tx1">
                  <a:lumMod val="75000"/>
                  <a:lumOff val="25000"/>
                </a:schemeClr>
              </a:solidFill>
              <a:cs typeface="Segoe"/>
            </a:endParaRPr>
          </a:p>
        </p:txBody>
      </p:sp>
      <p:sp>
        <p:nvSpPr>
          <p:cNvPr id="9" name="Teardrop 8">
            <a:extLst>
              <a:ext uri="{FF2B5EF4-FFF2-40B4-BE49-F238E27FC236}">
                <a16:creationId xmlns:a16="http://schemas.microsoft.com/office/drawing/2014/main" id="{F329220B-6C0D-4795-B336-F9EA34F7BD10}"/>
              </a:ext>
            </a:extLst>
          </p:cNvPr>
          <p:cNvSpPr/>
          <p:nvPr/>
        </p:nvSpPr>
        <p:spPr>
          <a:xfrm rot="16200000" flipH="1">
            <a:off x="6952849" y="1772040"/>
            <a:ext cx="1084917" cy="1084917"/>
          </a:xfrm>
          <a:prstGeom prst="teardrop">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ardrop 9">
            <a:extLst>
              <a:ext uri="{FF2B5EF4-FFF2-40B4-BE49-F238E27FC236}">
                <a16:creationId xmlns:a16="http://schemas.microsoft.com/office/drawing/2014/main" id="{75D10742-EE09-4B6F-B5C1-A87C6EE9C958}"/>
              </a:ext>
            </a:extLst>
          </p:cNvPr>
          <p:cNvSpPr/>
          <p:nvPr/>
        </p:nvSpPr>
        <p:spPr>
          <a:xfrm rot="16200000" flipH="1">
            <a:off x="4846147" y="1772039"/>
            <a:ext cx="1084917" cy="1084917"/>
          </a:xfrm>
          <a:prstGeom prst="teardrop">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ardrop 10">
            <a:extLst>
              <a:ext uri="{FF2B5EF4-FFF2-40B4-BE49-F238E27FC236}">
                <a16:creationId xmlns:a16="http://schemas.microsoft.com/office/drawing/2014/main" id="{E5B4B6A8-3775-4F08-92D8-3754D9FCD61A}"/>
              </a:ext>
            </a:extLst>
          </p:cNvPr>
          <p:cNvSpPr/>
          <p:nvPr/>
        </p:nvSpPr>
        <p:spPr>
          <a:xfrm rot="16200000" flipH="1">
            <a:off x="2739445" y="1772040"/>
            <a:ext cx="1084917" cy="1084917"/>
          </a:xfrm>
          <a:prstGeom prst="teardrop">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36E21"/>
              </a:solidFill>
            </a:endParaRPr>
          </a:p>
        </p:txBody>
      </p:sp>
      <p:sp>
        <p:nvSpPr>
          <p:cNvPr id="12" name="Teardrop 11">
            <a:extLst>
              <a:ext uri="{FF2B5EF4-FFF2-40B4-BE49-F238E27FC236}">
                <a16:creationId xmlns:a16="http://schemas.microsoft.com/office/drawing/2014/main" id="{E87A2A48-099F-4F8B-B82D-810E4F5BD927}"/>
              </a:ext>
            </a:extLst>
          </p:cNvPr>
          <p:cNvSpPr/>
          <p:nvPr/>
        </p:nvSpPr>
        <p:spPr>
          <a:xfrm rot="16200000" flipH="1">
            <a:off x="527607" y="1772040"/>
            <a:ext cx="1084917" cy="1084917"/>
          </a:xfrm>
          <a:prstGeom prst="teardrop">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A3FFEDA-285B-469A-A9F9-37EF22F9B7FB}"/>
              </a:ext>
            </a:extLst>
          </p:cNvPr>
          <p:cNvSpPr/>
          <p:nvPr/>
        </p:nvSpPr>
        <p:spPr>
          <a:xfrm>
            <a:off x="543628" y="1788898"/>
            <a:ext cx="1068895" cy="1068058"/>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rgbClr val="F9413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Oval 18">
            <a:extLst>
              <a:ext uri="{FF2B5EF4-FFF2-40B4-BE49-F238E27FC236}">
                <a16:creationId xmlns:a16="http://schemas.microsoft.com/office/drawing/2014/main" id="{AB67E00B-AEE3-4034-AF21-6E5FE69F963F}"/>
              </a:ext>
            </a:extLst>
          </p:cNvPr>
          <p:cNvSpPr/>
          <p:nvPr/>
        </p:nvSpPr>
        <p:spPr>
          <a:xfrm>
            <a:off x="2739445" y="1772038"/>
            <a:ext cx="1084917" cy="1084918"/>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AF27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Oval 19">
            <a:extLst>
              <a:ext uri="{FF2B5EF4-FFF2-40B4-BE49-F238E27FC236}">
                <a16:creationId xmlns:a16="http://schemas.microsoft.com/office/drawing/2014/main" id="{639DFF8F-F882-449D-A5F9-D46E0BD779E0}"/>
              </a:ext>
            </a:extLst>
          </p:cNvPr>
          <p:cNvSpPr/>
          <p:nvPr/>
        </p:nvSpPr>
        <p:spPr>
          <a:xfrm>
            <a:off x="4846147" y="1788898"/>
            <a:ext cx="1084357" cy="1070285"/>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rgbClr val="2CCCD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Oval 20">
            <a:extLst>
              <a:ext uri="{FF2B5EF4-FFF2-40B4-BE49-F238E27FC236}">
                <a16:creationId xmlns:a16="http://schemas.microsoft.com/office/drawing/2014/main" id="{59589A7F-8A23-4528-AB48-E88D5684E803}"/>
              </a:ext>
            </a:extLst>
          </p:cNvPr>
          <p:cNvSpPr/>
          <p:nvPr/>
        </p:nvSpPr>
        <p:spPr>
          <a:xfrm>
            <a:off x="6952289" y="1788898"/>
            <a:ext cx="1085477" cy="1068058"/>
          </a:xfrm>
          <a:prstGeom prst="ellipse">
            <a:avLst/>
          </a:prstGeom>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a:solidFill>
              <a:srgbClr val="41495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TextBox 23">
            <a:extLst>
              <a:ext uri="{FF2B5EF4-FFF2-40B4-BE49-F238E27FC236}">
                <a16:creationId xmlns:a16="http://schemas.microsoft.com/office/drawing/2014/main" id="{93D2605D-72CE-4817-AE44-E42C78188186}"/>
              </a:ext>
            </a:extLst>
          </p:cNvPr>
          <p:cNvSpPr txBox="1"/>
          <p:nvPr/>
        </p:nvSpPr>
        <p:spPr>
          <a:xfrm>
            <a:off x="2469200" y="2948609"/>
            <a:ext cx="1553631" cy="384721"/>
          </a:xfrm>
          <a:prstGeom prst="rect">
            <a:avLst/>
          </a:prstGeom>
          <a:noFill/>
        </p:spPr>
        <p:txBody>
          <a:bodyPr wrap="none" rtlCol="0">
            <a:spAutoFit/>
          </a:bodyPr>
          <a:lstStyle/>
          <a:p>
            <a:pPr algn="ctr"/>
            <a:r>
              <a:rPr lang="en-US" sz="1100" dirty="0">
                <a:solidFill>
                  <a:schemeClr val="tx1">
                    <a:lumMod val="75000"/>
                    <a:lumOff val="25000"/>
                  </a:schemeClr>
                </a:solidFill>
                <a:cs typeface="Segoe"/>
              </a:rPr>
              <a:t>Rob Sewell</a:t>
            </a:r>
          </a:p>
          <a:p>
            <a:pPr algn="ctr"/>
            <a:r>
              <a:rPr lang="en-US" sz="800" dirty="0">
                <a:solidFill>
                  <a:schemeClr val="tx1">
                    <a:lumMod val="75000"/>
                    <a:lumOff val="25000"/>
                  </a:schemeClr>
                </a:solidFill>
                <a:cs typeface="Segoe"/>
              </a:rPr>
              <a:t>PowerShell MVP &amp; Consultant</a:t>
            </a:r>
          </a:p>
        </p:txBody>
      </p:sp>
      <p:sp>
        <p:nvSpPr>
          <p:cNvPr id="27" name="TextBox 26">
            <a:extLst>
              <a:ext uri="{FF2B5EF4-FFF2-40B4-BE49-F238E27FC236}">
                <a16:creationId xmlns:a16="http://schemas.microsoft.com/office/drawing/2014/main" id="{95A271BB-DA69-4176-A845-914490FEF017}"/>
              </a:ext>
            </a:extLst>
          </p:cNvPr>
          <p:cNvSpPr txBox="1"/>
          <p:nvPr/>
        </p:nvSpPr>
        <p:spPr>
          <a:xfrm>
            <a:off x="4744561" y="2948609"/>
            <a:ext cx="1287532" cy="384721"/>
          </a:xfrm>
          <a:prstGeom prst="rect">
            <a:avLst/>
          </a:prstGeom>
          <a:noFill/>
        </p:spPr>
        <p:txBody>
          <a:bodyPr wrap="none" rtlCol="0">
            <a:spAutoFit/>
          </a:bodyPr>
          <a:lstStyle/>
          <a:p>
            <a:pPr algn="ctr"/>
            <a:r>
              <a:rPr lang="en-US" sz="1100" dirty="0">
                <a:solidFill>
                  <a:schemeClr val="tx1">
                    <a:lumMod val="75000"/>
                    <a:lumOff val="25000"/>
                  </a:schemeClr>
                </a:solidFill>
                <a:cs typeface="Segoe"/>
              </a:rPr>
              <a:t>Shawn Melton</a:t>
            </a:r>
          </a:p>
          <a:p>
            <a:pPr algn="ctr"/>
            <a:r>
              <a:rPr lang="en-US" sz="800" dirty="0">
                <a:solidFill>
                  <a:schemeClr val="tx1">
                    <a:lumMod val="75000"/>
                    <a:lumOff val="25000"/>
                  </a:schemeClr>
                </a:solidFill>
                <a:cs typeface="Segoe"/>
              </a:rPr>
              <a:t>SQL Server DBA, Pythian</a:t>
            </a:r>
          </a:p>
        </p:txBody>
      </p:sp>
      <p:sp>
        <p:nvSpPr>
          <p:cNvPr id="28" name="TextBox 27">
            <a:extLst>
              <a:ext uri="{FF2B5EF4-FFF2-40B4-BE49-F238E27FC236}">
                <a16:creationId xmlns:a16="http://schemas.microsoft.com/office/drawing/2014/main" id="{EF3AC1A4-6D2D-4948-B1F0-0CD43713EE85}"/>
              </a:ext>
            </a:extLst>
          </p:cNvPr>
          <p:cNvSpPr txBox="1"/>
          <p:nvPr/>
        </p:nvSpPr>
        <p:spPr>
          <a:xfrm>
            <a:off x="6626040" y="2948609"/>
            <a:ext cx="1737976" cy="384721"/>
          </a:xfrm>
          <a:prstGeom prst="rect">
            <a:avLst/>
          </a:prstGeom>
          <a:noFill/>
        </p:spPr>
        <p:txBody>
          <a:bodyPr wrap="none" rtlCol="0">
            <a:spAutoFit/>
          </a:bodyPr>
          <a:lstStyle/>
          <a:p>
            <a:pPr algn="ctr"/>
            <a:r>
              <a:rPr lang="en-US" sz="1100" dirty="0">
                <a:solidFill>
                  <a:schemeClr val="tx1">
                    <a:lumMod val="75000"/>
                    <a:lumOff val="25000"/>
                  </a:schemeClr>
                </a:solidFill>
                <a:cs typeface="Segoe"/>
              </a:rPr>
              <a:t>Sander </a:t>
            </a:r>
            <a:r>
              <a:rPr lang="en-US" sz="1100" dirty="0" err="1">
                <a:solidFill>
                  <a:schemeClr val="tx1">
                    <a:lumMod val="75000"/>
                    <a:lumOff val="25000"/>
                  </a:schemeClr>
                </a:solidFill>
                <a:cs typeface="Segoe"/>
              </a:rPr>
              <a:t>Stad</a:t>
            </a:r>
            <a:endParaRPr lang="en-US" sz="1100" dirty="0">
              <a:solidFill>
                <a:schemeClr val="tx1">
                  <a:lumMod val="75000"/>
                  <a:lumOff val="25000"/>
                </a:schemeClr>
              </a:solidFill>
              <a:cs typeface="Segoe"/>
            </a:endParaRPr>
          </a:p>
          <a:p>
            <a:pPr algn="ctr"/>
            <a:r>
              <a:rPr lang="en-US" sz="800" dirty="0">
                <a:solidFill>
                  <a:schemeClr val="tx1">
                    <a:lumMod val="75000"/>
                    <a:lumOff val="25000"/>
                  </a:schemeClr>
                </a:solidFill>
                <a:cs typeface="Segoe"/>
              </a:rPr>
              <a:t>SQL Server DBA, </a:t>
            </a:r>
            <a:r>
              <a:rPr lang="en-US" sz="700" dirty="0">
                <a:solidFill>
                  <a:schemeClr val="tx1">
                    <a:lumMod val="75000"/>
                    <a:lumOff val="25000"/>
                  </a:schemeClr>
                </a:solidFill>
                <a:cs typeface="Segoe"/>
              </a:rPr>
              <a:t>Waypoint Analytical</a:t>
            </a:r>
          </a:p>
        </p:txBody>
      </p:sp>
    </p:spTree>
    <p:extLst>
      <p:ext uri="{BB962C8B-B14F-4D97-AF65-F5344CB8AC3E}">
        <p14:creationId xmlns:p14="http://schemas.microsoft.com/office/powerpoint/2010/main" val="4265554806"/>
      </p:ext>
    </p:extLst>
  </p:cSld>
  <p:clrMapOvr>
    <a:masterClrMapping/>
  </p:clrMapOvr>
</p:sld>
</file>

<file path=ppt/theme/theme1.xml><?xml version="1.0" encoding="utf-8"?>
<a:theme xmlns:a="http://schemas.openxmlformats.org/drawingml/2006/main" name="PASS 2013_SpeakerTemplate_16x9">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7126</TotalTime>
  <Words>2941</Words>
  <Application>Microsoft Office PowerPoint</Application>
  <PresentationFormat>On-screen Show (16:9)</PresentationFormat>
  <Paragraphs>489</Paragraphs>
  <Slides>68</Slides>
  <Notes>44</Notes>
  <HiddenSlides>13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68</vt:i4>
      </vt:variant>
    </vt:vector>
  </HeadingPairs>
  <TitlesOfParts>
    <vt:vector size="83" baseType="lpstr">
      <vt:lpstr>Arial</vt:lpstr>
      <vt:lpstr>Calibri</vt:lpstr>
      <vt:lpstr>Century Gothic</vt:lpstr>
      <vt:lpstr>Consolas</vt:lpstr>
      <vt:lpstr>Gill Sans</vt:lpstr>
      <vt:lpstr>Gotham Book</vt:lpstr>
      <vt:lpstr>Gotham Light</vt:lpstr>
      <vt:lpstr>Gotham Medium</vt:lpstr>
      <vt:lpstr>Open Sans</vt:lpstr>
      <vt:lpstr>Segoe</vt:lpstr>
      <vt:lpstr>Segoe UI</vt:lpstr>
      <vt:lpstr>Segoe UI Light</vt:lpstr>
      <vt:lpstr>Segoe UI Semilight</vt:lpstr>
      <vt:lpstr>Wingdings</vt:lpstr>
      <vt:lpstr>PASS 2013_SpeakerTemplate_16x9</vt:lpstr>
      <vt:lpstr>PowerPoint Presentation</vt:lpstr>
      <vt:lpstr>-WhatIf</vt:lpstr>
      <vt:lpstr>PowerPoint Presentation</vt:lpstr>
      <vt:lpstr>PowerPoint Presentation</vt:lpstr>
      <vt:lpstr>PowerPoint Presentation</vt:lpstr>
      <vt:lpstr>Chrissy LeMaire</vt:lpstr>
      <vt:lpstr>Constantine Kokkinos</vt:lpstr>
      <vt:lpstr>Rob Sewell</vt:lpstr>
      <vt:lpstr>Guest Speaker &amp; Lab Proctors</vt:lpstr>
      <vt:lpstr>Rules</vt:lpstr>
      <vt:lpstr>Join our private pre-con channel</vt:lpstr>
      <vt:lpstr>Agenda, before lunch</vt:lpstr>
      <vt:lpstr>Agenda, after lunch</vt:lpstr>
      <vt:lpstr>Problems we’re aiming to solve</vt:lpstr>
      <vt:lpstr>Orientation</vt:lpstr>
      <vt:lpstr>SQL PowerShell History</vt:lpstr>
      <vt:lpstr>Condensed SQL PowerShell History</vt:lpstr>
      <vt:lpstr>Condensed SQL PowerShell History</vt:lpstr>
      <vt:lpstr>Condensed SQL PowerShell History</vt:lpstr>
      <vt:lpstr>PowerShell Syntax</vt:lpstr>
      <vt:lpstr>PowerShell vs. T-SQL</vt:lpstr>
      <vt:lpstr>When to use PowerShell </vt:lpstr>
      <vt:lpstr>PowerShell ❤️ SQL Server</vt:lpstr>
      <vt:lpstr>PowerShell ❤️ Windows</vt:lpstr>
      <vt:lpstr>PowerShell ❤️ the Filesystem</vt:lpstr>
      <vt:lpstr>PowerShell ❤️ regex</vt:lpstr>
      <vt:lpstr>PowerShell Remoting &amp; Security</vt:lpstr>
      <vt:lpstr>PowerShell Remoting</vt:lpstr>
      <vt:lpstr>PowerShell Remoting</vt:lpstr>
      <vt:lpstr>PowerShell Remoting</vt:lpstr>
      <vt:lpstr>PowerShell Security</vt:lpstr>
      <vt:lpstr>FUD in the media</vt:lpstr>
      <vt:lpstr>FUD in the media</vt:lpstr>
      <vt:lpstr>Context</vt:lpstr>
      <vt:lpstr>PowerShell Security In-Depth</vt:lpstr>
      <vt:lpstr>SqlServer</vt:lpstr>
      <vt:lpstr>Installation and Update</vt:lpstr>
      <vt:lpstr>Commands</vt:lpstr>
      <vt:lpstr>SQLSERVER:\ - The Provider</vt:lpstr>
      <vt:lpstr>dbatools</vt:lpstr>
      <vt:lpstr>dbatools</vt:lpstr>
      <vt:lpstr>System Requirements</vt:lpstr>
      <vt:lpstr>Install is easy</vt:lpstr>
      <vt:lpstr>Need an offline install?</vt:lpstr>
      <vt:lpstr>Now, to Import</vt:lpstr>
      <vt:lpstr>    dbatools is digitally signed </vt:lpstr>
      <vt:lpstr>Set-ExecutionPolicy</vt:lpstr>
      <vt:lpstr>demo time!</vt:lpstr>
      <vt:lpstr>docker lab!</vt:lpstr>
      <vt:lpstr>dbatools development in practice</vt:lpstr>
      <vt:lpstr>Get Inspired</vt:lpstr>
      <vt:lpstr>Grab a template</vt:lpstr>
      <vt:lpstr>lessons learned / tips &amp; tricks</vt:lpstr>
      <vt:lpstr>PowerPoint Presentation</vt:lpstr>
      <vt:lpstr>The PowerShell Security Argument</vt:lpstr>
      <vt:lpstr>Logging</vt:lpstr>
      <vt:lpstr>Palette</vt:lpstr>
      <vt:lpstr>Titles are set 36 Segoe UI</vt:lpstr>
      <vt:lpstr>Agenda</vt:lpstr>
      <vt:lpstr>Two column layout</vt:lpstr>
      <vt:lpstr>Two column layout with icons</vt:lpstr>
      <vt:lpstr>Five column layout</vt:lpstr>
      <vt:lpstr>Table Style</vt:lpstr>
      <vt:lpstr>Slide for Developer’s Software Code</vt:lpstr>
      <vt:lpstr>Housecleaning</vt:lpstr>
      <vt:lpstr>Demo Title</vt:lpstr>
      <vt:lpstr>Video Title</vt:lpstr>
      <vt:lpstr>Customer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Rob Sewell</cp:lastModifiedBy>
  <cp:revision>454</cp:revision>
  <dcterms:created xsi:type="dcterms:W3CDTF">2013-07-12T18:23:55Z</dcterms:created>
  <dcterms:modified xsi:type="dcterms:W3CDTF">2017-09-13T18:54:08Z</dcterms:modified>
</cp:coreProperties>
</file>