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317" r:id="rId5"/>
    <p:sldId id="302" r:id="rId6"/>
    <p:sldId id="309" r:id="rId7"/>
    <p:sldId id="328" r:id="rId8"/>
    <p:sldId id="329" r:id="rId9"/>
    <p:sldId id="330" r:id="rId10"/>
    <p:sldId id="331" r:id="rId11"/>
    <p:sldId id="318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5" autoAdjust="0"/>
    <p:restoredTop sz="94508" autoAdjust="0"/>
  </p:normalViewPr>
  <p:slideViewPr>
    <p:cSldViewPr>
      <p:cViewPr varScale="1">
        <p:scale>
          <a:sx n="199" d="100"/>
          <a:sy n="199" d="100"/>
        </p:scale>
        <p:origin x="184" y="4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02.03.2020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Dokument_Microsoft_Wordu.docx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0.png"/><Relationship Id="rId7" Type="http://schemas.openxmlformats.org/officeDocument/2006/relationships/package" Target="../embeddings/Dokument_Microsoft_Wordu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Dokument_Microsoft_Wordu1.docx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Dokument_Microsoft_Wordu3.docx"/><Relationship Id="rId7" Type="http://schemas.openxmlformats.org/officeDocument/2006/relationships/package" Target="../embeddings/Dokument_Microsoft_Wordu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2214789"/>
            <a:ext cx="5733483" cy="1080121"/>
          </a:xfrm>
        </p:spPr>
        <p:txBody>
          <a:bodyPr/>
          <a:lstStyle/>
          <a:p>
            <a:r>
              <a:rPr lang="en-US" altLang="ko-KR" sz="2800" b="1" dirty="0" err="1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2800" b="1" dirty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2800" b="1" dirty="0" err="1">
                <a:latin typeface="Andale Mono" charset="0"/>
                <a:ea typeface="Andale Mono" charset="0"/>
                <a:cs typeface="Andale Mono" charset="0"/>
              </a:rPr>
              <a:t>displej</a:t>
            </a:r>
            <a:r>
              <a:rPr lang="en-US" altLang="ko-KR" sz="2800" b="1" dirty="0">
                <a:latin typeface="Andale Mono" charset="0"/>
                <a:ea typeface="Andale Mono" charset="0"/>
                <a:cs typeface="Andale Mono" charset="0"/>
              </a:rPr>
              <a:t> - 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95052" y="3290372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PŮVODNÍ ZAPOJENI MATICOVÉHO LED DISPLEJE ROZŠÍŘÍTE O PŘIPOJENÍ AKCELEROMETRU. V ZÁVISLOSTI NA POLOZE BUDE POSKYTOVAT DATA PRO POZICI ROZSVÍCENÉ DIODY NA MATICOVÉM DISPLEJI.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budete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potřebovat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43513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6" b="5831"/>
          <a:stretch/>
        </p:blipFill>
        <p:spPr bwMode="auto">
          <a:xfrm>
            <a:off x="3347864" y="1491630"/>
            <a:ext cx="4503519" cy="27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6850" y="68251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 kde se můžete setkat se zařízením akcelerometr?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406155" y="289172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Víte, co akcelerometr měří?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406155" y="3295071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Měří pohybové zrychlení, a to nejlépe ve všech třech osách.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E300E70-D8B6-5949-8230-F427F04BCC29}"/>
              </a:ext>
            </a:extLst>
          </p:cNvPr>
          <p:cNvSpPr txBox="1"/>
          <p:nvPr/>
        </p:nvSpPr>
        <p:spPr>
          <a:xfrm>
            <a:off x="2406155" y="141115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V dnešní době má akcelerometr takřka každý mobilní telefon. Dále jej nalezneme v automobilech, letadlech apod.</a:t>
            </a:r>
          </a:p>
        </p:txBody>
      </p: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cs-CZ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Zapojení</a:t>
            </a:r>
            <a:br>
              <a:rPr lang="cs-CZ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akcelerometru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267744" y="267494"/>
            <a:ext cx="5739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 předchozímu schématu přidejte akcelerometr.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 bwMode="auto">
          <a:xfrm>
            <a:off x="2843808" y="1275606"/>
            <a:ext cx="4993634" cy="2952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2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Krátce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akcelerometru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E300E70-D8B6-5949-8230-F427F04BCC29}"/>
              </a:ext>
            </a:extLst>
          </p:cNvPr>
          <p:cNvSpPr txBox="1"/>
          <p:nvPr/>
        </p:nvSpPr>
        <p:spPr>
          <a:xfrm>
            <a:off x="2339752" y="555526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Akcelerometr je malé pohybové čidlo, které měří pohybové zrychlení a to nejlépe ve všech třech osách.</a:t>
            </a:r>
          </a:p>
          <a:p>
            <a:pPr latinLnBrk="0" hangingPunct="0"/>
            <a:endParaRPr lang="cs-CZ" sz="16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Ze znalosti zrychlení a hmotnosti lze zjistit sílu působící na těleso.</a:t>
            </a:r>
          </a:p>
          <a:p>
            <a:pPr latinLnBrk="0" hangingPunct="0"/>
            <a:endParaRPr lang="cs-CZ" sz="16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Akcelerometry jsou vhodné nejen pro měření odstředivých a setrvačných sil, ale i pro určování pozice tělesa, jeho náklon nebo vibrace.</a:t>
            </a:r>
          </a:p>
          <a:p>
            <a:pPr latinLnBrk="0" hangingPunct="0"/>
            <a:endParaRPr lang="cs-CZ" sz="16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Akcelerometry jsou dnes i v mobilních telefonech a využívají se v leteckém a automobilovém průmyslu.</a:t>
            </a:r>
          </a:p>
        </p:txBody>
      </p:sp>
    </p:spTree>
    <p:extLst>
      <p:ext uri="{BB962C8B-B14F-4D97-AF65-F5344CB8AC3E}">
        <p14:creationId xmlns:p14="http://schemas.microsoft.com/office/powerpoint/2010/main" val="33771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Krátce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akcelerometru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4ACC290-5DF9-444E-8D50-A6AF9F54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3518"/>
            <a:ext cx="3456384" cy="29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EA4E6760-B017-5449-A972-DF1A9589B2E3}"/>
                  </a:ext>
                </a:extLst>
              </p:cNvPr>
              <p:cNvSpPr txBox="1"/>
              <p:nvPr/>
            </p:nvSpPr>
            <p:spPr>
              <a:xfrm>
                <a:off x="2483768" y="3867894"/>
                <a:ext cx="5810565" cy="73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/>
                      <m:t>𝑝𝑖𝑡𝑐h</m:t>
                    </m:r>
                    <m:r>
                      <a:rPr lang="cs-CZ" i="1"/>
                      <m:t>=</m:t>
                    </m:r>
                    <m:r>
                      <a:rPr lang="cs-CZ" i="1"/>
                      <m:t>𝑎𝑟𝑐𝑡𝑎𝑛</m:t>
                    </m:r>
                    <m:d>
                      <m:dPr>
                        <m:ctrlPr>
                          <a:rPr lang="cs-CZ" i="1"/>
                        </m:ctrlPr>
                      </m:dPr>
                      <m:e>
                        <m:f>
                          <m:fPr>
                            <m:ctrlPr>
                              <a:rPr lang="cs-CZ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i="1"/>
                                </m:ctrlPr>
                              </m:sSubPr>
                              <m:e>
                                <m:r>
                                  <a:rPr lang="cs-CZ" i="1"/>
                                  <m:t>𝐺</m:t>
                                </m:r>
                              </m:e>
                              <m:sub>
                                <m:r>
                                  <a:rPr lang="cs-CZ" i="1"/>
                                  <m:t>𝑦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cs-CZ" i="1"/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cs-CZ" i="1"/>
                                    </m:ctrlPr>
                                  </m:sSubSupPr>
                                  <m:e>
                                    <m:r>
                                      <a:rPr lang="cs-CZ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cs-CZ" i="1"/>
                                      <m:t>𝑥</m:t>
                                    </m:r>
                                  </m:sub>
                                  <m:sup>
                                    <m:r>
                                      <a:rPr lang="cs-CZ" i="1"/>
                                      <m:t>2</m:t>
                                    </m:r>
                                  </m:sup>
                                </m:sSubSup>
                                <m:r>
                                  <a:rPr lang="cs-CZ" i="1"/>
                                  <m:t>+</m:t>
                                </m:r>
                                <m:sSubSup>
                                  <m:sSubSupPr>
                                    <m:ctrlPr>
                                      <a:rPr lang="cs-CZ" i="1"/>
                                    </m:ctrlPr>
                                  </m:sSubSupPr>
                                  <m:e>
                                    <m:r>
                                      <a:rPr lang="cs-CZ" i="1"/>
                                      <m:t>𝐺</m:t>
                                    </m:r>
                                  </m:e>
                                  <m:sub>
                                    <m:r>
                                      <a:rPr lang="cs-CZ" i="1"/>
                                      <m:t>𝑥</m:t>
                                    </m:r>
                                  </m:sub>
                                  <m:sup>
                                    <m:r>
                                      <a:rPr lang="cs-CZ" i="1"/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d>
                    <m:r>
                      <a:rPr lang="cs-CZ" i="1"/>
                      <m:t>                     </m:t>
                    </m:r>
                    <m:r>
                      <a:rPr lang="cs-CZ" i="1"/>
                      <m:t>𝑟𝑜𝑙𝑙</m:t>
                    </m:r>
                    <m:r>
                      <a:rPr lang="cs-CZ" i="1"/>
                      <m:t>=</m:t>
                    </m:r>
                    <m:r>
                      <a:rPr lang="cs-CZ" i="1"/>
                      <m:t>𝑎𝑟𝑐𝑡𝑎𝑛</m:t>
                    </m:r>
                    <m:d>
                      <m:dPr>
                        <m:ctrlPr>
                          <a:rPr lang="cs-CZ" i="1"/>
                        </m:ctrlPr>
                      </m:dPr>
                      <m:e>
                        <m:f>
                          <m:fPr>
                            <m:ctrlPr>
                              <a:rPr lang="cs-CZ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i="1"/>
                                </m:ctrlPr>
                              </m:sSubPr>
                              <m:e>
                                <m:r>
                                  <a:rPr lang="cs-CZ" i="1"/>
                                  <m:t>−</m:t>
                                </m:r>
                                <m:r>
                                  <a:rPr lang="cs-CZ" i="1"/>
                                  <m:t>𝐺</m:t>
                                </m:r>
                              </m:e>
                              <m:sub>
                                <m:r>
                                  <a:rPr lang="cs-CZ" i="1"/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i="1"/>
                                </m:ctrlPr>
                              </m:sSubPr>
                              <m:e>
                                <m:r>
                                  <a:rPr lang="cs-CZ" i="1"/>
                                  <m:t>𝐺</m:t>
                                </m:r>
                              </m:e>
                              <m:sub>
                                <m:r>
                                  <a:rPr lang="cs-CZ" i="1"/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cs-CZ" dirty="0">
                    <a:effectLst/>
                  </a:rPr>
                  <a:t> </a:t>
                </a:r>
                <a:endParaRPr lang="cs-CZ" dirty="0"/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EA4E6760-B017-5449-A972-DF1A9589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867894"/>
                <a:ext cx="5810565" cy="735330"/>
              </a:xfrm>
              <a:prstGeom prst="rect">
                <a:avLst/>
              </a:prstGeom>
              <a:blipFill>
                <a:blip r:embed="rId5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4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Arduino a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akcelerometr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E8173E9F-27AF-6241-8E7A-B1546A6DAE70}"/>
              </a:ext>
            </a:extLst>
          </p:cNvPr>
          <p:cNvSpPr txBox="1"/>
          <p:nvPr/>
        </p:nvSpPr>
        <p:spPr>
          <a:xfrm>
            <a:off x="2339752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Vzorce lze v </a:t>
            </a:r>
            <a:r>
              <a:rPr lang="cs-CZ" sz="1600" dirty="0" err="1">
                <a:latin typeface="Andale Mono" charset="0"/>
                <a:ea typeface="Andale Mono" charset="0"/>
                <a:cs typeface="Andale Mono" charset="0"/>
              </a:rPr>
              <a:t>Arduino</a:t>
            </a:r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 kódu přepsat v následujícím tvaru: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F99857ED-F1A0-F542-B452-F00E778293B6}"/>
              </a:ext>
            </a:extLst>
          </p:cNvPr>
          <p:cNvCxnSpPr/>
          <p:nvPr/>
        </p:nvCxnSpPr>
        <p:spPr>
          <a:xfrm>
            <a:off x="12844463" y="12974638"/>
            <a:ext cx="0" cy="80010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A782C39F-79D1-B440-9EEE-2B5E83ADD4AB}"/>
              </a:ext>
            </a:extLst>
          </p:cNvPr>
          <p:cNvCxnSpPr/>
          <p:nvPr/>
        </p:nvCxnSpPr>
        <p:spPr>
          <a:xfrm>
            <a:off x="12846050" y="13431838"/>
            <a:ext cx="635000" cy="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E31D7588-7298-0643-94EC-B5A0E798083D}"/>
              </a:ext>
            </a:extLst>
          </p:cNvPr>
          <p:cNvCxnSpPr/>
          <p:nvPr/>
        </p:nvCxnSpPr>
        <p:spPr>
          <a:xfrm>
            <a:off x="12996863" y="13127038"/>
            <a:ext cx="0" cy="80010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BEDDE4E0-0F8E-3F4B-B8A2-1988177ADB7E}"/>
              </a:ext>
            </a:extLst>
          </p:cNvPr>
          <p:cNvCxnSpPr/>
          <p:nvPr/>
        </p:nvCxnSpPr>
        <p:spPr>
          <a:xfrm>
            <a:off x="12998450" y="13584238"/>
            <a:ext cx="635000" cy="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D6D3ADCA-230D-C543-8D9A-79402CE80793}"/>
              </a:ext>
            </a:extLst>
          </p:cNvPr>
          <p:cNvCxnSpPr/>
          <p:nvPr/>
        </p:nvCxnSpPr>
        <p:spPr>
          <a:xfrm>
            <a:off x="13149263" y="13279438"/>
            <a:ext cx="0" cy="80010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BD1F9DB4-D52F-6D44-9DE4-D8B3ED3B53FE}"/>
              </a:ext>
            </a:extLst>
          </p:cNvPr>
          <p:cNvCxnSpPr/>
          <p:nvPr/>
        </p:nvCxnSpPr>
        <p:spPr>
          <a:xfrm>
            <a:off x="13150850" y="13736638"/>
            <a:ext cx="635000" cy="0"/>
          </a:xfrm>
          <a:prstGeom prst="line">
            <a:avLst/>
          </a:prstGeom>
          <a:ln>
            <a:solidFill>
              <a:srgbClr val="1592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kt 26">
            <a:extLst>
              <a:ext uri="{FF2B5EF4-FFF2-40B4-BE49-F238E27FC236}">
                <a16:creationId xmlns:a16="http://schemas.microsoft.com/office/drawing/2014/main" id="{E1EA5870-108B-0643-A7F0-BA0785F3A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15076"/>
              </p:ext>
            </p:extLst>
          </p:nvPr>
        </p:nvGraphicFramePr>
        <p:xfrm>
          <a:off x="2267744" y="1467088"/>
          <a:ext cx="65500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Dokument" r:id="rId5" imgW="5575300" imgH="1104900" progId="Word.Document.12">
                  <p:embed/>
                </p:oleObj>
              </mc:Choice>
              <mc:Fallback>
                <p:oleObj name="Dokument" r:id="rId5" imgW="55753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1467088"/>
                        <a:ext cx="6550025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085DCA0F-A7BA-504F-B4AB-882383D89BEA}"/>
              </a:ext>
            </a:extLst>
          </p:cNvPr>
          <p:cNvSpPr txBox="1"/>
          <p:nvPr/>
        </p:nvSpPr>
        <p:spPr>
          <a:xfrm>
            <a:off x="2267744" y="23883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Připojení knihoven pro práci s akcelerometrem je následující:</a:t>
            </a:r>
          </a:p>
        </p:txBody>
      </p:sp>
      <p:graphicFrame>
        <p:nvGraphicFramePr>
          <p:cNvPr id="28" name="Objekt 27">
            <a:extLst>
              <a:ext uri="{FF2B5EF4-FFF2-40B4-BE49-F238E27FC236}">
                <a16:creationId xmlns:a16="http://schemas.microsoft.com/office/drawing/2014/main" id="{BB7117FA-BE11-CD41-B864-9BDA6D9E5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22930"/>
              </p:ext>
            </p:extLst>
          </p:nvPr>
        </p:nvGraphicFramePr>
        <p:xfrm>
          <a:off x="2503488" y="3294063"/>
          <a:ext cx="557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Dokument" r:id="rId7" imgW="5575300" imgH="1041400" progId="Word.Document.12">
                  <p:embed/>
                </p:oleObj>
              </mc:Choice>
              <mc:Fallback>
                <p:oleObj name="Dokument" r:id="rId7" imgW="55753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3488" y="3294063"/>
                        <a:ext cx="5575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19802"/>
              </p:ext>
            </p:extLst>
          </p:nvPr>
        </p:nvGraphicFramePr>
        <p:xfrm>
          <a:off x="2313989" y="1018961"/>
          <a:ext cx="55753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Dokument" r:id="rId3" imgW="5575300" imgH="3924300" progId="Word.Document.12">
                  <p:embed/>
                </p:oleObj>
              </mc:Choice>
              <mc:Fallback>
                <p:oleObj name="Dokument" r:id="rId3" imgW="5575300" imgH="392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989" y="1018961"/>
                        <a:ext cx="557530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81452"/>
              </p:ext>
            </p:extLst>
          </p:nvPr>
        </p:nvGraphicFramePr>
        <p:xfrm>
          <a:off x="5558855" y="1018961"/>
          <a:ext cx="55753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Dokument" r:id="rId7" imgW="5575300" imgH="3835400" progId="Word.Document.12">
                  <p:embed/>
                </p:oleObj>
              </mc:Choice>
              <mc:Fallback>
                <p:oleObj name="Dokument" r:id="rId7" imgW="5575300" imgH="383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8855" y="1018961"/>
                        <a:ext cx="5575300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14"/>
          <p:cNvCxnSpPr>
            <a:cxnSpLocks/>
          </p:cNvCxnSpPr>
          <p:nvPr/>
        </p:nvCxnSpPr>
        <p:spPr>
          <a:xfrm>
            <a:off x="5224578" y="841817"/>
            <a:ext cx="67502" cy="414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EB837D-EE73-414E-A27F-ED51699A31F4}"/>
              </a:ext>
            </a:extLst>
          </p:cNvPr>
          <p:cNvSpPr txBox="1"/>
          <p:nvPr/>
        </p:nvSpPr>
        <p:spPr>
          <a:xfrm>
            <a:off x="2247082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Inovujte programový kód tak, abyste aplikovali vzorec pro výpočet úhlů </a:t>
            </a:r>
            <a:r>
              <a:rPr lang="cs-CZ" sz="12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roll</a:t>
            </a:r>
            <a:r>
              <a:rPr lang="cs-CZ" sz="12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a </a:t>
            </a:r>
            <a:r>
              <a:rPr lang="cs-CZ" sz="12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pitch</a:t>
            </a:r>
            <a:r>
              <a:rPr lang="cs-CZ" sz="12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Nezapomeňte definovat všechny proměnné.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239</Words>
  <Application>Microsoft Macintosh PowerPoint</Application>
  <PresentationFormat>Předvádění na obrazovce (16:9)</PresentationFormat>
  <Paragraphs>38</Paragraphs>
  <Slides>9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327</cp:revision>
  <cp:lastPrinted>2018-11-21T18:59:24Z</cp:lastPrinted>
  <dcterms:created xsi:type="dcterms:W3CDTF">2016-12-05T23:26:54Z</dcterms:created>
  <dcterms:modified xsi:type="dcterms:W3CDTF">2020-03-02T19:38:48Z</dcterms:modified>
</cp:coreProperties>
</file>