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docx" ContentType="application/vnd.openxmlformats-officedocument.wordprocessingml.document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5"/>
  </p:notesMasterIdLst>
  <p:sldIdLst>
    <p:sldId id="256" r:id="rId4"/>
    <p:sldId id="298" r:id="rId5"/>
    <p:sldId id="300" r:id="rId6"/>
    <p:sldId id="266" r:id="rId7"/>
    <p:sldId id="299" r:id="rId8"/>
    <p:sldId id="301" r:id="rId9"/>
    <p:sldId id="307" r:id="rId10"/>
    <p:sldId id="302" r:id="rId11"/>
    <p:sldId id="303" r:id="rId12"/>
    <p:sldId id="304" r:id="rId13"/>
    <p:sldId id="306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7942"/>
    <a:srgbClr val="F2A40D"/>
    <a:srgbClr val="FFFFFF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4" autoAdjust="0"/>
    <p:restoredTop sz="94601" autoAdjust="0"/>
  </p:normalViewPr>
  <p:slideViewPr>
    <p:cSldViewPr>
      <p:cViewPr varScale="1">
        <p:scale>
          <a:sx n="181" d="100"/>
          <a:sy n="181" d="100"/>
        </p:scale>
        <p:origin x="184" y="968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CD106-0280-324C-A42B-4E18AB917999}" type="datetimeFigureOut">
              <a:rPr lang="cs-CZ" smtClean="0"/>
              <a:t>19.04.19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63EBD-36E0-F44F-9E80-9C86A797193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656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0.png"/><Relationship Id="rId5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oleObject" Target="../embeddings/oleObject6.bin"/><Relationship Id="rId6" Type="http://schemas.openxmlformats.org/officeDocument/2006/relationships/package" Target="../embeddings/Dokument_Microsoft_Wordu6.docx"/><Relationship Id="rId7" Type="http://schemas.openxmlformats.org/officeDocument/2006/relationships/image" Target="../media/image21.emf"/><Relationship Id="rId8" Type="http://schemas.openxmlformats.org/officeDocument/2006/relationships/oleObject" Target="../embeddings/oleObject7.bin"/><Relationship Id="rId9" Type="http://schemas.openxmlformats.org/officeDocument/2006/relationships/package" Target="../embeddings/Dokument_Microsoft_Wordu7.docx"/><Relationship Id="rId10" Type="http://schemas.openxmlformats.org/officeDocument/2006/relationships/image" Target="../media/image2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oleObject" Target="../embeddings/oleObject8.bin"/><Relationship Id="rId6" Type="http://schemas.openxmlformats.org/officeDocument/2006/relationships/package" Target="../embeddings/Dokument_Microsoft_Wordu8.docx"/><Relationship Id="rId7" Type="http://schemas.openxmlformats.org/officeDocument/2006/relationships/image" Target="../media/image23.emf"/><Relationship Id="rId8" Type="http://schemas.openxmlformats.org/officeDocument/2006/relationships/oleObject" Target="../embeddings/oleObject9.bin"/><Relationship Id="rId9" Type="http://schemas.openxmlformats.org/officeDocument/2006/relationships/package" Target="../embeddings/Dokument_Microsoft_Wordu9.docx"/><Relationship Id="rId10" Type="http://schemas.openxmlformats.org/officeDocument/2006/relationships/image" Target="../media/image24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oleObject" Target="../embeddings/oleObject1.bin"/><Relationship Id="rId6" Type="http://schemas.openxmlformats.org/officeDocument/2006/relationships/package" Target="../embeddings/Dokument_Microsoft_Wordu1.docx"/><Relationship Id="rId7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oleObject" Target="../embeddings/oleObject2.bin"/><Relationship Id="rId6" Type="http://schemas.openxmlformats.org/officeDocument/2006/relationships/package" Target="../embeddings/Dokument_Microsoft_Wordu2.docx"/><Relationship Id="rId7" Type="http://schemas.openxmlformats.org/officeDocument/2006/relationships/image" Target="../media/image1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4.png"/><Relationship Id="rId5" Type="http://schemas.openxmlformats.org/officeDocument/2006/relationships/image" Target="../media/image15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oleObject" Target="../embeddings/oleObject3.bin"/><Relationship Id="rId6" Type="http://schemas.openxmlformats.org/officeDocument/2006/relationships/package" Target="../embeddings/Dokument_Microsoft_Wordu3.docx"/><Relationship Id="rId7" Type="http://schemas.openxmlformats.org/officeDocument/2006/relationships/image" Target="../media/image16.emf"/><Relationship Id="rId8" Type="http://schemas.openxmlformats.org/officeDocument/2006/relationships/image" Target="../media/image17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oleObject" Target="../embeddings/oleObject4.bin"/><Relationship Id="rId6" Type="http://schemas.openxmlformats.org/officeDocument/2006/relationships/package" Target="../embeddings/Dokument_Microsoft_Wordu4.docx"/><Relationship Id="rId7" Type="http://schemas.openxmlformats.org/officeDocument/2006/relationships/image" Target="../media/image19.emf"/><Relationship Id="rId8" Type="http://schemas.openxmlformats.org/officeDocument/2006/relationships/oleObject" Target="../embeddings/oleObject5.bin"/><Relationship Id="rId9" Type="http://schemas.openxmlformats.org/officeDocument/2006/relationships/package" Target="../embeddings/Dokument_Microsoft_Wordu5.docx"/><Relationship Id="rId10" Type="http://schemas.openxmlformats.org/officeDocument/2006/relationships/image" Target="../media/image2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24336" y="2211710"/>
            <a:ext cx="5292080" cy="1080121"/>
          </a:xfrm>
        </p:spPr>
        <p:txBody>
          <a:bodyPr/>
          <a:lstStyle/>
          <a:p>
            <a:r>
              <a:rPr lang="en-US" altLang="ko-KR" sz="3600" b="1" dirty="0" err="1" smtClean="0">
                <a:latin typeface="Andale Mono" charset="0"/>
                <a:ea typeface="Andale Mono" charset="0"/>
                <a:cs typeface="Andale Mono" charset="0"/>
              </a:rPr>
              <a:t>První</a:t>
            </a:r>
            <a:r>
              <a:rPr lang="en-US" altLang="ko-KR" sz="3600" b="1" dirty="0" smtClean="0">
                <a:latin typeface="Andale Mono" charset="0"/>
                <a:ea typeface="Andale Mono" charset="0"/>
                <a:cs typeface="Andale Mono" charset="0"/>
              </a:rPr>
              <a:t> program</a:t>
            </a:r>
            <a:endParaRPr lang="en-US" altLang="ko-KR" sz="36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059832" y="3435846"/>
            <a:ext cx="5616624" cy="7920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První seznámení se sestavováním elektronických obvodů a </a:t>
            </a:r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programováním </a:t>
            </a: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desky Arduino. </a:t>
            </a:r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V</a:t>
            </a: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 této části vytvoříte </a:t>
            </a:r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jednoduchý </a:t>
            </a: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elektronický obvod s LED </a:t>
            </a:r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diodou. </a:t>
            </a:r>
            <a:endParaRPr lang="en-US" altLang="ko-KR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8" name="Obrázek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57200"/>
            <a:ext cx="2866856" cy="2375972"/>
          </a:xfrm>
          <a:prstGeom prst="rect">
            <a:avLst/>
          </a:prstGeom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21" name="Skupina 20"/>
          <p:cNvGrpSpPr/>
          <p:nvPr/>
        </p:nvGrpSpPr>
        <p:grpSpPr>
          <a:xfrm>
            <a:off x="7524328" y="199433"/>
            <a:ext cx="1416811" cy="432226"/>
            <a:chOff x="7524328" y="199433"/>
            <a:chExt cx="1416811" cy="432226"/>
          </a:xfrm>
        </p:grpSpPr>
        <p:pic>
          <p:nvPicPr>
            <p:cNvPr id="19" name="Obrázek 18"/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20" name="TextovéPole 1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627784" y="291301"/>
            <a:ext cx="59766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Sestavte program pro střídavé blikání </a:t>
            </a:r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LED, </a:t>
            </a: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ale tentokrát každá blikne dvakrát, vždy po 1 sekundě. Mezi oběma diodami bude pauza dvě sekundy.</a:t>
            </a:r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258373"/>
              </p:ext>
            </p:extLst>
          </p:nvPr>
        </p:nvGraphicFramePr>
        <p:xfrm>
          <a:off x="2987824" y="1707654"/>
          <a:ext cx="5969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name="Dokument" r:id="rId6" imgW="5969000" imgH="1041400" progId="Word.Document.12">
                  <p:embed/>
                </p:oleObj>
              </mc:Choice>
              <mc:Fallback>
                <p:oleObj name="Dokument" r:id="rId6" imgW="5969000" imgH="1041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87824" y="1707654"/>
                        <a:ext cx="5969000" cy="104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646338"/>
              </p:ext>
            </p:extLst>
          </p:nvPr>
        </p:nvGraphicFramePr>
        <p:xfrm>
          <a:off x="5796136" y="1667222"/>
          <a:ext cx="596900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name="Dokument" r:id="rId9" imgW="5969000" imgH="3352800" progId="Word.Document.12">
                  <p:embed/>
                </p:oleObj>
              </mc:Choice>
              <mc:Fallback>
                <p:oleObj name="Dokument" r:id="rId9" imgW="5969000" imgH="3352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96136" y="1667222"/>
                        <a:ext cx="5969000" cy="335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Přímá spojnice 10"/>
          <p:cNvCxnSpPr/>
          <p:nvPr/>
        </p:nvCxnSpPr>
        <p:spPr>
          <a:xfrm>
            <a:off x="5292080" y="1635646"/>
            <a:ext cx="0" cy="3276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627784" y="555526"/>
            <a:ext cx="59766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Upravte program tak, aby diody </a:t>
            </a:r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blikaly </a:t>
            </a: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postupně tj. rozsvítí se první, po </a:t>
            </a:r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0,25 s </a:t>
            </a: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se rozsvítí druhá, v čase </a:t>
            </a:r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0,5 s </a:t>
            </a: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zhasne první a v čase </a:t>
            </a:r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0,75 s </a:t>
            </a: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zhasne druhá. V čase </a:t>
            </a:r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1 s </a:t>
            </a: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rozsvítí první a pořád dokola.</a:t>
            </a:r>
          </a:p>
        </p:txBody>
      </p:sp>
      <p:cxnSp>
        <p:nvCxnSpPr>
          <p:cNvPr id="11" name="Přímá spojnice 10"/>
          <p:cNvCxnSpPr/>
          <p:nvPr/>
        </p:nvCxnSpPr>
        <p:spPr>
          <a:xfrm>
            <a:off x="5292080" y="2429162"/>
            <a:ext cx="0" cy="1942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618052"/>
              </p:ext>
            </p:extLst>
          </p:nvPr>
        </p:nvGraphicFramePr>
        <p:xfrm>
          <a:off x="2771800" y="2505050"/>
          <a:ext cx="5969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Dokument" r:id="rId6" imgW="5969000" imgH="1041400" progId="Word.Document.12">
                  <p:embed/>
                </p:oleObj>
              </mc:Choice>
              <mc:Fallback>
                <p:oleObj name="Dokument" r:id="rId6" imgW="5969000" imgH="1041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71800" y="2505050"/>
                        <a:ext cx="5969000" cy="104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690723"/>
              </p:ext>
            </p:extLst>
          </p:nvPr>
        </p:nvGraphicFramePr>
        <p:xfrm>
          <a:off x="5868144" y="2505050"/>
          <a:ext cx="59690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Dokument" r:id="rId9" imgW="5969000" imgH="1866900" progId="Word.Document.12">
                  <p:embed/>
                </p:oleObj>
              </mc:Choice>
              <mc:Fallback>
                <p:oleObj name="Dokument" r:id="rId9" imgW="5969000" imgH="1866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68144" y="2505050"/>
                        <a:ext cx="5969000" cy="186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949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Otázky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7" name="TextovéPole 6"/>
          <p:cNvSpPr txBox="1"/>
          <p:nvPr/>
        </p:nvSpPr>
        <p:spPr>
          <a:xfrm>
            <a:off x="2843808" y="834787"/>
            <a:ext cx="4381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Víte, co to jsou embedded systémy?</a:t>
            </a:r>
          </a:p>
        </p:txBody>
      </p:sp>
      <p:sp>
        <p:nvSpPr>
          <p:cNvPr id="13" name="TextovéPole 12"/>
          <p:cNvSpPr txBox="1"/>
          <p:nvPr/>
        </p:nvSpPr>
        <p:spPr>
          <a:xfrm>
            <a:off x="2843808" y="1313109"/>
            <a:ext cx="540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 latinLnBrk="0" hangingPunct="0"/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Embedded systémy (ES) – někdy se uvádí vestavěné </a:t>
            </a:r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systém, </a:t>
            </a: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jsou kombinací hardwarového a softwarového vybavení. </a:t>
            </a:r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Jsou </a:t>
            </a: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to systémy jednoúčelové, určené pro definované činnosti. ES bývají součástí nějakého systému většího. Obsahují řídící počítač, který je zcela zabudován do </a:t>
            </a:r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zařízen, </a:t>
            </a: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které ovládá a plní konkrétní účel.</a:t>
            </a:r>
          </a:p>
          <a:p>
            <a:endParaRPr lang="cs-CZ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6" name="TextovéPole 15"/>
          <p:cNvSpPr txBox="1"/>
          <p:nvPr/>
        </p:nvSpPr>
        <p:spPr>
          <a:xfrm>
            <a:off x="2843808" y="2663652"/>
            <a:ext cx="4134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Kde všude se s embedded systémy </a:t>
            </a:r>
            <a:endParaRPr lang="cs-CZ" sz="1600" dirty="0" smtClean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můžete 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potkat? </a:t>
            </a:r>
          </a:p>
        </p:txBody>
      </p:sp>
      <p:sp>
        <p:nvSpPr>
          <p:cNvPr id="17" name="TextovéPole 16"/>
          <p:cNvSpPr txBox="1"/>
          <p:nvPr/>
        </p:nvSpPr>
        <p:spPr>
          <a:xfrm>
            <a:off x="2843808" y="3435846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Dnes již prakticky všude: televize, mobilní telefony, automobily atd. </a:t>
            </a:r>
          </a:p>
        </p:txBody>
      </p:sp>
    </p:spTree>
    <p:extLst>
      <p:ext uri="{BB962C8B-B14F-4D97-AF65-F5344CB8AC3E}">
        <p14:creationId xmlns:p14="http://schemas.microsoft.com/office/powerpoint/2010/main" val="200658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Sestavení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obvodu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130774"/>
              </p:ext>
            </p:extLst>
          </p:nvPr>
        </p:nvGraphicFramePr>
        <p:xfrm>
          <a:off x="2699792" y="1924670"/>
          <a:ext cx="59690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name="Dokument" r:id="rId6" imgW="5969000" imgH="1727200" progId="Word.Document.12">
                  <p:embed/>
                </p:oleObj>
              </mc:Choice>
              <mc:Fallback>
                <p:oleObj name="Dokument" r:id="rId6" imgW="5969000" imgH="1727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99792" y="1924670"/>
                        <a:ext cx="5969000" cy="172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ovéPole 10"/>
          <p:cNvSpPr txBox="1"/>
          <p:nvPr/>
        </p:nvSpPr>
        <p:spPr>
          <a:xfrm>
            <a:off x="2843808" y="834266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Co budeme potřebovat?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59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Elektronický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2" name="TextovéPole 11"/>
          <p:cNvSpPr txBox="1"/>
          <p:nvPr/>
        </p:nvSpPr>
        <p:spPr>
          <a:xfrm>
            <a:off x="2843808" y="834266"/>
            <a:ext cx="203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Schéma zapojení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13" name="Obrázek 12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21"/>
          <a:stretch/>
        </p:blipFill>
        <p:spPr bwMode="auto">
          <a:xfrm>
            <a:off x="2987824" y="1489447"/>
            <a:ext cx="4436851" cy="318405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8759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Programový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kód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764484"/>
              </p:ext>
            </p:extLst>
          </p:nvPr>
        </p:nvGraphicFramePr>
        <p:xfrm>
          <a:off x="2885132" y="1480046"/>
          <a:ext cx="55753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name="Dokument" r:id="rId6" imgW="5575300" imgH="1955800" progId="Word.Document.12">
                  <p:embed/>
                </p:oleObj>
              </mc:Choice>
              <mc:Fallback>
                <p:oleObj name="Dokument" r:id="rId6" imgW="5575300" imgH="1955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85132" y="1480046"/>
                        <a:ext cx="5575300" cy="195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ovéPole 3"/>
          <p:cNvSpPr txBox="1"/>
          <p:nvPr/>
        </p:nvSpPr>
        <p:spPr>
          <a:xfrm>
            <a:off x="5064571" y="1590987"/>
            <a:ext cx="2903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nastavení pinu 13 jako výstup</a:t>
            </a:r>
          </a:p>
        </p:txBody>
      </p:sp>
      <p:sp>
        <p:nvSpPr>
          <p:cNvPr id="12" name="TextovéPole 11"/>
          <p:cNvSpPr txBox="1"/>
          <p:nvPr/>
        </p:nvSpPr>
        <p:spPr>
          <a:xfrm>
            <a:off x="5064571" y="2270778"/>
            <a:ext cx="23936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nastavení </a:t>
            </a: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hodnoty HIGH </a:t>
            </a:r>
          </a:p>
          <a:p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pro rozsvícení diody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5055944" y="2612062"/>
            <a:ext cx="30732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</a:t>
            </a:r>
            <a:r>
              <a:rPr lang="cs-CZ" sz="110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Přerušení programu na 1 sekundu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5055944" y="2787173"/>
            <a:ext cx="22236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nastavení </a:t>
            </a: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hodnoty LOW</a:t>
            </a:r>
          </a:p>
          <a:p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pro zhasnutí diody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74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Spuštění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programu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6" name="TextovéPole 15"/>
          <p:cNvSpPr txBox="1"/>
          <p:nvPr/>
        </p:nvSpPr>
        <p:spPr>
          <a:xfrm>
            <a:off x="2843808" y="834266"/>
            <a:ext cx="4257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Nahrajte program do desky Arduino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2534774"/>
            <a:ext cx="3384376" cy="1806140"/>
          </a:xfrm>
          <a:prstGeom prst="rect">
            <a:avLst/>
          </a:prstGeom>
        </p:spPr>
      </p:pic>
      <p:pic>
        <p:nvPicPr>
          <p:cNvPr id="17" name="Obrázek 1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742687"/>
            <a:ext cx="195800" cy="195800"/>
          </a:xfrm>
          <a:prstGeom prst="rect">
            <a:avLst/>
          </a:prstGeom>
        </p:spPr>
      </p:pic>
      <p:cxnSp>
        <p:nvCxnSpPr>
          <p:cNvPr id="6" name="Přímá spojovací šipka 5"/>
          <p:cNvCxnSpPr/>
          <p:nvPr/>
        </p:nvCxnSpPr>
        <p:spPr>
          <a:xfrm flipV="1">
            <a:off x="3275856" y="1846153"/>
            <a:ext cx="1856429" cy="849288"/>
          </a:xfrm>
          <a:prstGeom prst="straightConnector1">
            <a:avLst/>
          </a:prstGeom>
          <a:ln>
            <a:tailEnd type="triangle"/>
          </a:ln>
          <a:effectLst>
            <a:glow rad="127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ovéPole 20"/>
          <p:cNvSpPr txBox="1"/>
          <p:nvPr/>
        </p:nvSpPr>
        <p:spPr>
          <a:xfrm>
            <a:off x="5343864" y="1702087"/>
            <a:ext cx="3092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Klikněte na symbol pro nahrání</a:t>
            </a:r>
            <a:endParaRPr lang="cs-CZ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53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Arduino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IDE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6" name="TextovéPole 15"/>
          <p:cNvSpPr txBox="1"/>
          <p:nvPr/>
        </p:nvSpPr>
        <p:spPr>
          <a:xfrm>
            <a:off x="2843808" y="555526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Funkcionalita ikon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aphicFrame>
        <p:nvGraphicFramePr>
          <p:cNvPr id="22" name="Objek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196569"/>
              </p:ext>
            </p:extLst>
          </p:nvPr>
        </p:nvGraphicFramePr>
        <p:xfrm>
          <a:off x="2915816" y="1699945"/>
          <a:ext cx="4225124" cy="3176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Dokument" r:id="rId6" imgW="5575300" imgH="4191000" progId="Word.Document.12">
                  <p:embed/>
                </p:oleObj>
              </mc:Choice>
              <mc:Fallback>
                <p:oleObj name="Dokument" r:id="rId6" imgW="5575300" imgH="4191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15816" y="1699945"/>
                        <a:ext cx="4225124" cy="31760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Obrázek 27"/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" t="5420" r="289" b="87212"/>
          <a:stretch/>
        </p:blipFill>
        <p:spPr bwMode="auto">
          <a:xfrm>
            <a:off x="2915816" y="1275606"/>
            <a:ext cx="4032448" cy="2194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840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Úkoly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843808" y="555526"/>
            <a:ext cx="4257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Připojte </a:t>
            </a: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druhou LED diodu, třeba </a:t>
            </a:r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na </a:t>
            </a: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pin 12.</a:t>
            </a:r>
          </a:p>
        </p:txBody>
      </p:sp>
      <p:pic>
        <p:nvPicPr>
          <p:cNvPr id="19" name="Obrázek 18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33"/>
          <a:stretch/>
        </p:blipFill>
        <p:spPr bwMode="auto">
          <a:xfrm>
            <a:off x="2987824" y="1635646"/>
            <a:ext cx="4176464" cy="288767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4260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843808" y="555526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Sestavte </a:t>
            </a: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program pro střídavé blikání obou LED diod, vždy po 1 sekundě.</a:t>
            </a:r>
          </a:p>
        </p:txBody>
      </p:sp>
      <p:cxnSp>
        <p:nvCxnSpPr>
          <p:cNvPr id="11" name="Přímá spojnice 10"/>
          <p:cNvCxnSpPr/>
          <p:nvPr/>
        </p:nvCxnSpPr>
        <p:spPr>
          <a:xfrm>
            <a:off x="5292080" y="1995686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918122"/>
              </p:ext>
            </p:extLst>
          </p:nvPr>
        </p:nvGraphicFramePr>
        <p:xfrm>
          <a:off x="2987824" y="2067694"/>
          <a:ext cx="5969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" name="Dokument" r:id="rId6" imgW="5969000" imgH="1041400" progId="Word.Document.12">
                  <p:embed/>
                </p:oleObj>
              </mc:Choice>
              <mc:Fallback>
                <p:oleObj name="Dokument" r:id="rId6" imgW="5969000" imgH="1041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87824" y="2067694"/>
                        <a:ext cx="5969000" cy="104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k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065716"/>
              </p:ext>
            </p:extLst>
          </p:nvPr>
        </p:nvGraphicFramePr>
        <p:xfrm>
          <a:off x="5984334" y="2065659"/>
          <a:ext cx="59690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Dokument" r:id="rId9" imgW="5969000" imgH="1536700" progId="Word.Document.12">
                  <p:embed/>
                </p:oleObj>
              </mc:Choice>
              <mc:Fallback>
                <p:oleObj name="Dokument" r:id="rId9" imgW="5969000" imgH="1536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84334" y="2065659"/>
                        <a:ext cx="5969000" cy="153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379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2554</TotalTime>
  <Words>255</Words>
  <Application>Microsoft Macintosh PowerPoint</Application>
  <PresentationFormat>Předvádění na obrazovce (16:9)</PresentationFormat>
  <Paragraphs>43</Paragraphs>
  <Slides>11</Slides>
  <Notes>0</Notes>
  <HiddenSlides>0</HiddenSlides>
  <MMClips>0</MMClips>
  <ScaleCrop>false</ScaleCrop>
  <HeadingPairs>
    <vt:vector size="8" baseType="variant">
      <vt:variant>
        <vt:lpstr>Použitá písma</vt:lpstr>
      </vt:variant>
      <vt:variant>
        <vt:i4>5</vt:i4>
      </vt:variant>
      <vt:variant>
        <vt:lpstr>Motiv</vt:lpstr>
      </vt:variant>
      <vt:variant>
        <vt:i4>3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20" baseType="lpstr">
      <vt:lpstr>Andale Mono</vt:lpstr>
      <vt:lpstr>Arial</vt:lpstr>
      <vt:lpstr>Arial Unicode MS</vt:lpstr>
      <vt:lpstr>Calibri</vt:lpstr>
      <vt:lpstr>맑은 고딕</vt:lpstr>
      <vt:lpstr>Cover and End Slide Master</vt:lpstr>
      <vt:lpstr>Contents Slide Master</vt:lpstr>
      <vt:lpstr>Section Break Slide Master</vt:lpstr>
      <vt:lpstr>Dokument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Novák Milan PhDr. Ph.D.</cp:lastModifiedBy>
  <cp:revision>136</cp:revision>
  <dcterms:created xsi:type="dcterms:W3CDTF">2016-12-05T23:26:54Z</dcterms:created>
  <dcterms:modified xsi:type="dcterms:W3CDTF">2019-04-19T09:31:30Z</dcterms:modified>
</cp:coreProperties>
</file>