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6"/>
  </p:notesMasterIdLst>
  <p:sldIdLst>
    <p:sldId id="256" r:id="rId4"/>
    <p:sldId id="300" r:id="rId5"/>
    <p:sldId id="317" r:id="rId6"/>
    <p:sldId id="302" r:id="rId7"/>
    <p:sldId id="322" r:id="rId8"/>
    <p:sldId id="318" r:id="rId9"/>
    <p:sldId id="308" r:id="rId10"/>
    <p:sldId id="323" r:id="rId11"/>
    <p:sldId id="306" r:id="rId12"/>
    <p:sldId id="325" r:id="rId13"/>
    <p:sldId id="324" r:id="rId14"/>
    <p:sldId id="326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40D"/>
    <a:srgbClr val="AB7942"/>
    <a:srgbClr val="FFFFF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4" autoAdjust="0"/>
    <p:restoredTop sz="94601" autoAdjust="0"/>
  </p:normalViewPr>
  <p:slideViewPr>
    <p:cSldViewPr>
      <p:cViewPr varScale="1">
        <p:scale>
          <a:sx n="181" d="100"/>
          <a:sy n="181" d="100"/>
        </p:scale>
        <p:origin x="184" y="96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D106-0280-324C-A42B-4E18AB917999}" type="datetimeFigureOut">
              <a:rPr lang="cs-CZ" smtClean="0"/>
              <a:t>08.04.18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3EBD-36E0-F44F-9E80-9C86A79719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656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png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Microsoft_Wordu5.docx"/><Relationship Id="rId4" Type="http://schemas.openxmlformats.org/officeDocument/2006/relationships/image" Target="../media/image24.emf"/><Relationship Id="rId5" Type="http://schemas.openxmlformats.org/officeDocument/2006/relationships/image" Target="../media/image10.png"/><Relationship Id="rId6" Type="http://schemas.microsoft.com/office/2007/relationships/hdphoto" Target="../media/hdphoto2.wdp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1.docx"/><Relationship Id="rId6" Type="http://schemas.openxmlformats.org/officeDocument/2006/relationships/image" Target="../media/image11.emf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Microsoft_Wordu2.docx"/><Relationship Id="rId4" Type="http://schemas.openxmlformats.org/officeDocument/2006/relationships/image" Target="../media/image20.emf"/><Relationship Id="rId5" Type="http://schemas.openxmlformats.org/officeDocument/2006/relationships/image" Target="../media/image10.png"/><Relationship Id="rId6" Type="http://schemas.microsoft.com/office/2007/relationships/hdphoto" Target="../media/hdphoto2.wdp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Microsoft_Wordu3.docx"/><Relationship Id="rId4" Type="http://schemas.openxmlformats.org/officeDocument/2006/relationships/image" Target="../media/image21.emf"/><Relationship Id="rId5" Type="http://schemas.openxmlformats.org/officeDocument/2006/relationships/image" Target="../media/image10.png"/><Relationship Id="rId6" Type="http://schemas.microsoft.com/office/2007/relationships/hdphoto" Target="../media/hdphoto2.wdp"/><Relationship Id="rId7" Type="http://schemas.openxmlformats.org/officeDocument/2006/relationships/package" Target="../embeddings/Dokument_Microsoft_Wordu4.docx"/><Relationship Id="rId8" Type="http://schemas.openxmlformats.org/officeDocument/2006/relationships/image" Target="../media/image2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7200"/>
            <a:ext cx="2866856" cy="23759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24336" y="2211710"/>
            <a:ext cx="5292080" cy="1080121"/>
          </a:xfrm>
        </p:spPr>
        <p:txBody>
          <a:bodyPr/>
          <a:lstStyle/>
          <a:p>
            <a:r>
              <a:rPr lang="en-US" altLang="ko-KR" sz="3600" b="1" dirty="0" err="1" smtClean="0">
                <a:latin typeface="Andale Mono" charset="0"/>
                <a:ea typeface="Andale Mono" charset="0"/>
                <a:cs typeface="Andale Mono" charset="0"/>
              </a:rPr>
              <a:t>Snímáme</a:t>
            </a:r>
            <a:r>
              <a:rPr lang="en-US" altLang="ko-KR" sz="3600" b="1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3600" b="1" dirty="0" err="1" smtClean="0">
                <a:latin typeface="Andale Mono" charset="0"/>
                <a:ea typeface="Andale Mono" charset="0"/>
                <a:cs typeface="Andale Mono" charset="0"/>
              </a:rPr>
              <a:t>teplotu</a:t>
            </a:r>
            <a:endParaRPr lang="en-US" altLang="ko-KR" sz="36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59832" y="3291830"/>
            <a:ext cx="5616624" cy="1224136"/>
          </a:xfrm>
        </p:spPr>
        <p:txBody>
          <a:bodyPr/>
          <a:lstStyle/>
          <a:p>
            <a:pPr latin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cs-CZ" sz="1200" cap="all" dirty="0" smtClean="0">
                <a:latin typeface="Andale Mono" charset="0"/>
                <a:ea typeface="Andale Mono" charset="0"/>
                <a:cs typeface="Andale Mono" charset="0"/>
              </a:rPr>
              <a:t>DŮLEŽITOU OBLASTÍ ROBOTIKY JSOU senzory a čidla. TATO </a:t>
            </a:r>
            <a:r>
              <a:rPr lang="cs-CZ" sz="1200" cap="all" dirty="0">
                <a:latin typeface="Andale Mono" charset="0"/>
                <a:ea typeface="Andale Mono" charset="0"/>
                <a:cs typeface="Andale Mono" charset="0"/>
              </a:rPr>
              <a:t>LEKCE SE BUDE ZABÝVAT ZÁKLADNÍM POUŽITÍM </a:t>
            </a:r>
            <a:r>
              <a:rPr lang="cs-CZ" sz="1200" cap="all" dirty="0" smtClean="0">
                <a:latin typeface="Andale Mono" charset="0"/>
                <a:ea typeface="Andale Mono" charset="0"/>
                <a:cs typeface="Andale Mono" charset="0"/>
              </a:rPr>
              <a:t>senzorů pro měření teploty a vlhkosti, jejich zobrazování pomocí sériového monitoru a LCD displeje.</a:t>
            </a:r>
            <a:endParaRPr lang="en-US" altLang="ko-KR" sz="1200" cap="all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21" name="Skupina 20"/>
          <p:cNvGrpSpPr/>
          <p:nvPr/>
        </p:nvGrpSpPr>
        <p:grpSpPr>
          <a:xfrm>
            <a:off x="7524328" y="199433"/>
            <a:ext cx="1416811" cy="432226"/>
            <a:chOff x="7524328" y="199433"/>
            <a:chExt cx="1416811" cy="432226"/>
          </a:xfrm>
        </p:grpSpPr>
        <p:pic>
          <p:nvPicPr>
            <p:cNvPr id="19" name="Obrázek 18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20" name="TextovéPole 1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Teplota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a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vlhkost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55526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Čidlo DHT 11</a:t>
            </a:r>
            <a:endParaRPr lang="cs-CZ" sz="1600" b="1" dirty="0" smtClean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" name="TextovéPole 1"/>
          <p:cNvSpPr txBox="1"/>
          <p:nvPr/>
        </p:nvSpPr>
        <p:spPr>
          <a:xfrm>
            <a:off x="2722098" y="31933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sp>
        <p:nvSpPr>
          <p:cNvPr id="15" name="Obdélník 14"/>
          <p:cNvSpPr/>
          <p:nvPr/>
        </p:nvSpPr>
        <p:spPr>
          <a:xfrm>
            <a:off x="2627784" y="1275730"/>
            <a:ext cx="5850657" cy="127214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latinLnBrk="0" hangingPunct="0">
              <a:lnSpc>
                <a:spcPct val="150000"/>
              </a:lnSpc>
              <a:spcAft>
                <a:spcPts val="400"/>
              </a:spcAft>
              <a:buClr>
                <a:srgbClr val="C21E68"/>
              </a:buClr>
            </a:pP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Čidlo DHT11 měří nejenom teplotu, ale i vlhkost. Technicky je sice složitější, ale jeho zapojení je velice jednoduché.</a:t>
            </a:r>
            <a:endParaRPr lang="cs-CZ" sz="1200" dirty="0">
              <a:solidFill>
                <a:srgbClr val="595959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59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Elektronický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55526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Schéma </a:t>
            </a:r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zapojení DHT11</a:t>
            </a:r>
            <a:endParaRPr lang="cs-CZ" sz="1600" b="1" dirty="0" smtClean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15" name="Obrázek 1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8"/>
          <a:stretch/>
        </p:blipFill>
        <p:spPr bwMode="auto">
          <a:xfrm>
            <a:off x="2915816" y="1419622"/>
            <a:ext cx="4829175" cy="30124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2503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302647"/>
              </p:ext>
            </p:extLst>
          </p:nvPr>
        </p:nvGraphicFramePr>
        <p:xfrm>
          <a:off x="3040063" y="704850"/>
          <a:ext cx="55753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kument" r:id="rId3" imgW="5575300" imgH="3733800" progId="Word.Document.12">
                  <p:embed/>
                </p:oleObj>
              </mc:Choice>
              <mc:Fallback>
                <p:oleObj name="Dokument" r:id="rId3" imgW="5575300" imgH="3733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0063" y="704850"/>
                        <a:ext cx="5575300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Programový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kód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4" name="TextovéPole 3"/>
          <p:cNvSpPr txBox="1"/>
          <p:nvPr/>
        </p:nvSpPr>
        <p:spPr>
          <a:xfrm>
            <a:off x="5068589" y="647700"/>
            <a:ext cx="2988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Připojení knihovny čidla DHT11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5048939" y="1003422"/>
            <a:ext cx="1713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Deklarace čidla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5048939" y="1311945"/>
            <a:ext cx="2563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Číslo datového pinu čidla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4" name="TextovéPole 23"/>
          <p:cNvSpPr txBox="1"/>
          <p:nvPr/>
        </p:nvSpPr>
        <p:spPr>
          <a:xfrm>
            <a:off x="5790742" y="2613687"/>
            <a:ext cx="21387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Čtení hodnot z čidla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5" name="TextovéPole 24"/>
          <p:cNvSpPr txBox="1"/>
          <p:nvPr/>
        </p:nvSpPr>
        <p:spPr>
          <a:xfrm>
            <a:off x="5790742" y="2801642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Výpis </a:t>
            </a:r>
            <a:r>
              <a:rPr lang="cs-CZ" sz="110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textu 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6" name="TextovéPole 15"/>
          <p:cNvSpPr txBox="1"/>
          <p:nvPr/>
        </p:nvSpPr>
        <p:spPr>
          <a:xfrm>
            <a:off x="5788307" y="2989597"/>
            <a:ext cx="1544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Výpis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teploty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7" name="TextovéPole 16"/>
          <p:cNvSpPr txBox="1"/>
          <p:nvPr/>
        </p:nvSpPr>
        <p:spPr>
          <a:xfrm>
            <a:off x="5788307" y="3338213"/>
            <a:ext cx="1628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Výpis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vlhkosti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15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2" grpId="0"/>
      <p:bldP spid="13" grpId="0"/>
      <p:bldP spid="24" grpId="0"/>
      <p:bldP spid="25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Otázka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843809" y="627534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Kde 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se můžete v praktickém životě setkat se senzory teploty nebo vlhkosti?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2858228" y="1491630"/>
            <a:ext cx="524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Při regulaci a řízení v elektrárnách, domácnostech (inteligentní domy) atd.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2845657" y="2355726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K 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čemu byste využili senzory teploty a vlhkosti vy?</a:t>
            </a:r>
          </a:p>
        </p:txBody>
      </p:sp>
      <p:sp>
        <p:nvSpPr>
          <p:cNvPr id="13" name="TextovéPole 12"/>
          <p:cNvSpPr txBox="1"/>
          <p:nvPr/>
        </p:nvSpPr>
        <p:spPr>
          <a:xfrm>
            <a:off x="2860076" y="3219822"/>
            <a:ext cx="5242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A co třeba automatický skleník.</a:t>
            </a:r>
            <a:endParaRPr lang="cs-CZ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59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Sestavení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obvodu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843808" y="577012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budeme potřebovat?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609292"/>
              </p:ext>
            </p:extLst>
          </p:nvPr>
        </p:nvGraphicFramePr>
        <p:xfrm>
          <a:off x="2771800" y="1989957"/>
          <a:ext cx="59690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7" name="Dokument" r:id="rId5" imgW="5969000" imgH="1460500" progId="Word.Document.12">
                  <p:embed/>
                </p:oleObj>
              </mc:Choice>
              <mc:Fallback>
                <p:oleObj name="Dokument" r:id="rId5" imgW="5969000" imgH="1460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1800" y="1989957"/>
                        <a:ext cx="5969000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63" name="Obrázek 67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938" y="247650"/>
            <a:ext cx="879476" cy="112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61" name="Obrázek 675" descr="../../_source/el-components/rezistor-220-Ohm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43" b="28746"/>
          <a:stretch>
            <a:fillRect/>
          </a:stretch>
        </p:blipFill>
        <p:spPr bwMode="auto">
          <a:xfrm rot="5400000">
            <a:off x="-164306" y="211931"/>
            <a:ext cx="769938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62" name="Obrázek 67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8" t="4378" r="20164" b="9161"/>
          <a:stretch>
            <a:fillRect/>
          </a:stretch>
        </p:blipFill>
        <p:spPr bwMode="auto">
          <a:xfrm>
            <a:off x="66675" y="-831850"/>
            <a:ext cx="498475" cy="75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60" name="Obrázek 36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350838" y="-1114425"/>
            <a:ext cx="1223963" cy="87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59" name="Obrázek 365" descr="../../../_source/el-components/breadbords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37"/>
          <a:stretch>
            <a:fillRect/>
          </a:stretch>
        </p:blipFill>
        <p:spPr bwMode="auto">
          <a:xfrm rot="5400000">
            <a:off x="143668" y="-1037431"/>
            <a:ext cx="1166813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3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Elektronický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55526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Schéma zapojení</a:t>
            </a:r>
          </a:p>
        </p:txBody>
      </p:sp>
      <p:pic>
        <p:nvPicPr>
          <p:cNvPr id="12" name="Obrázek 1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5"/>
          <a:stretch/>
        </p:blipFill>
        <p:spPr bwMode="auto">
          <a:xfrm>
            <a:off x="3347864" y="1635646"/>
            <a:ext cx="3716497" cy="23964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Obrázek 10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5"/>
          <a:stretch/>
        </p:blipFill>
        <p:spPr bwMode="auto">
          <a:xfrm>
            <a:off x="3131839" y="1347615"/>
            <a:ext cx="4347167" cy="30243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260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Elektronický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55526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Dělič napětí</a:t>
            </a:r>
          </a:p>
        </p:txBody>
      </p:sp>
      <p:pic>
        <p:nvPicPr>
          <p:cNvPr id="13" name="Obrázek 12" descr="img/delic-napeti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437" y="1347614"/>
            <a:ext cx="3254375" cy="105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ovéPole 1"/>
          <p:cNvSpPr txBox="1"/>
          <p:nvPr/>
        </p:nvSpPr>
        <p:spPr>
          <a:xfrm>
            <a:off x="2722098" y="31933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sp>
        <p:nvSpPr>
          <p:cNvPr id="15" name="Obdélník 14"/>
          <p:cNvSpPr/>
          <p:nvPr/>
        </p:nvSpPr>
        <p:spPr>
          <a:xfrm>
            <a:off x="2609774" y="2918932"/>
            <a:ext cx="5850657" cy="127214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latinLnBrk="0" hangingPunct="0">
              <a:lnSpc>
                <a:spcPts val="1400"/>
              </a:lnSpc>
              <a:spcAft>
                <a:spcPts val="400"/>
              </a:spcAft>
              <a:buClr>
                <a:srgbClr val="C21E68"/>
              </a:buClr>
            </a:pP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K 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zapojení termistoru se využívá děliče napětí. Důvodem </a:t>
            </a: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je, 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že termistor poskytuje změnu odporu a ten přímo Arduino nepřečte. Co, ale přečte? Změnu napětí </a:t>
            </a:r>
            <a:r>
              <a:rPr lang="cs-CZ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Vout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. </a:t>
            </a:r>
          </a:p>
          <a:p>
            <a:pPr lvl="0" latinLnBrk="0" hangingPunct="0">
              <a:lnSpc>
                <a:spcPts val="1400"/>
              </a:lnSpc>
              <a:spcAft>
                <a:spcPts val="400"/>
              </a:spcAft>
              <a:buClr>
                <a:srgbClr val="C21E68"/>
              </a:buClr>
            </a:pPr>
            <a:endParaRPr lang="cs-CZ" sz="1200" dirty="0">
              <a:solidFill>
                <a:srgbClr val="595959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lvl="0">
              <a:lnSpc>
                <a:spcPts val="1400"/>
              </a:lnSpc>
              <a:spcAft>
                <a:spcPts val="400"/>
              </a:spcAft>
              <a:buClr>
                <a:srgbClr val="C21E68"/>
              </a:buClr>
            </a:pP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Pro 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převod odporu termistoru na teplotu se využívá </a:t>
            </a:r>
            <a:r>
              <a:rPr lang="cs-CZ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Steinhart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-Hartova rovnice.</a:t>
            </a:r>
          </a:p>
        </p:txBody>
      </p:sp>
    </p:spTree>
    <p:extLst>
      <p:ext uri="{BB962C8B-B14F-4D97-AF65-F5344CB8AC3E}">
        <p14:creationId xmlns:p14="http://schemas.microsoft.com/office/powerpoint/2010/main" val="37532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787682"/>
              </p:ext>
            </p:extLst>
          </p:nvPr>
        </p:nvGraphicFramePr>
        <p:xfrm>
          <a:off x="2843808" y="647700"/>
          <a:ext cx="59690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4" name="Dokument" r:id="rId3" imgW="5969000" imgH="3848100" progId="Word.Document.12">
                  <p:embed/>
                </p:oleObj>
              </mc:Choice>
              <mc:Fallback>
                <p:oleObj name="Dokument" r:id="rId3" imgW="5969000" imgH="3848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3808" y="647700"/>
                        <a:ext cx="59690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Programový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kód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4" name="TextovéPole 3"/>
          <p:cNvSpPr txBox="1"/>
          <p:nvPr/>
        </p:nvSpPr>
        <p:spPr>
          <a:xfrm>
            <a:off x="5068589" y="647700"/>
            <a:ext cx="2903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Číslo analog. pinu termistoru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5055944" y="778505"/>
            <a:ext cx="3922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Aktuální hodnota napětí v </a:t>
            </a:r>
            <a:r>
              <a:rPr lang="cs-CZ" sz="1100" dirty="0" err="1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závslosti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 na t.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5055944" y="927674"/>
            <a:ext cx="3243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Hodnota rezistoru u </a:t>
            </a:r>
            <a:r>
              <a:rPr lang="cs-CZ" sz="1100" dirty="0" err="1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dělíče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 napětí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5040345" y="1076842"/>
            <a:ext cx="2988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Deklarace proměnných z výpočtů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3" name="TextovéPole 22"/>
          <p:cNvSpPr txBox="1"/>
          <p:nvPr/>
        </p:nvSpPr>
        <p:spPr>
          <a:xfrm>
            <a:off x="5068589" y="2248215"/>
            <a:ext cx="3328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Následuje výpočet podle SH rovnice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4" name="TextovéPole 23"/>
          <p:cNvSpPr txBox="1"/>
          <p:nvPr/>
        </p:nvSpPr>
        <p:spPr>
          <a:xfrm>
            <a:off x="5068589" y="3241202"/>
            <a:ext cx="30732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Výpis textu v sériovém monitoru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5" name="TextovéPole 24"/>
          <p:cNvSpPr txBox="1"/>
          <p:nvPr/>
        </p:nvSpPr>
        <p:spPr>
          <a:xfrm>
            <a:off x="5048939" y="3456315"/>
            <a:ext cx="1544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Výpis teploty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33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5" grpId="0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Zobrazení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hodnot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83768" y="555526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Sériový monitor</a:t>
            </a:r>
            <a:endParaRPr lang="cs-CZ" sz="16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2477800" y="1302689"/>
            <a:ext cx="5838615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 hangingPunct="0">
              <a:lnSpc>
                <a:spcPts val="1400"/>
              </a:lnSpc>
              <a:spcAft>
                <a:spcPts val="400"/>
              </a:spcAft>
              <a:buClr>
                <a:srgbClr val="C21E68"/>
              </a:buClr>
            </a:pP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V 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programovém kódu se soustřeďte na matematické operátory.</a:t>
            </a:r>
          </a:p>
          <a:p>
            <a:pPr lvl="0" latinLnBrk="0" hangingPunct="0">
              <a:lnSpc>
                <a:spcPts val="1400"/>
              </a:lnSpc>
              <a:spcAft>
                <a:spcPts val="400"/>
              </a:spcAft>
              <a:buClr>
                <a:srgbClr val="C21E68"/>
              </a:buClr>
            </a:pPr>
            <a:endParaRPr lang="cs-CZ" sz="1200" dirty="0" smtClean="0">
              <a:solidFill>
                <a:srgbClr val="595959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lvl="0" latinLnBrk="0" hangingPunct="0">
              <a:lnSpc>
                <a:spcPts val="1400"/>
              </a:lnSpc>
              <a:spcAft>
                <a:spcPts val="400"/>
              </a:spcAft>
              <a:buClr>
                <a:srgbClr val="C21E68"/>
              </a:buClr>
            </a:pP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Výpis 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výsledku měření si zobrazte pomocí sériového monitoru, který otevřete v rozhraní IDE Arduino kliknutím na </a:t>
            </a: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ikonu.</a:t>
            </a:r>
            <a:endParaRPr lang="cs-CZ" sz="1200" dirty="0">
              <a:solidFill>
                <a:srgbClr val="595959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0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Otázka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83768" y="555526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Když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program nahrajete a spustíte, v jakých jednotkách si myslíte, že jsou hodnoty v sériovém monitoru zobrazovány?</a:t>
            </a:r>
          </a:p>
        </p:txBody>
      </p:sp>
      <p:sp>
        <p:nvSpPr>
          <p:cNvPr id="2" name="Obdélník 1"/>
          <p:cNvSpPr/>
          <p:nvPr/>
        </p:nvSpPr>
        <p:spPr>
          <a:xfrm>
            <a:off x="2483768" y="2227873"/>
            <a:ext cx="4572000" cy="27186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ts val="1400"/>
              </a:lnSpc>
              <a:spcAft>
                <a:spcPts val="400"/>
              </a:spcAft>
              <a:buClr>
                <a:srgbClr val="C21E68"/>
              </a:buClr>
            </a:pP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Teplota je ve stupních </a:t>
            </a:r>
            <a:r>
              <a:rPr lang="cs-CZ" sz="1200" dirty="0" err="1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Kelvina</a:t>
            </a: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.</a:t>
            </a:r>
            <a:endParaRPr lang="cs-CZ" sz="1200" b="1" dirty="0">
              <a:solidFill>
                <a:srgbClr val="595959"/>
              </a:solidFill>
              <a:effectLst/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77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687289"/>
              </p:ext>
            </p:extLst>
          </p:nvPr>
        </p:nvGraphicFramePr>
        <p:xfrm>
          <a:off x="2267937" y="1600509"/>
          <a:ext cx="5575300" cy="368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5" name="Dokument" r:id="rId3" imgW="5575300" imgH="3683000" progId="Word.Document.12">
                  <p:embed/>
                </p:oleObj>
              </mc:Choice>
              <mc:Fallback>
                <p:oleObj name="Dokument" r:id="rId3" imgW="5575300" imgH="3683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7937" y="1600509"/>
                        <a:ext cx="5575300" cy="368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195736" y="604099"/>
            <a:ext cx="6480720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V programovém kódu vytvořte dvě funkce, které budou převádět teplotu ze stupňů </a:t>
            </a:r>
            <a:r>
              <a:rPr lang="cs-CZ" sz="1600" dirty="0" err="1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Kelvina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 na stupně Celsia a </a:t>
            </a:r>
            <a:r>
              <a:rPr lang="cs-CZ" sz="1600" dirty="0" err="1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Fahreinheita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.</a:t>
            </a:r>
          </a:p>
        </p:txBody>
      </p:sp>
      <p:cxnSp>
        <p:nvCxnSpPr>
          <p:cNvPr id="11" name="Přímá spojnice 10"/>
          <p:cNvCxnSpPr/>
          <p:nvPr/>
        </p:nvCxnSpPr>
        <p:spPr>
          <a:xfrm flipH="1">
            <a:off x="4788024" y="1613609"/>
            <a:ext cx="2024" cy="3190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k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386794"/>
              </p:ext>
            </p:extLst>
          </p:nvPr>
        </p:nvGraphicFramePr>
        <p:xfrm>
          <a:off x="5047130" y="1574033"/>
          <a:ext cx="5575300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6" name="Dokument" r:id="rId7" imgW="5575300" imgH="3022600" progId="Word.Document.12">
                  <p:embed/>
                </p:oleObj>
              </mc:Choice>
              <mc:Fallback>
                <p:oleObj name="Dokument" r:id="rId7" imgW="5575300" imgH="3022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47130" y="1574033"/>
                        <a:ext cx="5575300" cy="302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949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4071</TotalTime>
  <Words>328</Words>
  <Application>Microsoft Macintosh PowerPoint</Application>
  <PresentationFormat>Předvádění na obrazovce (16:9)</PresentationFormat>
  <Paragraphs>59</Paragraphs>
  <Slides>12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5</vt:i4>
      </vt:variant>
      <vt:variant>
        <vt:lpstr>Motiv</vt:lpstr>
      </vt:variant>
      <vt:variant>
        <vt:i4>3</vt:i4>
      </vt:variant>
      <vt:variant>
        <vt:lpstr>Vložené servery OLE</vt:lpstr>
      </vt:variant>
      <vt:variant>
        <vt:i4>2</vt:i4>
      </vt:variant>
      <vt:variant>
        <vt:lpstr>Nadpisy snímků</vt:lpstr>
      </vt:variant>
      <vt:variant>
        <vt:i4>12</vt:i4>
      </vt:variant>
    </vt:vector>
  </HeadingPairs>
  <TitlesOfParts>
    <vt:vector size="22" baseType="lpstr">
      <vt:lpstr>Andale Mono</vt:lpstr>
      <vt:lpstr>Arial Unicode MS</vt:lpstr>
      <vt:lpstr>Calibri</vt:lpstr>
      <vt:lpstr>맑은 고딕</vt:lpstr>
      <vt:lpstr>Arial</vt:lpstr>
      <vt:lpstr>Cover and End Slide Master</vt:lpstr>
      <vt:lpstr>Contents Slide Master</vt:lpstr>
      <vt:lpstr>Section Break Slide Master</vt:lpstr>
      <vt:lpstr>Dokument</vt:lpstr>
      <vt:lpstr>Dokument Microsoft Wordu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Novák Milan PhDr. Ph.D.</cp:lastModifiedBy>
  <cp:revision>261</cp:revision>
  <dcterms:created xsi:type="dcterms:W3CDTF">2016-12-05T23:26:54Z</dcterms:created>
  <dcterms:modified xsi:type="dcterms:W3CDTF">2018-04-08T11:01:57Z</dcterms:modified>
</cp:coreProperties>
</file>