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300" r:id="rId5"/>
    <p:sldId id="317" r:id="rId6"/>
    <p:sldId id="308" r:id="rId7"/>
    <p:sldId id="325" r:id="rId8"/>
    <p:sldId id="322" r:id="rId9"/>
    <p:sldId id="302" r:id="rId10"/>
    <p:sldId id="318" r:id="rId11"/>
    <p:sldId id="306" r:id="rId12"/>
    <p:sldId id="326" r:id="rId13"/>
    <p:sldId id="327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 autoAdjust="0"/>
    <p:restoredTop sz="94558" autoAdjust="0"/>
  </p:normalViewPr>
  <p:slideViewPr>
    <p:cSldViewPr>
      <p:cViewPr varScale="1">
        <p:scale>
          <a:sx n="161" d="100"/>
          <a:sy n="161" d="100"/>
        </p:scale>
        <p:origin x="888" y="19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02.03.2020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package" Target="../embeddings/Dokument_Microsoft_Wordu3.docx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package" Target="../embeddings/Dokument_Microsoft_Wordu4.docx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11" Type="http://schemas.openxmlformats.org/officeDocument/2006/relationships/image" Target="../media/image16.png"/><Relationship Id="rId5" Type="http://schemas.openxmlformats.org/officeDocument/2006/relationships/package" Target="../embeddings/Dokument_Microsoft_Wordu.docx"/><Relationship Id="rId10" Type="http://schemas.openxmlformats.org/officeDocument/2006/relationships/image" Target="../media/image15.png"/><Relationship Id="rId4" Type="http://schemas.microsoft.com/office/2007/relationships/hdphoto" Target="../media/hdphoto2.wdp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>
                <a:latin typeface="Andale Mono" charset="0"/>
                <a:ea typeface="Andale Mono" charset="0"/>
                <a:cs typeface="Andale Mono" charset="0"/>
              </a:rPr>
              <a:t>LCD </a:t>
            </a:r>
            <a:r>
              <a:rPr lang="en-US" altLang="ko-KR" sz="3600" b="1" dirty="0" err="1">
                <a:latin typeface="Andale Mono" charset="0"/>
                <a:ea typeface="Andale Mono" charset="0"/>
                <a:cs typeface="Andale Mono" charset="0"/>
              </a:rPr>
              <a:t>displej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1224136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cap="all" dirty="0">
                <a:latin typeface="Andale Mono" charset="0"/>
                <a:ea typeface="Andale Mono" charset="0"/>
                <a:cs typeface="Andale Mono" charset="0"/>
              </a:rPr>
              <a:t>Pro zobrazení nejrůznějších hodnot lze sice využít sériový monitor, ale pro embedded systémy je vhodnější využít například LCD displeje.</a:t>
            </a:r>
            <a:endParaRPr lang="en-US" altLang="ko-KR" sz="1200" cap="all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20468"/>
              </p:ext>
            </p:extLst>
          </p:nvPr>
        </p:nvGraphicFramePr>
        <p:xfrm>
          <a:off x="2483768" y="411510"/>
          <a:ext cx="55753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kument" r:id="rId5" imgW="5575300" imgH="3848100" progId="Word.Document.12">
                  <p:embed/>
                </p:oleObj>
              </mc:Choice>
              <mc:Fallback>
                <p:oleObj name="Dokument" r:id="rId5" imgW="5575300" imgH="384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411510"/>
                        <a:ext cx="55753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177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868537"/>
              </p:ext>
            </p:extLst>
          </p:nvPr>
        </p:nvGraphicFramePr>
        <p:xfrm>
          <a:off x="2483768" y="375012"/>
          <a:ext cx="557530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kument" r:id="rId5" imgW="5575300" imgH="4673600" progId="Word.Document.12">
                  <p:embed/>
                </p:oleObj>
              </mc:Choice>
              <mc:Fallback>
                <p:oleObj name="Dokument" r:id="rId5" imgW="5575300" imgH="4673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375012"/>
                        <a:ext cx="5575300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027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9" y="627534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Kde všude se každý den setkáváte s displeji.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2843808" y="1158358"/>
            <a:ext cx="5472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Existuje celá řada displejů. Dnes se můžeme setkat s barevnými 3D na mobilních telefonech, ale i nadále z důvodu nižší spotřeby se využívají tzv. segmentové, např. jako informační tabule.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2842205" y="2643758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 jakém principu LCD displej pracuje?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2860076" y="3219822"/>
            <a:ext cx="560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V našem příkladu využíváme displej, který umožňuje zobrazit 16 znaků ve dvou řádcích. Každý znak lze zobrazit pomocí matice 5x10 pixelů.</a:t>
            </a: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153008"/>
              </p:ext>
            </p:extLst>
          </p:nvPr>
        </p:nvGraphicFramePr>
        <p:xfrm>
          <a:off x="2915816" y="1635646"/>
          <a:ext cx="5969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4" name="Dokument" r:id="rId5" imgW="5969000" imgH="1968500" progId="Word.Document.12">
                  <p:embed/>
                </p:oleObj>
              </mc:Choice>
              <mc:Fallback>
                <p:oleObj name="Dokument" r:id="rId5" imgW="5969000" imgH="196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5816" y="1635646"/>
                        <a:ext cx="5969000" cy="196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63" name="Obrázek 671">
            <a:extLst>
              <a:ext uri="{FF2B5EF4-FFF2-40B4-BE49-F238E27FC236}">
                <a16:creationId xmlns:a16="http://schemas.microsoft.com/office/drawing/2014/main" id="{F03D49A8-CA88-A540-BF46-CC1B69E7B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938" y="247650"/>
            <a:ext cx="879476" cy="112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61" name="Obrázek 675" descr="../../_source/el-components/rezistor-220-Ohm.png">
            <a:extLst>
              <a:ext uri="{FF2B5EF4-FFF2-40B4-BE49-F238E27FC236}">
                <a16:creationId xmlns:a16="http://schemas.microsoft.com/office/drawing/2014/main" id="{539F9141-AF3F-6542-856A-46969E371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3" b="28746"/>
          <a:stretch>
            <a:fillRect/>
          </a:stretch>
        </p:blipFill>
        <p:spPr bwMode="auto">
          <a:xfrm rot="5400000">
            <a:off x="-164306" y="211931"/>
            <a:ext cx="769938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62" name="Obrázek 673">
            <a:extLst>
              <a:ext uri="{FF2B5EF4-FFF2-40B4-BE49-F238E27FC236}">
                <a16:creationId xmlns:a16="http://schemas.microsoft.com/office/drawing/2014/main" id="{11FED9AE-9AEB-9A40-9F8F-89DABCB84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8" t="4378" r="20164" b="9161"/>
          <a:stretch>
            <a:fillRect/>
          </a:stretch>
        </p:blipFill>
        <p:spPr bwMode="auto">
          <a:xfrm>
            <a:off x="66675" y="-831850"/>
            <a:ext cx="498475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60" name="Obrázek 364">
            <a:extLst>
              <a:ext uri="{FF2B5EF4-FFF2-40B4-BE49-F238E27FC236}">
                <a16:creationId xmlns:a16="http://schemas.microsoft.com/office/drawing/2014/main" id="{941157E7-F98B-6F45-A9CE-16CAA8C16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50838" y="-1114425"/>
            <a:ext cx="1223963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59" name="Obrázek 365" descr="../../../_source/el-components/breadbords.png">
            <a:extLst>
              <a:ext uri="{FF2B5EF4-FFF2-40B4-BE49-F238E27FC236}">
                <a16:creationId xmlns:a16="http://schemas.microsoft.com/office/drawing/2014/main" id="{4CD95704-962B-C84F-94C2-B6423F63F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7"/>
          <a:stretch>
            <a:fillRect/>
          </a:stretch>
        </p:blipFill>
        <p:spPr bwMode="auto">
          <a:xfrm rot="5400000">
            <a:off x="143668" y="-1037431"/>
            <a:ext cx="1166813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LCD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displej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Princip LCD displeje</a:t>
            </a:r>
          </a:p>
        </p:txBody>
      </p:sp>
      <p:sp>
        <p:nvSpPr>
          <p:cNvPr id="2" name="Obdélník 1"/>
          <p:cNvSpPr/>
          <p:nvPr/>
        </p:nvSpPr>
        <p:spPr>
          <a:xfrm>
            <a:off x="2477800" y="1302689"/>
            <a:ext cx="583861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LCD displeje typu 16×1 nebo 16×2 znaků jsou velmi jednoduché, ale i efektivní při zobrazování krátkých informací. Jak z názvu vyplývá, 16×1 displej obsahuje jeden řádek o šestnácti znacích. U displeje 16×2 už to dva řádky, takže celkem třicet dva znaků. Každý znak se skládá z 5×10 pixelů, takže na zobrazení jednoho znaku je nutné nastavit 50 pixelů. Naštěstí starost o řízení jednotlivých pixelů obstarává řídící obvod.</a:t>
            </a:r>
          </a:p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endParaRPr lang="cs-CZ" sz="1200" dirty="0">
              <a:solidFill>
                <a:srgbClr val="595959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endParaRPr lang="cs-CZ" sz="1200" dirty="0">
              <a:solidFill>
                <a:srgbClr val="595959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V Arduino nám práci s LCD displejem zjednoduší využití knihovny </a:t>
            </a:r>
            <a:r>
              <a:rPr lang="cs-CZ" sz="1200" b="1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LiquidCrystal.h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 Potom již stačí využívat funkci </a:t>
            </a:r>
            <a:r>
              <a:rPr lang="cs-CZ" sz="1200" b="1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setCursor</a:t>
            </a:r>
            <a:r>
              <a:rPr lang="cs-CZ" sz="1200" b="1" dirty="0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()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0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LCD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displej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Piny LCD displeje</a:t>
            </a:r>
          </a:p>
        </p:txBody>
      </p:sp>
      <p:grpSp>
        <p:nvGrpSpPr>
          <p:cNvPr id="11" name="Skupina 10"/>
          <p:cNvGrpSpPr/>
          <p:nvPr/>
        </p:nvGrpSpPr>
        <p:grpSpPr>
          <a:xfrm>
            <a:off x="2614011" y="1059582"/>
            <a:ext cx="4046221" cy="2286001"/>
            <a:chOff x="0" y="0"/>
            <a:chExt cx="4046855" cy="2284730"/>
          </a:xfrm>
        </p:grpSpPr>
        <p:sp>
          <p:nvSpPr>
            <p:cNvPr id="12" name="Textové pole 12"/>
            <p:cNvSpPr txBox="1"/>
            <p:nvPr/>
          </p:nvSpPr>
          <p:spPr>
            <a:xfrm>
              <a:off x="3372401" y="1940527"/>
              <a:ext cx="255270" cy="34163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vert270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ts val="1800"/>
                </a:lnSpc>
                <a:spcAft>
                  <a:spcPts val="1200"/>
                </a:spcAft>
              </a:pPr>
              <a:r>
                <a:rPr lang="cs-CZ" sz="900">
                  <a:solidFill>
                    <a:srgbClr val="AB7942"/>
                  </a:solidFill>
                  <a:effectLst/>
                  <a:latin typeface="Arial" charset="0"/>
                  <a:ea typeface="Calibri" charset="0"/>
                  <a:cs typeface="Times New Roman" charset="0"/>
                </a:rPr>
                <a:t>Vcc</a:t>
              </a:r>
              <a:endParaRPr lang="cs-CZ" sz="1000">
                <a:solidFill>
                  <a:srgbClr val="595959"/>
                </a:solidFill>
                <a:effectLst/>
                <a:latin typeface="Arial" charset="0"/>
                <a:ea typeface="Calibri" charset="0"/>
                <a:cs typeface="Times New Roman" charset="0"/>
              </a:endParaRPr>
            </a:p>
          </p:txBody>
        </p:sp>
        <p:grpSp>
          <p:nvGrpSpPr>
            <p:cNvPr id="13" name="Skupina 12"/>
            <p:cNvGrpSpPr/>
            <p:nvPr/>
          </p:nvGrpSpPr>
          <p:grpSpPr>
            <a:xfrm>
              <a:off x="0" y="0"/>
              <a:ext cx="4046855" cy="2284730"/>
              <a:chOff x="0" y="0"/>
              <a:chExt cx="4046855" cy="2285220"/>
            </a:xfrm>
          </p:grpSpPr>
          <p:pic>
            <p:nvPicPr>
              <p:cNvPr id="15" name="Obrázek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 rot="10800000">
                <a:off x="0" y="0"/>
                <a:ext cx="4046855" cy="182753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6" name="Textové pole 14"/>
              <p:cNvSpPr txBox="1"/>
              <p:nvPr/>
            </p:nvSpPr>
            <p:spPr>
              <a:xfrm>
                <a:off x="3245973" y="1943467"/>
                <a:ext cx="255270" cy="3416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V0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17" name="Textové pole 15"/>
              <p:cNvSpPr txBox="1"/>
              <p:nvPr/>
            </p:nvSpPr>
            <p:spPr>
              <a:xfrm>
                <a:off x="3116605" y="194346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RS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19" name="Textové pole 16"/>
              <p:cNvSpPr txBox="1"/>
              <p:nvPr/>
            </p:nvSpPr>
            <p:spPr>
              <a:xfrm>
                <a:off x="2990176" y="1943467"/>
                <a:ext cx="255270" cy="3416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R/W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21" name="Textové pole 17"/>
              <p:cNvSpPr txBox="1"/>
              <p:nvPr/>
            </p:nvSpPr>
            <p:spPr>
              <a:xfrm>
                <a:off x="2863748" y="194346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E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22" name="Textové pole 18"/>
              <p:cNvSpPr txBox="1"/>
              <p:nvPr/>
            </p:nvSpPr>
            <p:spPr>
              <a:xfrm>
                <a:off x="2737320" y="194346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D0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23" name="Textové pole 19"/>
              <p:cNvSpPr txBox="1"/>
              <p:nvPr/>
            </p:nvSpPr>
            <p:spPr>
              <a:xfrm>
                <a:off x="2610891" y="194346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D1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24" name="Textové pole 20"/>
              <p:cNvSpPr txBox="1"/>
              <p:nvPr/>
            </p:nvSpPr>
            <p:spPr>
              <a:xfrm>
                <a:off x="2481523" y="194052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D2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25" name="Textové pole 21"/>
              <p:cNvSpPr txBox="1"/>
              <p:nvPr/>
            </p:nvSpPr>
            <p:spPr>
              <a:xfrm>
                <a:off x="2355095" y="194346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D3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26" name="Textové pole 22"/>
              <p:cNvSpPr txBox="1"/>
              <p:nvPr/>
            </p:nvSpPr>
            <p:spPr>
              <a:xfrm>
                <a:off x="2228666" y="194346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D4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27" name="Textové pole 23"/>
              <p:cNvSpPr txBox="1"/>
              <p:nvPr/>
            </p:nvSpPr>
            <p:spPr>
              <a:xfrm>
                <a:off x="2099298" y="194346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D5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28" name="Textové pole 24"/>
              <p:cNvSpPr txBox="1"/>
              <p:nvPr/>
            </p:nvSpPr>
            <p:spPr>
              <a:xfrm>
                <a:off x="1975810" y="194346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D6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29" name="Textové pole 25"/>
              <p:cNvSpPr txBox="1"/>
              <p:nvPr/>
            </p:nvSpPr>
            <p:spPr>
              <a:xfrm>
                <a:off x="1849381" y="194346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D7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30" name="Textové pole 26"/>
              <p:cNvSpPr txBox="1"/>
              <p:nvPr/>
            </p:nvSpPr>
            <p:spPr>
              <a:xfrm>
                <a:off x="1720013" y="1943467"/>
                <a:ext cx="255270" cy="3416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LED+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31" name="Textové pole 27"/>
              <p:cNvSpPr txBox="1"/>
              <p:nvPr/>
            </p:nvSpPr>
            <p:spPr>
              <a:xfrm>
                <a:off x="1593585" y="1940527"/>
                <a:ext cx="255557" cy="3417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LED -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32" name="Textové pole 29"/>
              <p:cNvSpPr txBox="1"/>
              <p:nvPr/>
            </p:nvSpPr>
            <p:spPr>
              <a:xfrm>
                <a:off x="3493135" y="1943467"/>
                <a:ext cx="255270" cy="3416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cs-CZ" sz="900">
                    <a:solidFill>
                      <a:srgbClr val="AB7942"/>
                    </a:solidFill>
                    <a:effectLst/>
                    <a:latin typeface="Arial" charset="0"/>
                    <a:ea typeface="Calibri" charset="0"/>
                    <a:cs typeface="Times New Roman" charset="0"/>
                  </a:rPr>
                  <a:t>Vss</a:t>
                </a:r>
                <a:endParaRPr lang="cs-CZ" sz="1000">
                  <a:solidFill>
                    <a:srgbClr val="595959"/>
                  </a:solidFill>
                  <a:effectLst/>
                  <a:latin typeface="Arial" charset="0"/>
                  <a:ea typeface="Calibri" charset="0"/>
                  <a:cs typeface="Times New Roman" charset="0"/>
                </a:endParaRPr>
              </a:p>
            </p:txBody>
          </p:sp>
        </p:grpSp>
      </p:grp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8450"/>
              </p:ext>
            </p:extLst>
          </p:nvPr>
        </p:nvGraphicFramePr>
        <p:xfrm>
          <a:off x="2614011" y="3579862"/>
          <a:ext cx="5032375" cy="13335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9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</a:t>
                      </a:r>
                      <a:r>
                        <a:rPr lang="cs-CZ" sz="1000" dirty="0" err="1">
                          <a:effectLst/>
                        </a:rPr>
                        <a:t>Vss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Připojení k zemi.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E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Arduino.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</a:t>
                      </a:r>
                      <a:r>
                        <a:rPr lang="cs-CZ" sz="1000" dirty="0" err="1">
                          <a:effectLst/>
                        </a:rPr>
                        <a:t>Vcc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Připojení k 5V.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D0 – D3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Datové piny, které se nepoužijí.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V0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Kontrast. 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D4 – D7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Datové piny připojené k Arduino.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RS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Připojení k </a:t>
                      </a:r>
                      <a:r>
                        <a:rPr lang="cs-CZ" sz="1000" dirty="0" err="1">
                          <a:effectLst/>
                        </a:rPr>
                        <a:t>Arduinu</a:t>
                      </a:r>
                      <a:r>
                        <a:rPr lang="cs-CZ" sz="1000" dirty="0">
                          <a:effectLst/>
                        </a:rPr>
                        <a:t>.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A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Anoda podsvícení, 5V.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RW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Zem.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K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cs-CZ" sz="1000" dirty="0">
                          <a:effectLst/>
                        </a:rPr>
                        <a:t> Katoda podsvícení, zem.</a:t>
                      </a:r>
                      <a:endParaRPr lang="cs-CZ" sz="1000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59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Na co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si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dát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pozor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2" name="TextovéPole 1"/>
          <p:cNvSpPr txBox="1"/>
          <p:nvPr/>
        </p:nvSpPr>
        <p:spPr>
          <a:xfrm>
            <a:off x="2722098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15" name="Obdélník 14"/>
          <p:cNvSpPr/>
          <p:nvPr/>
        </p:nvSpPr>
        <p:spPr>
          <a:xfrm>
            <a:off x="2627784" y="1510059"/>
            <a:ext cx="5850657" cy="212338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LCD displej lze umístit přímo do kontaktního pole, co že velká výhoda, ale musíte dát pozor na to, aby jednotlivé konektory </a:t>
            </a:r>
            <a:r>
              <a:rPr lang="cs-CZ" sz="120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přesně pasovaly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na zdířky kontaktního pole. Jinak je zohýbají.</a:t>
            </a:r>
          </a:p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endParaRPr lang="cs-CZ" sz="1200" dirty="0">
              <a:solidFill>
                <a:srgbClr val="595959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endParaRPr lang="cs-CZ" sz="1200" dirty="0">
              <a:solidFill>
                <a:srgbClr val="595959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Zapojení LCD displeje není složité, ale přeci jenom obsahuje již větší množství vodičů. Postupujte systematicky a opravdu každý vodič kontrolujte, zda je ve správném pinu.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2627784" y="555526"/>
            <a:ext cx="450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Při zapojování obvodu LCD displeje </a:t>
            </a:r>
            <a:b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si dejte pozor!</a:t>
            </a:r>
          </a:p>
        </p:txBody>
      </p:sp>
    </p:spTree>
    <p:extLst>
      <p:ext uri="{BB962C8B-B14F-4D97-AF65-F5344CB8AC3E}">
        <p14:creationId xmlns:p14="http://schemas.microsoft.com/office/powerpoint/2010/main" val="37532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3" name="Obrázek 12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4"/>
          <a:stretch/>
        </p:blipFill>
        <p:spPr bwMode="auto">
          <a:xfrm>
            <a:off x="3131840" y="1419622"/>
            <a:ext cx="4508599" cy="29423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701085"/>
              </p:ext>
            </p:extLst>
          </p:nvPr>
        </p:nvGraphicFramePr>
        <p:xfrm>
          <a:off x="2808799" y="699542"/>
          <a:ext cx="55753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1" name="Dokument" r:id="rId3" imgW="5575300" imgH="4343400" progId="Word.Document.12">
                  <p:embed/>
                </p:oleObj>
              </mc:Choice>
              <mc:Fallback>
                <p:oleObj name="Dokument" r:id="rId3" imgW="5575300" imgH="434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8799" y="699542"/>
                        <a:ext cx="5575300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4" name="TextovéPole 3"/>
          <p:cNvSpPr txBox="1"/>
          <p:nvPr/>
        </p:nvSpPr>
        <p:spPr>
          <a:xfrm>
            <a:off x="5068589" y="647700"/>
            <a:ext cx="2478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Připojení knihovny čidla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5068589" y="815945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Připojení knihovny LCD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5047161" y="1114995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Definice pinů LCD</a:t>
            </a:r>
          </a:p>
        </p:txBody>
      </p:sp>
      <p:sp>
        <p:nvSpPr>
          <p:cNvPr id="15" name="TextovéPole 14"/>
          <p:cNvSpPr txBox="1"/>
          <p:nvPr/>
        </p:nvSpPr>
        <p:spPr>
          <a:xfrm>
            <a:off x="6804248" y="2166124"/>
            <a:ext cx="2223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Vytvoření objektu LCD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5044668" y="2676080"/>
            <a:ext cx="2053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Definice pinu čidla</a:t>
            </a:r>
          </a:p>
        </p:txBody>
      </p:sp>
      <p:sp>
        <p:nvSpPr>
          <p:cNvPr id="24" name="TextovéPole 23"/>
          <p:cNvSpPr txBox="1"/>
          <p:nvPr/>
        </p:nvSpPr>
        <p:spPr>
          <a:xfrm>
            <a:off x="5068589" y="3288307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Inicializace LCD</a:t>
            </a:r>
          </a:p>
        </p:txBody>
      </p:sp>
      <p:sp>
        <p:nvSpPr>
          <p:cNvPr id="25" name="TextovéPole 24"/>
          <p:cNvSpPr txBox="1"/>
          <p:nvPr/>
        </p:nvSpPr>
        <p:spPr>
          <a:xfrm>
            <a:off x="5068589" y="3470954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Vyčištění LCD</a:t>
            </a:r>
          </a:p>
        </p:txBody>
      </p:sp>
      <p:sp>
        <p:nvSpPr>
          <p:cNvPr id="26" name="TextovéPole 25"/>
          <p:cNvSpPr txBox="1"/>
          <p:nvPr/>
        </p:nvSpPr>
        <p:spPr>
          <a:xfrm>
            <a:off x="5066633" y="3658564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Nastavení kurzoru LCD na pozici 0, 0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5066372" y="3846174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Vypsání textu na danou pozici</a:t>
            </a:r>
          </a:p>
        </p:txBody>
      </p: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5" grpId="0"/>
      <p:bldP spid="23" grpId="0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907899"/>
              </p:ext>
            </p:extLst>
          </p:nvPr>
        </p:nvGraphicFramePr>
        <p:xfrm>
          <a:off x="2267744" y="1131590"/>
          <a:ext cx="5575300" cy="417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7" name="Dokument" r:id="rId3" imgW="5575300" imgH="4178300" progId="Word.Document.12">
                  <p:embed/>
                </p:oleObj>
              </mc:Choice>
              <mc:Fallback>
                <p:oleObj name="Dokument" r:id="rId3" imgW="5575300" imgH="417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131590"/>
                        <a:ext cx="5575300" cy="417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123728" y="102741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Změňte programový kód tak, aby se na LCD displeji, střídavě zobrazovala teplota ve stupních Celsia, Kelvinech a Fahrenheitech.</a:t>
            </a:r>
          </a:p>
        </p:txBody>
      </p:sp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485</Words>
  <Application>Microsoft Macintosh PowerPoint</Application>
  <PresentationFormat>Předvádění na obrazovce (16:9)</PresentationFormat>
  <Paragraphs>86</Paragraphs>
  <Slides>11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Andale Mono</vt:lpstr>
      <vt:lpstr>Arial</vt:lpstr>
      <vt:lpstr>Calibri</vt:lpstr>
      <vt:lpstr>Cover and End Slide Master</vt:lpstr>
      <vt:lpstr>Contents Slide Master</vt:lpstr>
      <vt:lpstr>Section Break Slide Master</vt:lpstr>
      <vt:lpstr>Dokument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Milan Novák</cp:lastModifiedBy>
  <cp:revision>274</cp:revision>
  <dcterms:created xsi:type="dcterms:W3CDTF">2016-12-05T23:26:54Z</dcterms:created>
  <dcterms:modified xsi:type="dcterms:W3CDTF">2020-03-02T19:51:39Z</dcterms:modified>
</cp:coreProperties>
</file>