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300" r:id="rId5"/>
    <p:sldId id="322" r:id="rId6"/>
    <p:sldId id="317" r:id="rId7"/>
    <p:sldId id="302" r:id="rId8"/>
    <p:sldId id="318" r:id="rId9"/>
    <p:sldId id="32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 autoAdjust="0"/>
    <p:restoredTop sz="94674" autoAdjust="0"/>
  </p:normalViewPr>
  <p:slideViewPr>
    <p:cSldViewPr>
      <p:cViewPr varScale="1">
        <p:scale>
          <a:sx n="165" d="100"/>
          <a:sy n="165" d="100"/>
        </p:scale>
        <p:origin x="1104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06.08.18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010418"/>
            <a:ext cx="5292080" cy="1080121"/>
          </a:xfrm>
        </p:spPr>
        <p:txBody>
          <a:bodyPr/>
          <a:lstStyle/>
          <a:p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Joystick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643758"/>
            <a:ext cx="5616624" cy="1800200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cap="all" dirty="0"/>
              <a:t>Většina industriálních i domácích systémů má nějaké vstupní zařízení – ovladač. V této kapitole se seznámíte s joystickem, který znáte z počítačových her, jako vstupním zařízením pro ovládání robotické ruky.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Víte, nebo dokážete uhodnout na jakém principu pracuje </a:t>
            </a:r>
            <a:r>
              <a:rPr lang="cs-CZ" sz="1600" b="1" i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joystick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930236" y="1946564"/>
            <a:ext cx="57462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600" i="1" dirty="0"/>
              <a:t>Joystick</a:t>
            </a:r>
            <a:r>
              <a:rPr lang="cs-CZ" sz="1600" dirty="0"/>
              <a:t> – zvaný též pákový nebo křížový ovladač. Je vstupní zařízení, které se sestává z páky připevněné na základně, </a:t>
            </a:r>
            <a:br>
              <a:rPr lang="cs-CZ" sz="1600" dirty="0"/>
            </a:br>
            <a:r>
              <a:rPr lang="cs-CZ" sz="1600" dirty="0"/>
              <a:t>která se dokáže pohybovat ve směru </a:t>
            </a:r>
            <a:r>
              <a:rPr lang="cs-CZ" sz="1600" dirty="0" err="1"/>
              <a:t>x</a:t>
            </a:r>
            <a:r>
              <a:rPr lang="cs-CZ" sz="1600" dirty="0"/>
              <a:t> a </a:t>
            </a:r>
            <a:r>
              <a:rPr lang="cs-CZ" sz="1600" dirty="0" err="1"/>
              <a:t>y</a:t>
            </a:r>
            <a:r>
              <a:rPr lang="cs-CZ" sz="1600" dirty="0"/>
              <a:t>, přičemž je snímán úhel a velikost vychýlení. Obvykle je rovněž vybaven jedním nebo více tlačítky, u kterých snímáno stlačení</a:t>
            </a:r>
            <a:r>
              <a:rPr lang="cs-CZ" dirty="0"/>
              <a:t>.</a:t>
            </a:r>
          </a:p>
          <a:p>
            <a:pPr algn="just"/>
            <a:endParaRPr lang="cs-CZ" dirty="0"/>
          </a:p>
          <a:p>
            <a:pPr algn="just"/>
            <a:r>
              <a:rPr lang="cs-CZ" i="1" dirty="0"/>
              <a:t>Joystick</a:t>
            </a:r>
            <a:r>
              <a:rPr lang="cs-CZ" dirty="0"/>
              <a:t> se používá pro hraní videoher, ale rovněž pro ovládání letadel, automobilů, robotických rukou atd. 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108520" y="555526"/>
            <a:ext cx="2052228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Joystick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ve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vaší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stavebnici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 hangingPunct="0"/>
            <a:r>
              <a:rPr lang="cs-CZ" i="1" dirty="0"/>
              <a:t>Joystick</a:t>
            </a:r>
            <a:r>
              <a:rPr lang="cs-CZ" dirty="0"/>
              <a:t> obsažený ve vaší stavebnici má jedno tlačítko na vrcholu „kloboučku“. </a:t>
            </a:r>
          </a:p>
          <a:p>
            <a:pPr algn="just" latinLnBrk="0" hangingPunct="0"/>
            <a:r>
              <a:rPr lang="cs-CZ" dirty="0"/>
              <a:t>Pro připojení potřebuje pět vodičů. Dva jsou napájení. Jeden slouží jako indikace stlačení tlačítka a připojuje se na digitální vstup. Je nastaven tak, že implicitně proud prochází a při sepnutí nikoliv. Další dva vodiče se připojují na analogové vstupy a poskytují informaci o pohybu joysticku ve směru os </a:t>
            </a:r>
            <a:r>
              <a:rPr lang="cs-CZ" dirty="0" err="1"/>
              <a:t>x</a:t>
            </a:r>
            <a:r>
              <a:rPr lang="cs-CZ" dirty="0"/>
              <a:t> a </a:t>
            </a:r>
            <a:r>
              <a:rPr lang="cs-CZ" dirty="0" err="1"/>
              <a:t>y</a:t>
            </a:r>
            <a:r>
              <a:rPr lang="cs-CZ" dirty="0"/>
              <a:t> jako číslo v intervalu 0 až 1023. 512 znamená, že joystick je uprostřed a obě hraniční čísla pak znamenají maximální vychýlení. 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6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3065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Nepájivé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Vodiče typu M-M i M-F</a:t>
            </a:r>
          </a:p>
        </p:txBody>
      </p: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9A4CC789-9557-4F4B-8B1D-4248ED77F8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56" y="1518662"/>
            <a:ext cx="4386049" cy="31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FF48CC-F2C7-BE41-834B-B53C5FD50FD2}"/>
              </a:ext>
            </a:extLst>
          </p:cNvPr>
          <p:cNvSpPr txBox="1"/>
          <p:nvPr/>
        </p:nvSpPr>
        <p:spPr>
          <a:xfrm>
            <a:off x="2339752" y="485706"/>
            <a:ext cx="587693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//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Xová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osa joysticku – analogový pin 0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//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Yová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osa joysticku – analogový pin 1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 //Tlačítko joysticku – pin 7</a:t>
            </a: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//Nastavení tlačítka joysticku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joysticku"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100" dirty="0" err="1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1100" dirty="0">
                <a:solidFill>
                  <a:srgbClr val="5B9B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z=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JoyStick_Z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= "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cs-CZ" sz="1100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100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Z = "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100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cs-CZ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 hangingPunct="0">
              <a:buFont typeface="+mj-lt"/>
              <a:buAutoNum type="arabicPeriod"/>
            </a:pP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Zapojte vše a otestujte chování joysticku.</a:t>
            </a:r>
          </a:p>
          <a:p>
            <a:pPr marL="342900" indent="-342900" latinLnBrk="0" hangingPunct="0">
              <a:buFont typeface="+mj-lt"/>
              <a:buAutoNum type="arabicPeriod"/>
            </a:pP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Otevřete si sériový monitor a sledujte hodnoty X a </a:t>
            </a:r>
            <a:r>
              <a:rPr lang="cs-CZ" sz="1600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dle vychýlení joysticku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E3D95D91-EFEE-FC45-B768-ED7860314B91}"/>
              </a:ext>
            </a:extLst>
          </p:cNvPr>
          <p:cNvSpPr/>
          <p:nvPr/>
        </p:nvSpPr>
        <p:spPr>
          <a:xfrm>
            <a:off x="2406420" y="1419622"/>
            <a:ext cx="57659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cs-CZ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Alternativní úlohy</a:t>
            </a:r>
          </a:p>
          <a:p>
            <a:pPr latinLnBrk="0" hangingPunct="0"/>
            <a:endParaRPr lang="cs-CZ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342900" indent="-342900" latinLnBrk="0" hangingPunct="0">
              <a:buFont typeface="+mj-lt"/>
              <a:buAutoNum type="arabicPeriod" startAt="3"/>
            </a:pPr>
            <a:r>
              <a:rPr lang="cs-CZ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Zkuste pomocí joysticku například rozsvěcet diodu. (RGB diodu, čtyři diody …)</a:t>
            </a:r>
          </a:p>
          <a:p>
            <a:pPr marL="342900" indent="-342900" latinLnBrk="0" hangingPunct="0">
              <a:buFont typeface="+mj-lt"/>
              <a:buAutoNum type="arabicPeriod" startAt="3"/>
            </a:pPr>
            <a:r>
              <a:rPr lang="cs-CZ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Připojte si LCD panel a vypisujte si hodnoty z úlohy 2 přímo na něj</a:t>
            </a:r>
          </a:p>
        </p:txBody>
      </p: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363</Words>
  <Application>Microsoft Macintosh PowerPoint</Application>
  <PresentationFormat>Předvádění na obrazovce (16:9)</PresentationFormat>
  <Paragraphs>57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7</vt:i4>
      </vt:variant>
    </vt:vector>
  </HeadingPairs>
  <TitlesOfParts>
    <vt:vector size="16" baseType="lpstr">
      <vt:lpstr>Arial Unicode MS</vt:lpstr>
      <vt:lpstr>맑은 고딕</vt:lpstr>
      <vt:lpstr>Andale Mono</vt:lpstr>
      <vt:lpstr>Arial</vt:lpstr>
      <vt:lpstr>Calibri</vt:lpstr>
      <vt:lpstr>Courier New</vt:lpstr>
      <vt:lpstr>Cover and End Slide Master</vt:lpstr>
      <vt:lpstr>Contents Slide Master</vt:lpstr>
      <vt:lpstr>Section Break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Uživatel Microsoft Office</cp:lastModifiedBy>
  <cp:revision>270</cp:revision>
  <dcterms:created xsi:type="dcterms:W3CDTF">2016-12-05T23:26:54Z</dcterms:created>
  <dcterms:modified xsi:type="dcterms:W3CDTF">2018-08-06T12:21:54Z</dcterms:modified>
</cp:coreProperties>
</file>