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300" r:id="rId5"/>
    <p:sldId id="322" r:id="rId6"/>
    <p:sldId id="317" r:id="rId7"/>
    <p:sldId id="325" r:id="rId8"/>
    <p:sldId id="302" r:id="rId9"/>
    <p:sldId id="318" r:id="rId10"/>
    <p:sldId id="32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 autoAdjust="0"/>
    <p:restoredTop sz="94674" autoAdjust="0"/>
  </p:normalViewPr>
  <p:slideViewPr>
    <p:cSldViewPr>
      <p:cViewPr varScale="1">
        <p:scale>
          <a:sx n="165" d="100"/>
          <a:sy n="165" d="100"/>
        </p:scale>
        <p:origin x="1104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07.08.18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010418"/>
            <a:ext cx="5292080" cy="1080121"/>
          </a:xfrm>
        </p:spPr>
        <p:txBody>
          <a:bodyPr/>
          <a:lstStyle/>
          <a:p>
            <a:r>
              <a:rPr lang="cs-CZ" sz="2400" b="1" cap="all" dirty="0"/>
              <a:t>Vzdálené ovládání pomocí </a:t>
            </a:r>
            <a:br>
              <a:rPr lang="cs-CZ" sz="2400" b="1" cap="all" dirty="0"/>
            </a:br>
            <a:r>
              <a:rPr lang="cs-CZ" sz="2400" b="1" cap="all" dirty="0"/>
              <a:t>IR ovladače </a:t>
            </a:r>
            <a:r>
              <a:rPr lang="en-US" altLang="ko-KR" sz="2400" b="1" dirty="0">
                <a:latin typeface="Andale Mono" charset="0"/>
                <a:ea typeface="Andale Mono" charset="0"/>
                <a:cs typeface="Andale Mono" charset="0"/>
              </a:rPr>
              <a:t>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643758"/>
            <a:ext cx="5616624" cy="1800200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cap="small" dirty="0"/>
              <a:t>První seznámení s dálkovým ovládáním </a:t>
            </a:r>
            <a:r>
              <a:rPr lang="cs-CZ" cap="small" dirty="0" err="1"/>
              <a:t>arduina</a:t>
            </a:r>
            <a:r>
              <a:rPr lang="cs-CZ" cap="small" dirty="0"/>
              <a:t> pomocí IR diody. V této části se seznámíte s principem IR diody, jejím zapojením a funkčnost.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Trocha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teorie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3" name="Textové pole 515">
            <a:extLst>
              <a:ext uri="{FF2B5EF4-FFF2-40B4-BE49-F238E27FC236}">
                <a16:creationId xmlns:a16="http://schemas.microsoft.com/office/drawing/2014/main" id="{29DC43DF-E653-454D-90B4-8EAEB37CB1EC}"/>
              </a:ext>
            </a:extLst>
          </p:cNvPr>
          <p:cNvSpPr txBox="1"/>
          <p:nvPr/>
        </p:nvSpPr>
        <p:spPr>
          <a:xfrm>
            <a:off x="2483768" y="771550"/>
            <a:ext cx="5029072" cy="3394075"/>
          </a:xfrm>
          <a:prstGeom prst="roundRect">
            <a:avLst>
              <a:gd name="adj" fmla="val 5997"/>
            </a:avLst>
          </a:prstGeom>
          <a:solidFill>
            <a:srgbClr val="C21E68">
              <a:alpha val="12000"/>
            </a:srgbClr>
          </a:solidFill>
          <a:ln cap="rnd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Víte, co to je to infračervené světlo?</a:t>
            </a:r>
            <a:b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Infračervené světlo – </a:t>
            </a:r>
            <a:r>
              <a:rPr lang="cs-CZ" sz="1000" b="0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Infrared</a:t>
            </a: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(IR) – jedná se o elektromagnetické záření </a:t>
            </a:r>
            <a:b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 vlnovou délkou, která je větší než viditelné světlo a menší než mikrovlnné záření. Jedná se o záření lidským okem neviditelné.</a:t>
            </a:r>
            <a:endParaRPr lang="cs-CZ" sz="1000" b="1" dirty="0">
              <a:solidFill>
                <a:srgbClr val="59595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 je to </a:t>
            </a:r>
            <a:r>
              <a:rPr lang="cs-CZ" sz="1000" b="1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IrDA</a:t>
            </a: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000" b="0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IrDA</a:t>
            </a: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cs-CZ" sz="1000" b="0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Infrared</a:t>
            </a: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cs-CZ" sz="1000" b="0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</a:t>
            </a: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komunikační infračervený port popisující </a:t>
            </a:r>
            <a:b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bezdrátovou komunikaci mezi infračervenou LED diodou a fotodiodou. </a:t>
            </a:r>
            <a:b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 komunikaci je nutná přímá viditelnost.</a:t>
            </a:r>
            <a:endParaRPr lang="cs-CZ" sz="1000" b="1" dirty="0">
              <a:solidFill>
                <a:srgbClr val="59595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Kde se můžete potkat s infračerveným ovládáním?</a:t>
            </a: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cs-CZ" sz="1000" b="1" dirty="0">
              <a:solidFill>
                <a:srgbClr val="59595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Televize, přehrávače a jiná audio video technika. Dálkově řízené hračky. Dálkové </a:t>
            </a:r>
            <a:b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ovladače u herních konzolí.</a:t>
            </a:r>
            <a:endParaRPr lang="cs-CZ" sz="1000" b="1" dirty="0">
              <a:solidFill>
                <a:srgbClr val="59595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Čím je dnes </a:t>
            </a:r>
            <a:r>
              <a:rPr lang="cs-CZ" sz="1000" b="1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IrDA</a:t>
            </a: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nahrazován?</a:t>
            </a: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cs-CZ" sz="1000" b="1" dirty="0">
              <a:solidFill>
                <a:srgbClr val="59595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Většinou </a:t>
            </a:r>
            <a:r>
              <a:rPr lang="cs-CZ" sz="1000" b="0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  <a:r>
              <a:rPr lang="cs-CZ" sz="1000" b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technologií. Má větší dosah a není nutná přímá viditelnost.</a:t>
            </a:r>
            <a:endParaRPr lang="cs-CZ" sz="1000" b="1" dirty="0">
              <a:solidFill>
                <a:srgbClr val="59595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108520" y="555526"/>
            <a:ext cx="2052228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Nutná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úprava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Arduino IDE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Je nutné smazat adresář </a:t>
            </a:r>
            <a:r>
              <a:rPr lang="cs-CZ" b="1" dirty="0" err="1"/>
              <a:t>RobotIRremote</a:t>
            </a:r>
            <a:r>
              <a:rPr lang="cs-CZ" dirty="0"/>
              <a:t> v adresáři </a:t>
            </a:r>
            <a:r>
              <a:rPr lang="cs-CZ" b="1" dirty="0"/>
              <a:t>Arduino IDE</a:t>
            </a:r>
            <a:r>
              <a:rPr lang="cs-CZ" dirty="0"/>
              <a:t>. </a:t>
            </a:r>
          </a:p>
          <a:p>
            <a:r>
              <a:rPr lang="cs-CZ" dirty="0"/>
              <a:t>Najdete jej podle programu Arduino IDE – menu </a:t>
            </a:r>
            <a:br>
              <a:rPr lang="cs-CZ" dirty="0"/>
            </a:br>
            <a:r>
              <a:rPr lang="cs-CZ" dirty="0"/>
              <a:t>Soubor / Nastavení. </a:t>
            </a:r>
          </a:p>
          <a:p>
            <a:r>
              <a:rPr lang="cs-CZ" dirty="0"/>
              <a:t>Např.:</a:t>
            </a:r>
          </a:p>
          <a:p>
            <a:r>
              <a:rPr lang="cs-CZ" b="1" dirty="0"/>
              <a:t>C:\Program </a:t>
            </a:r>
            <a:r>
              <a:rPr lang="cs-CZ" b="1" dirty="0" err="1"/>
              <a:t>Files</a:t>
            </a:r>
            <a:r>
              <a:rPr lang="cs-CZ" b="1" dirty="0"/>
              <a:t> (x86)\</a:t>
            </a:r>
            <a:r>
              <a:rPr lang="cs-CZ" b="1" dirty="0" err="1"/>
              <a:t>Arduion</a:t>
            </a:r>
            <a:r>
              <a:rPr lang="cs-CZ" b="1" dirty="0"/>
              <a:t>\</a:t>
            </a:r>
            <a:r>
              <a:rPr lang="cs-CZ" b="1" dirty="0" err="1"/>
              <a:t>libraries</a:t>
            </a:r>
            <a:endParaRPr lang="cs-CZ" dirty="0"/>
          </a:p>
          <a:p>
            <a:r>
              <a:rPr lang="cs-CZ" dirty="0"/>
              <a:t>a</a:t>
            </a:r>
          </a:p>
          <a:p>
            <a:r>
              <a:rPr lang="cs-CZ" b="1" dirty="0"/>
              <a:t>C:\</a:t>
            </a:r>
            <a:r>
              <a:rPr lang="cs-CZ" b="1" dirty="0" err="1"/>
              <a:t>Users</a:t>
            </a:r>
            <a:r>
              <a:rPr lang="cs-CZ" b="1" dirty="0"/>
              <a:t>\&lt;</a:t>
            </a:r>
            <a:r>
              <a:rPr lang="cs-CZ" b="1" dirty="0" err="1"/>
              <a:t>Uzivatel</a:t>
            </a:r>
            <a:r>
              <a:rPr lang="cs-CZ" b="1" dirty="0"/>
              <a:t>&gt;\Dokumenty\Arduino\</a:t>
            </a:r>
            <a:r>
              <a:rPr lang="cs-CZ" b="1" dirty="0" err="1"/>
              <a:t>libraries</a:t>
            </a:r>
            <a:endParaRPr lang="cs-CZ" dirty="0"/>
          </a:p>
          <a:p>
            <a:pPr algn="just" latinLnBrk="0" hangingPunct="0"/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6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  <a:p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IR diodu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Dálkový ovladač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Desku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Kontaktní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Vodiče typu M-M</a:t>
            </a:r>
          </a:p>
          <a:p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 pole 544">
            <a:extLst>
              <a:ext uri="{FF2B5EF4-FFF2-40B4-BE49-F238E27FC236}">
                <a16:creationId xmlns:a16="http://schemas.microsoft.com/office/drawing/2014/main" id="{9CD7221C-2972-8545-A96E-24AD1AFEAD61}"/>
              </a:ext>
            </a:extLst>
          </p:cNvPr>
          <p:cNvSpPr txBox="1"/>
          <p:nvPr/>
        </p:nvSpPr>
        <p:spPr>
          <a:xfrm>
            <a:off x="2627784" y="771550"/>
            <a:ext cx="5832648" cy="2520280"/>
          </a:xfrm>
          <a:prstGeom prst="roundRect">
            <a:avLst>
              <a:gd name="adj" fmla="val 5997"/>
            </a:avLst>
          </a:prstGeom>
          <a:solidFill>
            <a:srgbClr val="C21E68">
              <a:alpha val="12000"/>
            </a:srgbClr>
          </a:solidFill>
          <a:ln cap="rnd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</a:pPr>
            <a:r>
              <a:rPr lang="cs-CZ" sz="1600" b="1" cap="all" dirty="0">
                <a:solidFill>
                  <a:srgbClr val="C21E6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Dejte si pozor</a:t>
            </a:r>
          </a:p>
          <a:p>
            <a:pPr marL="70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ejte si pozor na to, jak zapojujete IR diodu. </a:t>
            </a:r>
            <a:b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Díváte-li se proti diodě, pak vlevo je datový vodič, </a:t>
            </a:r>
            <a:b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uprostřed zem (GND), vpravo 5 V. </a:t>
            </a:r>
          </a:p>
          <a:p>
            <a:pPr marL="342900" algn="just">
              <a:spcBef>
                <a:spcPts val="200"/>
              </a:spcBef>
              <a:spcAft>
                <a:spcPts val="200"/>
              </a:spcAft>
            </a:pPr>
            <a:endParaRPr lang="cs-CZ" sz="1600" b="1" dirty="0">
              <a:solidFill>
                <a:srgbClr val="59595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342900">
              <a:spcAft>
                <a:spcPts val="400"/>
              </a:spcAft>
              <a:buFont typeface="+mj-lt"/>
              <a:buAutoNum type="arabicPeriod" startAt="2"/>
            </a:pPr>
            <a: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Stavíte-li obvod pouze pro tuto hodinu, můžete </a:t>
            </a:r>
            <a:b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vodiče připojit přímo k </a:t>
            </a:r>
            <a:r>
              <a:rPr lang="cs-CZ" sz="1600" b="1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Arduinu</a:t>
            </a:r>
            <a: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Zapojení </a:t>
            </a:r>
            <a:b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 </a:t>
            </a:r>
            <a:r>
              <a:rPr lang="cs-CZ" sz="1600" b="1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nepájívým</a:t>
            </a:r>
            <a:r>
              <a:rPr lang="cs-CZ" sz="16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polem, je i tak lepší, IR dioda je díky němu v pevné pozici.</a:t>
            </a:r>
          </a:p>
        </p:txBody>
      </p:sp>
    </p:spTree>
    <p:extLst>
      <p:ext uri="{BB962C8B-B14F-4D97-AF65-F5344CB8AC3E}">
        <p14:creationId xmlns:p14="http://schemas.microsoft.com/office/powerpoint/2010/main" val="11656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2620592-A499-A440-819E-96887C805A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52" y="1059061"/>
            <a:ext cx="4822031" cy="35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39752" y="485706"/>
            <a:ext cx="6585457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IRremote.h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RECV_PIN = 3; 	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IR Dioda na pinu 3</a:t>
            </a:r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(RECV_PIN);</a:t>
            </a:r>
          </a:p>
          <a:p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decode_results</a:t>
            </a:r>
            <a:r>
              <a:rPr lang="cs-CZ" sz="1100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Vstup;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irrecv.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enableIRIn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irrecv.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//Dekóduj načtené</a:t>
            </a:r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Vstup =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results.value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(Vstup);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zobraz na sériový monitor</a:t>
            </a:r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irrecv.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	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//Načti další hodnotu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195486"/>
            <a:ext cx="5976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 hangingPunct="0">
              <a:buFont typeface="+mj-lt"/>
              <a:buAutoNum type="arabicPeriod"/>
            </a:pP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Zapište si kódy tlačítek, které hodláte použít v následující hodině pro ovládání dvou motorků. Potřebujete minimálně čtyři tlačítka (pro každý motor dvě – dva směry otáčení). Např. ve významu vpřed, vzad, vlevo, vpravo.</a:t>
            </a:r>
          </a:p>
          <a:p>
            <a:pPr marL="342900" indent="-342900" latinLnBrk="0" hangingPunct="0">
              <a:buFont typeface="+mj-lt"/>
              <a:buAutoNum type="arabicPeriod"/>
            </a:pP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 latinLnBrk="0" hangingPunct="0">
              <a:buFont typeface="+mj-lt"/>
              <a:buAutoNum type="arabicPeriod"/>
            </a:pP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Máte-li možnost vyzkoušejte si i jiný IR ovladač. </a:t>
            </a:r>
          </a:p>
          <a:p>
            <a:pPr marL="342900" indent="-342900" latinLnBrk="0" hangingPunct="0">
              <a:buFont typeface="+mj-lt"/>
              <a:buAutoNum type="arabicPeriod"/>
            </a:pP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 latinLnBrk="0" hangingPunct="0">
              <a:buFont typeface="+mj-lt"/>
              <a:buAutoNum type="arabicPeriod"/>
            </a:pP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Vyzkoušejte si, na jakou vzdálenost a přes jaké překážky IR ovladač funguje.</a:t>
            </a:r>
          </a:p>
          <a:p>
            <a:pPr marL="342900" indent="-342900" latinLnBrk="0" hangingPunct="0">
              <a:buFont typeface="+mj-lt"/>
              <a:buAutoNum type="arabicPeriod"/>
            </a:pP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 latinLnBrk="0" hangingPunct="0">
              <a:buFont typeface="+mj-lt"/>
              <a:buAutoNum type="arabicPeriod"/>
            </a:pP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" name="Textové pole 21">
            <a:extLst>
              <a:ext uri="{FF2B5EF4-FFF2-40B4-BE49-F238E27FC236}">
                <a16:creationId xmlns:a16="http://schemas.microsoft.com/office/drawing/2014/main" id="{2905C92E-EB15-5F46-9C09-567EEE481843}"/>
              </a:ext>
            </a:extLst>
          </p:cNvPr>
          <p:cNvSpPr txBox="1"/>
          <p:nvPr/>
        </p:nvSpPr>
        <p:spPr>
          <a:xfrm>
            <a:off x="2433563" y="3413085"/>
            <a:ext cx="6027099" cy="1571047"/>
          </a:xfrm>
          <a:prstGeom prst="roundRect">
            <a:avLst>
              <a:gd name="adj" fmla="val 5997"/>
            </a:avLst>
          </a:prstGeom>
          <a:solidFill>
            <a:srgbClr val="C21E68">
              <a:alpha val="12000"/>
            </a:srgbClr>
          </a:solidFill>
          <a:ln cap="rnd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</a:pPr>
            <a:r>
              <a:rPr lang="cs-CZ" sz="1400" b="1" cap="all" dirty="0">
                <a:solidFill>
                  <a:srgbClr val="C21E6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Dejte si pozor</a:t>
            </a:r>
          </a:p>
          <a:p>
            <a:pPr algn="just"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</a:pPr>
            <a:endParaRPr lang="cs-CZ" sz="1400" b="1" cap="all" dirty="0">
              <a:solidFill>
                <a:srgbClr val="15929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Jednotlivé ovladače nejsou „spárovány“ s konkrétním </a:t>
            </a:r>
            <a:r>
              <a:rPr lang="cs-CZ" sz="1400" b="1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Arduinem</a:t>
            </a:r>
            <a:r>
              <a:rPr lang="cs-CZ" sz="1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cs-CZ" sz="1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Stisk tlačítka na jednom ovladači mohou zaznamenat i IR diody </a:t>
            </a:r>
            <a:br>
              <a:rPr lang="cs-CZ" sz="1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vašich spolužáků a spolužaček, a naopak vaše IR dioda může </a:t>
            </a:r>
            <a:br>
              <a:rPr lang="cs-CZ" sz="1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zachytávat cizí dálkové ovladače.</a:t>
            </a:r>
          </a:p>
        </p:txBody>
      </p:sp>
    </p:spTree>
    <p:extLst>
      <p:ext uri="{BB962C8B-B14F-4D97-AF65-F5344CB8AC3E}">
        <p14:creationId xmlns:p14="http://schemas.microsoft.com/office/powerpoint/2010/main" val="14152410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163</Words>
  <Application>Microsoft Macintosh PowerPoint</Application>
  <PresentationFormat>Předvádění na obrazovce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8</vt:i4>
      </vt:variant>
    </vt:vector>
  </HeadingPairs>
  <TitlesOfParts>
    <vt:vector size="19" baseType="lpstr">
      <vt:lpstr>Arial Unicode MS</vt:lpstr>
      <vt:lpstr>맑은 고딕</vt:lpstr>
      <vt:lpstr>Andale Mono</vt:lpstr>
      <vt:lpstr>Arial</vt:lpstr>
      <vt:lpstr>Calibri</vt:lpstr>
      <vt:lpstr>Calibri Light</vt:lpstr>
      <vt:lpstr>Courier New</vt:lpstr>
      <vt:lpstr>Times New Roman</vt:lpstr>
      <vt:lpstr>Cover and End Slide Master</vt:lpstr>
      <vt:lpstr>Contents Slide Master</vt:lpstr>
      <vt:lpstr>Section Break Slide Master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Uživatel Microsoft Office</cp:lastModifiedBy>
  <cp:revision>275</cp:revision>
  <cp:lastPrinted>2018-08-07T11:28:11Z</cp:lastPrinted>
  <dcterms:created xsi:type="dcterms:W3CDTF">2016-12-05T23:26:54Z</dcterms:created>
  <dcterms:modified xsi:type="dcterms:W3CDTF">2018-08-07T11:28:26Z</dcterms:modified>
</cp:coreProperties>
</file>