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3"/>
  </p:notesMasterIdLst>
  <p:sldIdLst>
    <p:sldId id="256" r:id="rId4"/>
    <p:sldId id="300" r:id="rId5"/>
    <p:sldId id="317" r:id="rId6"/>
    <p:sldId id="325" r:id="rId7"/>
    <p:sldId id="302" r:id="rId8"/>
    <p:sldId id="318" r:id="rId9"/>
    <p:sldId id="326" r:id="rId10"/>
    <p:sldId id="327" r:id="rId11"/>
    <p:sldId id="324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40D"/>
    <a:srgbClr val="AB7942"/>
    <a:srgbClr val="FFFFFF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5" autoAdjust="0"/>
    <p:restoredTop sz="94674" autoAdjust="0"/>
  </p:normalViewPr>
  <p:slideViewPr>
    <p:cSldViewPr>
      <p:cViewPr varScale="1">
        <p:scale>
          <a:sx n="165" d="100"/>
          <a:sy n="165" d="100"/>
        </p:scale>
        <p:origin x="1104" y="184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D106-0280-324C-A42B-4E18AB917999}" type="datetimeFigureOut">
              <a:rPr lang="cs-CZ" smtClean="0"/>
              <a:t>07.08.18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63EBD-36E0-F44F-9E80-9C86A797193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656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63EBD-36E0-F44F-9E80-9C86A7971935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2114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57200"/>
            <a:ext cx="2866856" cy="237597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79912" y="1010418"/>
            <a:ext cx="5292080" cy="1080121"/>
          </a:xfrm>
        </p:spPr>
        <p:txBody>
          <a:bodyPr/>
          <a:lstStyle/>
          <a:p>
            <a:r>
              <a:rPr lang="cs-CZ" sz="2400" b="1" cap="all" dirty="0"/>
              <a:t>IR dioda II- použití pro </a:t>
            </a:r>
          </a:p>
          <a:p>
            <a:r>
              <a:rPr lang="cs-CZ" sz="2400" b="1" cap="all" dirty="0"/>
              <a:t>dálkové ovládání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059832" y="2643758"/>
            <a:ext cx="5616624" cy="1800200"/>
          </a:xfrm>
        </p:spPr>
        <p:txBody>
          <a:bodyPr/>
          <a:lstStyle/>
          <a:p>
            <a:r>
              <a:rPr lang="cs-CZ" cap="all" dirty="0"/>
              <a:t>Pokračování v seznamování se s IR DIODOU a dálkovým IR ovládáním. Tentokrát budeme pomocí dálkového ovladače a IR diody ovládat dva motorky – DC motor a servo.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21" name="Skupina 20"/>
          <p:cNvGrpSpPr/>
          <p:nvPr/>
        </p:nvGrpSpPr>
        <p:grpSpPr>
          <a:xfrm>
            <a:off x="7524328" y="199433"/>
            <a:ext cx="1416811" cy="432226"/>
            <a:chOff x="7524328" y="199433"/>
            <a:chExt cx="1416811" cy="432226"/>
          </a:xfrm>
        </p:grpSpPr>
        <p:pic>
          <p:nvPicPr>
            <p:cNvPr id="19" name="Obrázek 18"/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20" name="TextovéPole 1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Co se </a:t>
            </a: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naučíte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7" name="TextovéPole 6">
            <a:extLst>
              <a:ext uri="{FF2B5EF4-FFF2-40B4-BE49-F238E27FC236}">
                <a16:creationId xmlns:a16="http://schemas.microsoft.com/office/drawing/2014/main" id="{F371E732-8996-EC40-8E9D-63133E17455D}"/>
              </a:ext>
            </a:extLst>
          </p:cNvPr>
          <p:cNvSpPr txBox="1"/>
          <p:nvPr/>
        </p:nvSpPr>
        <p:spPr>
          <a:xfrm>
            <a:off x="2555776" y="771550"/>
            <a:ext cx="5328592" cy="2118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cs-CZ" dirty="0"/>
              <a:t>Zopakujete si, zapojení IR diody a její použití.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cs-CZ" dirty="0"/>
              <a:t>Zopakujete si zapojení DC motoru a </a:t>
            </a:r>
            <a:r>
              <a:rPr lang="cs-CZ" dirty="0" err="1"/>
              <a:t>serva</a:t>
            </a:r>
            <a:endParaRPr lang="cs-CZ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cs-CZ" dirty="0"/>
              <a:t>Vytvoření programu pro vzdálené ovládání DC motoru a </a:t>
            </a:r>
            <a:r>
              <a:rPr lang="cs-CZ" dirty="0" err="1"/>
              <a:t>serva</a:t>
            </a:r>
            <a:r>
              <a:rPr lang="cs-CZ" dirty="0"/>
              <a:t> pomocí IR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cs-CZ" dirty="0"/>
              <a:t>Vytvořené zapojení si otestujete</a:t>
            </a:r>
          </a:p>
        </p:txBody>
      </p:sp>
    </p:spTree>
    <p:extLst>
      <p:ext uri="{BB962C8B-B14F-4D97-AF65-F5344CB8AC3E}">
        <p14:creationId xmlns:p14="http://schemas.microsoft.com/office/powerpoint/2010/main" val="90759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Sestavení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obvodu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843808" y="577012"/>
            <a:ext cx="481093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Co budeme potřebovat?</a:t>
            </a:r>
          </a:p>
          <a:p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a	deska Arduino s USB kabelem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b	kontaktní pole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c	vodiče typu M-M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d	IR diodu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e	IR ovladač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f	Servo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g	obvod L9110H (ovladač motoru)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h	DC motor.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33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Elektronický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 pole 544">
            <a:extLst>
              <a:ext uri="{FF2B5EF4-FFF2-40B4-BE49-F238E27FC236}">
                <a16:creationId xmlns:a16="http://schemas.microsoft.com/office/drawing/2014/main" id="{9CD7221C-2972-8545-A96E-24AD1AFEAD61}"/>
              </a:ext>
            </a:extLst>
          </p:cNvPr>
          <p:cNvSpPr txBox="1"/>
          <p:nvPr/>
        </p:nvSpPr>
        <p:spPr>
          <a:xfrm>
            <a:off x="2627784" y="771550"/>
            <a:ext cx="5832648" cy="2520280"/>
          </a:xfrm>
          <a:prstGeom prst="roundRect">
            <a:avLst>
              <a:gd name="adj" fmla="val 5997"/>
            </a:avLst>
          </a:prstGeom>
          <a:solidFill>
            <a:srgbClr val="C21E68">
              <a:alpha val="12000"/>
            </a:srgbClr>
          </a:solidFill>
          <a:ln cap="rnd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</a:pPr>
            <a:r>
              <a:rPr lang="cs-CZ" sz="1600" b="1" cap="all" dirty="0">
                <a:solidFill>
                  <a:srgbClr val="C21E68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Dejte si pozor</a:t>
            </a:r>
          </a:p>
          <a:p>
            <a:pPr marL="702900" indent="-342900" algn="just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cs-CZ" sz="1600" b="1" dirty="0">
                <a:solidFill>
                  <a:srgbClr val="59595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Zapojení DC motoru. Můžete provizorně udělat </a:t>
            </a:r>
            <a:br>
              <a:rPr lang="cs-CZ" sz="1600" b="1" dirty="0">
                <a:solidFill>
                  <a:srgbClr val="59595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cs-CZ" sz="1600" b="1" dirty="0">
                <a:solidFill>
                  <a:srgbClr val="59595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následující zapojení. Konce vodičů protáhnete </a:t>
            </a:r>
            <a:br>
              <a:rPr lang="cs-CZ" sz="1600" b="1" dirty="0">
                <a:solidFill>
                  <a:srgbClr val="59595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cs-CZ" sz="1600" b="1" dirty="0">
                <a:solidFill>
                  <a:srgbClr val="59595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očky u DC motoru, ohnete je a zapíchnete do </a:t>
            </a:r>
            <a:br>
              <a:rPr lang="cs-CZ" sz="1600" b="1" dirty="0">
                <a:solidFill>
                  <a:srgbClr val="59595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cs-CZ" sz="1600" b="1" dirty="0" err="1">
                <a:solidFill>
                  <a:srgbClr val="59595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nepájivého</a:t>
            </a:r>
            <a:r>
              <a:rPr lang="cs-CZ" sz="1600" b="1" dirty="0">
                <a:solidFill>
                  <a:srgbClr val="59595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pole.</a:t>
            </a:r>
          </a:p>
          <a:p>
            <a:pPr marL="702900" indent="-342900" algn="just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endParaRPr lang="cs-CZ" sz="1600" b="1" dirty="0">
              <a:solidFill>
                <a:srgbClr val="595959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02900" indent="-342900" algn="just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cs-CZ" sz="1600" b="1" dirty="0">
                <a:solidFill>
                  <a:srgbClr val="59595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Zapojení </a:t>
            </a:r>
            <a:r>
              <a:rPr lang="cs-CZ" sz="1600" b="1" dirty="0" err="1">
                <a:solidFill>
                  <a:srgbClr val="59595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serva</a:t>
            </a:r>
            <a:r>
              <a:rPr lang="cs-CZ" sz="1600" b="1" dirty="0">
                <a:solidFill>
                  <a:srgbClr val="59595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Vodiče pro připojení na servo </a:t>
            </a:r>
            <a:br>
              <a:rPr lang="cs-CZ" sz="1600" b="1" dirty="0">
                <a:solidFill>
                  <a:srgbClr val="59595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cs-CZ" sz="1600" b="1" dirty="0">
                <a:solidFill>
                  <a:srgbClr val="59595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motoru mají následující význam – červený drát </a:t>
            </a:r>
            <a:br>
              <a:rPr lang="cs-CZ" sz="1600" b="1" dirty="0">
                <a:solidFill>
                  <a:srgbClr val="59595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cs-CZ" sz="1600" b="1" dirty="0">
                <a:solidFill>
                  <a:srgbClr val="59595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V, hnědý drát GND, žlutý drát data.</a:t>
            </a:r>
          </a:p>
        </p:txBody>
      </p:sp>
    </p:spTree>
    <p:extLst>
      <p:ext uri="{BB962C8B-B14F-4D97-AF65-F5344CB8AC3E}">
        <p14:creationId xmlns:p14="http://schemas.microsoft.com/office/powerpoint/2010/main" val="1165611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Elektronický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627784" y="555526"/>
            <a:ext cx="203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Schéma zapojení</a:t>
            </a: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39E687C1-6FEB-194E-A873-02D53D4F1CE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059582"/>
            <a:ext cx="5036185" cy="350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0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Programový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kód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1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5" name="TextovéPole 4">
            <a:extLst>
              <a:ext uri="{FF2B5EF4-FFF2-40B4-BE49-F238E27FC236}">
                <a16:creationId xmlns:a16="http://schemas.microsoft.com/office/drawing/2014/main" id="{CCFF48CC-F2C7-BE41-834B-B53C5FD50FD2}"/>
              </a:ext>
            </a:extLst>
          </p:cNvPr>
          <p:cNvSpPr txBox="1"/>
          <p:nvPr/>
        </p:nvSpPr>
        <p:spPr>
          <a:xfrm>
            <a:off x="2339752" y="485706"/>
            <a:ext cx="7871065" cy="398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cs-CZ" sz="1100" dirty="0" err="1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cs-CZ" sz="1100" dirty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cs-CZ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IRremote.h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cs-CZ" sz="1100" dirty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cs-CZ" sz="1100" dirty="0" err="1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cs-CZ" sz="1100" dirty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cs-CZ" sz="11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Servo</a:t>
            </a:r>
            <a:r>
              <a:rPr lang="cs-CZ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cs-CZ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sz="1100" dirty="0" err="1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RECV_PIN = 8; 			</a:t>
            </a:r>
            <a:r>
              <a:rPr lang="cs-CZ" sz="11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IR Dioda na pinu 8</a:t>
            </a:r>
          </a:p>
          <a:p>
            <a:r>
              <a:rPr lang="cs-CZ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IRrecv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irrecv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(RECV_PIN);</a:t>
            </a:r>
          </a:p>
          <a:p>
            <a:r>
              <a:rPr lang="cs-CZ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decode_results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cs-CZ" sz="1100" dirty="0" err="1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Vstup;</a:t>
            </a:r>
          </a:p>
          <a:p>
            <a:endParaRPr lang="cs-CZ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Servo </a:t>
            </a:r>
            <a:r>
              <a:rPr lang="cs-CZ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myservo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		</a:t>
            </a:r>
            <a:r>
              <a:rPr lang="cs-CZ" sz="11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//Vytvoření objektu pro řízení 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krokového motoru</a:t>
            </a:r>
          </a:p>
          <a:p>
            <a:r>
              <a:rPr lang="cs-CZ" sz="1100" dirty="0" err="1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poloha=90;</a:t>
            </a:r>
          </a:p>
          <a:p>
            <a:endParaRPr lang="cs-CZ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sz="1100" dirty="0" err="1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cs-CZ" sz="1100" dirty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100" dirty="0" err="1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cs-CZ" sz="1100" dirty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motorIn1 = 10;		</a:t>
            </a:r>
            <a:r>
              <a:rPr lang="cs-CZ" sz="11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//Piny pro DC motor na 10 a 11</a:t>
            </a:r>
          </a:p>
          <a:p>
            <a:r>
              <a:rPr lang="cs-CZ" sz="1100" dirty="0" err="1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cs-CZ" sz="1100" dirty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100" dirty="0" err="1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cs-CZ" sz="1100" dirty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motorIn2 = 11;  </a:t>
            </a:r>
          </a:p>
          <a:p>
            <a:r>
              <a:rPr lang="cs-CZ" sz="1100" dirty="0" err="1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cs-CZ" sz="1100" dirty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rychlost = 255;		</a:t>
            </a:r>
            <a:r>
              <a:rPr lang="cs-CZ" sz="11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//Rychlost DC motoru</a:t>
            </a:r>
          </a:p>
          <a:p>
            <a:endParaRPr lang="cs-CZ" sz="1100" dirty="0">
              <a:solidFill>
                <a:srgbClr val="5B9BD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sz="1100" dirty="0" err="1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cs-CZ" sz="1100" dirty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100" dirty="0" err="1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cs-CZ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irrecv.</a:t>
            </a:r>
            <a:r>
              <a:rPr lang="cs-CZ" sz="11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enableIRIn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cs-CZ" sz="11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(motorIn1,</a:t>
            </a:r>
            <a:r>
              <a:rPr lang="cs-CZ" sz="1100" dirty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  <a:r>
              <a:rPr lang="cs-CZ" sz="11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//Inicializace DC motoru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cs-CZ" sz="11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(motorIn2,</a:t>
            </a:r>
            <a:r>
              <a:rPr lang="cs-CZ" sz="1100" dirty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cs-CZ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myservo.</a:t>
            </a:r>
            <a:r>
              <a:rPr lang="cs-CZ" sz="11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attach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(3); 		</a:t>
            </a:r>
            <a:r>
              <a:rPr lang="cs-CZ" sz="11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//Servo motor je na pinu 3</a:t>
            </a:r>
            <a:endParaRPr lang="cs-CZ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cs-CZ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myservo.</a:t>
            </a:r>
            <a:r>
              <a:rPr lang="cs-CZ" sz="11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(poloha); 	</a:t>
            </a:r>
            <a:r>
              <a:rPr lang="cs-CZ" sz="11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//Výchozí poloha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cs-CZ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335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-159192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Programový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kód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2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5" name="TextovéPole 4">
            <a:extLst>
              <a:ext uri="{FF2B5EF4-FFF2-40B4-BE49-F238E27FC236}">
                <a16:creationId xmlns:a16="http://schemas.microsoft.com/office/drawing/2014/main" id="{CCFF48CC-F2C7-BE41-834B-B53C5FD50FD2}"/>
              </a:ext>
            </a:extLst>
          </p:cNvPr>
          <p:cNvSpPr txBox="1"/>
          <p:nvPr/>
        </p:nvSpPr>
        <p:spPr>
          <a:xfrm>
            <a:off x="2375756" y="123478"/>
            <a:ext cx="5416868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000" dirty="0" err="1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cs-CZ" sz="1000" dirty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000" dirty="0" err="1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cs-CZ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cs-CZ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cs-CZ" sz="1000" dirty="0" err="1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cs-CZ" sz="1000" dirty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1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irrecv.decode</a:t>
            </a:r>
            <a:r>
              <a:rPr lang="cs-CZ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cs-CZ" sz="1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cs-CZ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r>
              <a:rPr lang="cs-CZ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Vstup =  </a:t>
            </a:r>
            <a:r>
              <a:rPr lang="cs-CZ" sz="1000" dirty="0" err="1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cs-CZ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1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results.value</a:t>
            </a:r>
            <a:r>
              <a:rPr lang="cs-CZ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cs-CZ" sz="1000" dirty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cs-CZ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cs-CZ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1000" dirty="0" err="1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cs-CZ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(Vstup=="</a:t>
            </a:r>
            <a:r>
              <a:rPr lang="cs-CZ" sz="1000" dirty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ff18e7</a:t>
            </a:r>
            <a:r>
              <a:rPr lang="cs-CZ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{</a:t>
            </a:r>
          </a:p>
          <a:p>
            <a:r>
              <a:rPr lang="cs-CZ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motor(rychlost,0); 	</a:t>
            </a:r>
            <a:r>
              <a:rPr lang="cs-CZ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//DC motor směr </a:t>
            </a:r>
            <a:r>
              <a:rPr lang="cs-CZ" sz="10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vpred</a:t>
            </a:r>
            <a:endParaRPr lang="cs-CZ" sz="1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cs-CZ" sz="10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cs-CZ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(500);</a:t>
            </a:r>
          </a:p>
          <a:p>
            <a:r>
              <a:rPr lang="cs-CZ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cs-CZ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1000" dirty="0" err="1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cs-CZ" sz="1000" dirty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000" dirty="0" err="1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cs-CZ" sz="1000" dirty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(Vstup=="</a:t>
            </a:r>
            <a:r>
              <a:rPr lang="cs-CZ" sz="1000" dirty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ff4ab5</a:t>
            </a:r>
            <a:r>
              <a:rPr lang="cs-CZ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{</a:t>
            </a:r>
          </a:p>
          <a:p>
            <a:r>
              <a:rPr lang="cs-CZ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motor(0,rychlost);	</a:t>
            </a:r>
            <a:r>
              <a:rPr lang="cs-CZ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//DC motor směr vzad</a:t>
            </a:r>
          </a:p>
          <a:p>
            <a:r>
              <a:rPr lang="cs-CZ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cs-CZ" sz="10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cs-CZ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(500);</a:t>
            </a:r>
          </a:p>
          <a:p>
            <a:r>
              <a:rPr lang="cs-CZ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cs-CZ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1000" dirty="0" err="1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cs-CZ" sz="1000" dirty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000" dirty="0" err="1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cs-CZ" sz="1000" dirty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(Vstup=="</a:t>
            </a:r>
            <a:r>
              <a:rPr lang="cs-CZ" sz="1000" dirty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ff10ef</a:t>
            </a:r>
            <a:r>
              <a:rPr lang="cs-CZ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{</a:t>
            </a:r>
          </a:p>
          <a:p>
            <a:r>
              <a:rPr lang="cs-CZ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cs-CZ" sz="1000" dirty="0" err="1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cs-CZ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(poloha&gt;10){		</a:t>
            </a:r>
            <a:r>
              <a:rPr lang="cs-CZ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//Hodnota 0 a menší není dobrá</a:t>
            </a:r>
            <a:endParaRPr lang="cs-CZ" sz="1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poloha=poloha-10;</a:t>
            </a:r>
          </a:p>
          <a:p>
            <a:r>
              <a:rPr lang="cs-CZ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cs-CZ" sz="1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myservo.</a:t>
            </a:r>
            <a:r>
              <a:rPr lang="cs-CZ" sz="10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cs-CZ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(poloha);  	</a:t>
            </a:r>
            <a:r>
              <a:rPr lang="cs-CZ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//Servo o 10 stupňů vlevo</a:t>
            </a:r>
            <a:endParaRPr lang="cs-CZ" sz="1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cs-CZ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cs-CZ" sz="10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cs-CZ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(500);</a:t>
            </a:r>
          </a:p>
          <a:p>
            <a:r>
              <a:rPr lang="cs-CZ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cs-CZ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1000" dirty="0" err="1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cs-CZ" sz="1000" dirty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000" dirty="0" err="1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cs-CZ" sz="1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cs-CZ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(Vstup=="</a:t>
            </a:r>
            <a:r>
              <a:rPr lang="cs-CZ" sz="1000" dirty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ff5aa5</a:t>
            </a:r>
            <a:r>
              <a:rPr lang="cs-CZ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{</a:t>
            </a:r>
          </a:p>
          <a:p>
            <a:r>
              <a:rPr lang="cs-CZ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cs-CZ" sz="1000" dirty="0" err="1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cs-CZ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(poloha&lt;170){	</a:t>
            </a:r>
            <a:r>
              <a:rPr lang="cs-CZ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//Hodnota 180 stupňů a vyšší není dobrá</a:t>
            </a:r>
            <a:endParaRPr lang="cs-CZ" sz="1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poloha=poloha+10;</a:t>
            </a:r>
          </a:p>
          <a:p>
            <a:r>
              <a:rPr lang="cs-CZ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cs-CZ" sz="1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myservo.</a:t>
            </a:r>
            <a:r>
              <a:rPr lang="cs-CZ" sz="10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cs-CZ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(poloha);	</a:t>
            </a:r>
            <a:r>
              <a:rPr lang="cs-CZ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//Servo o 10 stupňů vpravo</a:t>
            </a:r>
            <a:endParaRPr lang="cs-CZ" sz="1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cs-CZ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cs-CZ" sz="10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cs-CZ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(500);</a:t>
            </a:r>
          </a:p>
          <a:p>
            <a:r>
              <a:rPr lang="cs-CZ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cs-CZ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1000" dirty="0" err="1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cs-CZ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cs-CZ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motor(0,0);		</a:t>
            </a:r>
            <a:r>
              <a:rPr lang="cs-CZ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//Zastav DC motor</a:t>
            </a:r>
          </a:p>
          <a:p>
            <a:r>
              <a:rPr lang="cs-CZ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cs-CZ" sz="10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cs-CZ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(500);</a:t>
            </a:r>
          </a:p>
          <a:p>
            <a:r>
              <a:rPr lang="cs-CZ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cs-CZ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1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irrecv.</a:t>
            </a:r>
            <a:r>
              <a:rPr lang="cs-CZ" sz="10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resume</a:t>
            </a:r>
            <a:r>
              <a:rPr lang="cs-CZ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		</a:t>
            </a:r>
            <a:r>
              <a:rPr lang="cs-CZ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//Načti další hodnotu</a:t>
            </a:r>
            <a:endParaRPr lang="cs-CZ" sz="1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cs-CZ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cs-CZ" sz="1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926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1850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Programový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kód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3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5" name="TextovéPole 4">
            <a:extLst>
              <a:ext uri="{FF2B5EF4-FFF2-40B4-BE49-F238E27FC236}">
                <a16:creationId xmlns:a16="http://schemas.microsoft.com/office/drawing/2014/main" id="{CCFF48CC-F2C7-BE41-834B-B53C5FD50FD2}"/>
              </a:ext>
            </a:extLst>
          </p:cNvPr>
          <p:cNvSpPr txBox="1"/>
          <p:nvPr/>
        </p:nvSpPr>
        <p:spPr>
          <a:xfrm>
            <a:off x="2339752" y="485706"/>
            <a:ext cx="497924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 err="1">
                <a:solidFill>
                  <a:srgbClr val="5B9BD5"/>
                </a:solidFill>
                <a:latin typeface="Times New Roman" panose="02020603050405020304" pitchFamily="18" charset="0"/>
              </a:rPr>
              <a:t>void</a:t>
            </a:r>
            <a:r>
              <a:rPr lang="cs-CZ" sz="1100" dirty="0">
                <a:solidFill>
                  <a:srgbClr val="5B9BD5"/>
                </a:solidFill>
                <a:latin typeface="Times New Roman" panose="02020603050405020304" pitchFamily="18" charset="0"/>
              </a:rPr>
              <a:t> </a:t>
            </a:r>
            <a:r>
              <a:rPr lang="cs-CZ" sz="1100" dirty="0">
                <a:solidFill>
                  <a:prstClr val="black"/>
                </a:solidFill>
                <a:latin typeface="Times New Roman" panose="02020603050405020304" pitchFamily="18" charset="0"/>
              </a:rPr>
              <a:t>motor(</a:t>
            </a:r>
            <a:r>
              <a:rPr lang="cs-CZ" sz="1100" dirty="0" err="1">
                <a:solidFill>
                  <a:srgbClr val="5B9BD5"/>
                </a:solidFill>
                <a:latin typeface="Times New Roman" panose="02020603050405020304" pitchFamily="18" charset="0"/>
              </a:rPr>
              <a:t>int</a:t>
            </a:r>
            <a:r>
              <a:rPr lang="cs-CZ" sz="1100" dirty="0">
                <a:solidFill>
                  <a:srgbClr val="5B9BD5"/>
                </a:solidFill>
                <a:latin typeface="Times New Roman" panose="02020603050405020304" pitchFamily="18" charset="0"/>
              </a:rPr>
              <a:t> </a:t>
            </a:r>
            <a:r>
              <a:rPr lang="cs-CZ" sz="1100" dirty="0">
                <a:solidFill>
                  <a:prstClr val="black"/>
                </a:solidFill>
                <a:latin typeface="Times New Roman" panose="02020603050405020304" pitchFamily="18" charset="0"/>
              </a:rPr>
              <a:t>A, </a:t>
            </a:r>
            <a:r>
              <a:rPr lang="cs-CZ" sz="1100" dirty="0" err="1">
                <a:solidFill>
                  <a:srgbClr val="5B9BD5"/>
                </a:solidFill>
                <a:latin typeface="Times New Roman" panose="02020603050405020304" pitchFamily="18" charset="0"/>
              </a:rPr>
              <a:t>int</a:t>
            </a:r>
            <a:r>
              <a:rPr lang="cs-CZ" sz="1100" dirty="0">
                <a:solidFill>
                  <a:srgbClr val="5B9BD5"/>
                </a:solidFill>
                <a:latin typeface="Times New Roman" panose="02020603050405020304" pitchFamily="18" charset="0"/>
              </a:rPr>
              <a:t> </a:t>
            </a:r>
            <a:r>
              <a:rPr lang="cs-CZ" sz="1100" dirty="0">
                <a:solidFill>
                  <a:prstClr val="black"/>
                </a:solidFill>
                <a:latin typeface="Times New Roman" panose="02020603050405020304" pitchFamily="18" charset="0"/>
              </a:rPr>
              <a:t>B)		</a:t>
            </a:r>
            <a:r>
              <a:rPr lang="cs-CZ" sz="1100" dirty="0">
                <a:solidFill>
                  <a:srgbClr val="808080"/>
                </a:solidFill>
                <a:latin typeface="Times New Roman" panose="02020603050405020304" pitchFamily="18" charset="0"/>
              </a:rPr>
              <a:t>//Procedura pro obsluhu DC motoru</a:t>
            </a:r>
            <a:endParaRPr lang="cs-CZ" sz="11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r>
              <a:rPr lang="cs-CZ" sz="1100" dirty="0">
                <a:solidFill>
                  <a:prstClr val="black"/>
                </a:solidFill>
                <a:latin typeface="Times New Roman" panose="02020603050405020304" pitchFamily="18" charset="0"/>
              </a:rPr>
              <a:t>{</a:t>
            </a:r>
          </a:p>
          <a:p>
            <a:r>
              <a:rPr lang="cs-CZ" sz="1100" dirty="0">
                <a:solidFill>
                  <a:prstClr val="black"/>
                </a:solidFill>
                <a:latin typeface="Times New Roman" panose="02020603050405020304" pitchFamily="18" charset="0"/>
              </a:rPr>
              <a:t>  </a:t>
            </a:r>
            <a:r>
              <a:rPr lang="cs-CZ" sz="1100" dirty="0" err="1">
                <a:solidFill>
                  <a:srgbClr val="FFC000"/>
                </a:solidFill>
                <a:latin typeface="Times New Roman" panose="02020603050405020304" pitchFamily="18" charset="0"/>
              </a:rPr>
              <a:t>analogWrite</a:t>
            </a:r>
            <a:r>
              <a:rPr lang="cs-CZ" sz="1100" dirty="0">
                <a:solidFill>
                  <a:prstClr val="black"/>
                </a:solidFill>
                <a:latin typeface="Times New Roman" panose="02020603050405020304" pitchFamily="18" charset="0"/>
              </a:rPr>
              <a:t>(motorIn1,A); </a:t>
            </a:r>
          </a:p>
          <a:p>
            <a:r>
              <a:rPr lang="cs-CZ" sz="1100" dirty="0">
                <a:solidFill>
                  <a:prstClr val="black"/>
                </a:solidFill>
                <a:latin typeface="Times New Roman" panose="02020603050405020304" pitchFamily="18" charset="0"/>
              </a:rPr>
              <a:t>  </a:t>
            </a:r>
            <a:r>
              <a:rPr lang="cs-CZ" sz="1100" dirty="0" err="1">
                <a:solidFill>
                  <a:srgbClr val="FFC000"/>
                </a:solidFill>
                <a:latin typeface="Times New Roman" panose="02020603050405020304" pitchFamily="18" charset="0"/>
              </a:rPr>
              <a:t>analogWrite</a:t>
            </a:r>
            <a:r>
              <a:rPr lang="cs-CZ" sz="1100" dirty="0">
                <a:solidFill>
                  <a:prstClr val="black"/>
                </a:solidFill>
                <a:latin typeface="Times New Roman" panose="02020603050405020304" pitchFamily="18" charset="0"/>
              </a:rPr>
              <a:t>(motorIn2,B); </a:t>
            </a:r>
          </a:p>
          <a:p>
            <a:r>
              <a:rPr lang="cs-CZ" sz="1100" dirty="0">
                <a:solidFill>
                  <a:prstClr val="black"/>
                </a:solidFill>
                <a:latin typeface="Times New Roman" panose="02020603050405020304" pitchFamily="18" charset="0"/>
              </a:rPr>
              <a:t>}</a:t>
            </a:r>
          </a:p>
          <a:p>
            <a:endParaRPr lang="cs-CZ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694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Úkoly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21" name="Textové pole 629">
            <a:extLst>
              <a:ext uri="{FF2B5EF4-FFF2-40B4-BE49-F238E27FC236}">
                <a16:creationId xmlns:a16="http://schemas.microsoft.com/office/drawing/2014/main" id="{24D2C818-4B7E-CB49-9D17-75FE28914783}"/>
              </a:ext>
            </a:extLst>
          </p:cNvPr>
          <p:cNvSpPr txBox="1"/>
          <p:nvPr/>
        </p:nvSpPr>
        <p:spPr>
          <a:xfrm>
            <a:off x="2555776" y="385955"/>
            <a:ext cx="5256584" cy="1465715"/>
          </a:xfrm>
          <a:prstGeom prst="roundRect">
            <a:avLst>
              <a:gd name="adj" fmla="val 5997"/>
            </a:avLst>
          </a:prstGeom>
          <a:solidFill>
            <a:srgbClr val="149294">
              <a:alpha val="12000"/>
            </a:srgbClr>
          </a:solidFill>
          <a:ln cap="rnd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</a:pPr>
            <a:r>
              <a:rPr lang="cs-CZ" sz="1000" b="1" cap="all" dirty="0">
                <a:solidFill>
                  <a:srgbClr val="14929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Úkoly vás</a:t>
            </a:r>
            <a:endParaRPr lang="cs-CZ" sz="1200" b="1" cap="all" dirty="0">
              <a:solidFill>
                <a:srgbClr val="159294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indent="-180340">
              <a:lnSpc>
                <a:spcPts val="1400"/>
              </a:lnSpc>
              <a:spcAft>
                <a:spcPts val="600"/>
              </a:spcAft>
            </a:pPr>
            <a:r>
              <a:rPr lang="cs-CZ" sz="1000" b="1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Upravte program tak, aby se servo otáčelo o jiný úhel. Vytvořte si pro tyto účely novou proměnnou.</a:t>
            </a:r>
          </a:p>
          <a:p>
            <a:pPr marL="180340" indent="-180340">
              <a:lnSpc>
                <a:spcPts val="1400"/>
              </a:lnSpc>
              <a:spcAft>
                <a:spcPts val="600"/>
              </a:spcAft>
            </a:pPr>
            <a:r>
              <a:rPr lang="cs-CZ" sz="1000" b="1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Experimentujte s rychlostí DC motoru.</a:t>
            </a:r>
          </a:p>
          <a:p>
            <a:pPr marL="180340" indent="-226695">
              <a:lnSpc>
                <a:spcPts val="1400"/>
              </a:lnSpc>
              <a:spcAft>
                <a:spcPts val="600"/>
              </a:spcAft>
            </a:pPr>
            <a:r>
              <a:rPr lang="cs-CZ" sz="1000" b="1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7" name="Textové pole 23">
            <a:extLst>
              <a:ext uri="{FF2B5EF4-FFF2-40B4-BE49-F238E27FC236}">
                <a16:creationId xmlns:a16="http://schemas.microsoft.com/office/drawing/2014/main" id="{0969E1FF-E223-F442-96B9-9D2657A79230}"/>
              </a:ext>
            </a:extLst>
          </p:cNvPr>
          <p:cNvSpPr txBox="1"/>
          <p:nvPr/>
        </p:nvSpPr>
        <p:spPr>
          <a:xfrm>
            <a:off x="2512015" y="2571750"/>
            <a:ext cx="5300345" cy="1012825"/>
          </a:xfrm>
          <a:prstGeom prst="roundRect">
            <a:avLst>
              <a:gd name="adj" fmla="val 5997"/>
            </a:avLst>
          </a:prstGeom>
          <a:solidFill>
            <a:srgbClr val="C21E68">
              <a:alpha val="12000"/>
            </a:srgbClr>
          </a:solidFill>
          <a:ln cap="rnd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</a:pPr>
            <a:r>
              <a:rPr lang="cs-CZ" sz="1000" b="1" cap="all" dirty="0">
                <a:solidFill>
                  <a:srgbClr val="C21E68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Vysvětlení</a:t>
            </a:r>
            <a:endParaRPr lang="cs-CZ" sz="1200" b="1" cap="all" dirty="0">
              <a:solidFill>
                <a:srgbClr val="159294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indent="-180340">
              <a:lnSpc>
                <a:spcPts val="1400"/>
              </a:lnSpc>
              <a:spcAft>
                <a:spcPts val="400"/>
              </a:spcAft>
            </a:pPr>
            <a:r>
              <a:rPr lang="cs-CZ" sz="1000" b="1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Možná si všimnete, že na jakékoliv jiné tlačítko, než jsou čtyři zvolená se zastavuje DC motor. Je to proto, že v případě, </a:t>
            </a:r>
            <a:r>
              <a:rPr lang="cs-CZ" sz="1000" b="1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že pokud je </a:t>
            </a:r>
            <a:r>
              <a:rPr lang="cs-CZ" sz="1000" b="1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DC motor v činnosti vrací IR dioda někdy zcela jiný kód, než by měla.</a:t>
            </a:r>
          </a:p>
        </p:txBody>
      </p:sp>
    </p:spTree>
    <p:extLst>
      <p:ext uri="{BB962C8B-B14F-4D97-AF65-F5344CB8AC3E}">
        <p14:creationId xmlns:p14="http://schemas.microsoft.com/office/powerpoint/2010/main" val="141524100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4308</TotalTime>
  <Words>206</Words>
  <Application>Microsoft Macintosh PowerPoint</Application>
  <PresentationFormat>Předvádění na obrazovce (16:9)</PresentationFormat>
  <Paragraphs>105</Paragraphs>
  <Slides>9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8</vt:i4>
      </vt:variant>
      <vt:variant>
        <vt:lpstr>Motiv</vt:lpstr>
      </vt:variant>
      <vt:variant>
        <vt:i4>3</vt:i4>
      </vt:variant>
      <vt:variant>
        <vt:lpstr>Nadpisy snímků</vt:lpstr>
      </vt:variant>
      <vt:variant>
        <vt:i4>9</vt:i4>
      </vt:variant>
    </vt:vector>
  </HeadingPairs>
  <TitlesOfParts>
    <vt:vector size="20" baseType="lpstr">
      <vt:lpstr>Arial Unicode MS</vt:lpstr>
      <vt:lpstr>맑은 고딕</vt:lpstr>
      <vt:lpstr>Andale Mono</vt:lpstr>
      <vt:lpstr>Arial</vt:lpstr>
      <vt:lpstr>Calibri</vt:lpstr>
      <vt:lpstr>Calibri Light</vt:lpstr>
      <vt:lpstr>Courier New</vt:lpstr>
      <vt:lpstr>Times New Roman</vt:lpstr>
      <vt:lpstr>Cover and End Slide Master</vt:lpstr>
      <vt:lpstr>Contents Slide Master</vt:lpstr>
      <vt:lpstr>Section Break Slide Master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Uživatel Microsoft Office</cp:lastModifiedBy>
  <cp:revision>278</cp:revision>
  <cp:lastPrinted>2018-08-07T11:28:11Z</cp:lastPrinted>
  <dcterms:created xsi:type="dcterms:W3CDTF">2016-12-05T23:26:54Z</dcterms:created>
  <dcterms:modified xsi:type="dcterms:W3CDTF">2018-08-07T11:53:07Z</dcterms:modified>
</cp:coreProperties>
</file>