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8"/>
  </p:notesMasterIdLst>
  <p:sldIdLst>
    <p:sldId id="256" r:id="rId4"/>
    <p:sldId id="322" r:id="rId5"/>
    <p:sldId id="327" r:id="rId6"/>
    <p:sldId id="326" r:id="rId7"/>
    <p:sldId id="300" r:id="rId8"/>
    <p:sldId id="317" r:id="rId9"/>
    <p:sldId id="302" r:id="rId10"/>
    <p:sldId id="318" r:id="rId11"/>
    <p:sldId id="324" r:id="rId12"/>
    <p:sldId id="328" r:id="rId13"/>
    <p:sldId id="329" r:id="rId14"/>
    <p:sldId id="330" r:id="rId15"/>
    <p:sldId id="331" r:id="rId16"/>
    <p:sldId id="332"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40D"/>
    <a:srgbClr val="AB7942"/>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15" autoAdjust="0"/>
    <p:restoredTop sz="94674" autoAdjust="0"/>
  </p:normalViewPr>
  <p:slideViewPr>
    <p:cSldViewPr>
      <p:cViewPr varScale="1">
        <p:scale>
          <a:sx n="165" d="100"/>
          <a:sy n="165" d="100"/>
        </p:scale>
        <p:origin x="1104" y="18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CD106-0280-324C-A42B-4E18AB917999}" type="datetimeFigureOut">
              <a:rPr lang="cs-CZ" smtClean="0"/>
              <a:t>08.08.18</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63EBD-36E0-F44F-9E80-9C86A7971935}" type="slidenum">
              <a:rPr lang="cs-CZ" smtClean="0"/>
              <a:t>‹#›</a:t>
            </a:fld>
            <a:endParaRPr lang="cs-CZ"/>
          </a:p>
        </p:txBody>
      </p:sp>
    </p:spTree>
    <p:extLst>
      <p:ext uri="{BB962C8B-B14F-4D97-AF65-F5344CB8AC3E}">
        <p14:creationId xmlns:p14="http://schemas.microsoft.com/office/powerpoint/2010/main" val="1106563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Dokument_Microsoft_Wordu.docx"/><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Obrázek 7"/>
          <p:cNvPicPr>
            <a:picLocks noChangeAspect="1"/>
          </p:cNvPicPr>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539552" y="457200"/>
            <a:ext cx="2866856" cy="2375972"/>
          </a:xfrm>
          <a:prstGeom prst="rect">
            <a:avLst/>
          </a:prstGeom>
        </p:spPr>
      </p:pic>
      <p:sp>
        <p:nvSpPr>
          <p:cNvPr id="3" name="Text Placeholder 2"/>
          <p:cNvSpPr>
            <a:spLocks noGrp="1"/>
          </p:cNvSpPr>
          <p:nvPr>
            <p:ph type="body" sz="quarter" idx="10"/>
          </p:nvPr>
        </p:nvSpPr>
        <p:spPr>
          <a:xfrm>
            <a:off x="3635896" y="1010418"/>
            <a:ext cx="5436096" cy="1273300"/>
          </a:xfrm>
        </p:spPr>
        <p:txBody>
          <a:bodyPr/>
          <a:lstStyle/>
          <a:p>
            <a:r>
              <a:rPr lang="cs-CZ" sz="2800" cap="all" dirty="0"/>
              <a:t>Ovládání světelné </a:t>
            </a:r>
          </a:p>
          <a:p>
            <a:r>
              <a:rPr lang="cs-CZ" sz="2800" cap="all" dirty="0"/>
              <a:t>křižovatky pomocí </a:t>
            </a:r>
          </a:p>
          <a:p>
            <a:r>
              <a:rPr lang="cs-CZ" sz="2800" cap="all" dirty="0"/>
              <a:t>arduina – semafor 1</a:t>
            </a:r>
            <a:endParaRPr lang="en-US" altLang="ko-KR" sz="2800" b="1" cap="all" dirty="0">
              <a:latin typeface="Andale Mono" charset="0"/>
              <a:ea typeface="Andale Mono" charset="0"/>
              <a:cs typeface="Andale Mono" charset="0"/>
            </a:endParaRPr>
          </a:p>
        </p:txBody>
      </p:sp>
      <p:sp>
        <p:nvSpPr>
          <p:cNvPr id="4" name="Text Placeholder 3"/>
          <p:cNvSpPr>
            <a:spLocks noGrp="1"/>
          </p:cNvSpPr>
          <p:nvPr>
            <p:ph type="body" sz="quarter" idx="11"/>
          </p:nvPr>
        </p:nvSpPr>
        <p:spPr>
          <a:xfrm>
            <a:off x="3059832" y="2643758"/>
            <a:ext cx="5616624" cy="1800200"/>
          </a:xfrm>
        </p:spPr>
        <p:txBody>
          <a:bodyPr/>
          <a:lstStyle/>
          <a:p>
            <a:r>
              <a:rPr lang="cs-CZ" cap="all" dirty="0"/>
              <a:t>Většina z vás denně při cestě do školy, na nákupy </a:t>
            </a:r>
          </a:p>
          <a:p>
            <a:r>
              <a:rPr lang="cs-CZ" cap="all" dirty="0"/>
              <a:t>atd. potkává světelné křižovatky. jistě často máte </a:t>
            </a:r>
          </a:p>
          <a:p>
            <a:r>
              <a:rPr lang="cs-CZ" cap="all" dirty="0"/>
              <a:t>pocit, že intervaly svitu červené jsou dlouhé </a:t>
            </a:r>
          </a:p>
          <a:p>
            <a:r>
              <a:rPr lang="cs-CZ" cap="all" dirty="0"/>
              <a:t>a naopak intervaly svitu zelené abnormálně krátké. V této kapitole si sestrojíte model křižovatky, </a:t>
            </a:r>
          </a:p>
          <a:p>
            <a:r>
              <a:rPr lang="cs-CZ" cap="all" dirty="0"/>
              <a:t>kterou budete řídit pomocí arduina.</a:t>
            </a:r>
          </a:p>
        </p:txBody>
      </p:sp>
      <p:sp>
        <p:nvSpPr>
          <p:cNvPr id="10"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cs-CZ"/>
          </a:p>
        </p:txBody>
      </p:sp>
      <p:grpSp>
        <p:nvGrpSpPr>
          <p:cNvPr id="21" name="Skupina 20"/>
          <p:cNvGrpSpPr/>
          <p:nvPr/>
        </p:nvGrpSpPr>
        <p:grpSpPr>
          <a:xfrm>
            <a:off x="7524328" y="199433"/>
            <a:ext cx="1416811" cy="432226"/>
            <a:chOff x="7524328" y="199433"/>
            <a:chExt cx="1416811" cy="432226"/>
          </a:xfrm>
        </p:grpSpPr>
        <p:pic>
          <p:nvPicPr>
            <p:cNvPr id="19" name="Obrázek 18"/>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20" name="TextovéPole 1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a:solidFill>
                  <a:schemeClr val="bg1"/>
                </a:solidFill>
                <a:latin typeface="Andale Mono" charset="0"/>
                <a:ea typeface="Andale Mono" charset="0"/>
                <a:cs typeface="Andale Mono" charset="0"/>
              </a:rPr>
              <a:t>Elektronický</a:t>
            </a:r>
            <a:r>
              <a:rPr lang="en-US" altLang="ko-KR" sz="1800" b="1" dirty="0">
                <a:solidFill>
                  <a:schemeClr val="bg1"/>
                </a:solidFill>
                <a:latin typeface="Andale Mono" charset="0"/>
                <a:ea typeface="Andale Mono" charset="0"/>
                <a:cs typeface="Andale Mono" charset="0"/>
              </a:rPr>
              <a:t> </a:t>
            </a:r>
            <a:r>
              <a:rPr lang="en-US" altLang="ko-KR" sz="1800" b="1" dirty="0" err="1">
                <a:solidFill>
                  <a:schemeClr val="bg1"/>
                </a:solidFill>
                <a:latin typeface="Andale Mono" charset="0"/>
                <a:ea typeface="Andale Mono" charset="0"/>
                <a:cs typeface="Andale Mono" charset="0"/>
              </a:rPr>
              <a:t>obvod</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627784" y="555526"/>
            <a:ext cx="2036135" cy="338554"/>
          </a:xfrm>
          <a:prstGeom prst="rect">
            <a:avLst/>
          </a:prstGeom>
          <a:noFill/>
        </p:spPr>
        <p:txBody>
          <a:bodyPr wrap="none" rtlCol="0">
            <a:spAutoFit/>
          </a:bodyPr>
          <a:lstStyle/>
          <a:p>
            <a:r>
              <a:rPr lang="cs-CZ" sz="1600" b="1" dirty="0">
                <a:solidFill>
                  <a:srgbClr val="AB7942"/>
                </a:solidFill>
                <a:latin typeface="Andale Mono" charset="0"/>
                <a:ea typeface="Andale Mono" charset="0"/>
                <a:cs typeface="Andale Mono" charset="0"/>
              </a:rPr>
              <a:t>Schéma zapojení</a:t>
            </a:r>
          </a:p>
        </p:txBody>
      </p:sp>
      <p:pic>
        <p:nvPicPr>
          <p:cNvPr id="11" name="Obrázek 10">
            <a:extLst>
              <a:ext uri="{FF2B5EF4-FFF2-40B4-BE49-F238E27FC236}">
                <a16:creationId xmlns:a16="http://schemas.microsoft.com/office/drawing/2014/main" id="{BE394848-0384-F849-9DEF-364FA7D7FAEA}"/>
              </a:ext>
            </a:extLst>
          </p:cNvPr>
          <p:cNvPicPr/>
          <p:nvPr/>
        </p:nvPicPr>
        <p:blipFill>
          <a:blip r:embed="rId4">
            <a:extLst>
              <a:ext uri="{28A0092B-C50C-407E-A947-70E740481C1C}">
                <a14:useLocalDpi xmlns:a14="http://schemas.microsoft.com/office/drawing/2010/main" val="0"/>
              </a:ext>
            </a:extLst>
          </a:blip>
          <a:stretch>
            <a:fillRect/>
          </a:stretch>
        </p:blipFill>
        <p:spPr>
          <a:xfrm>
            <a:off x="2831152" y="794367"/>
            <a:ext cx="6010558" cy="4091856"/>
          </a:xfrm>
          <a:prstGeom prst="rect">
            <a:avLst/>
          </a:prstGeom>
        </p:spPr>
      </p:pic>
    </p:spTree>
    <p:extLst>
      <p:ext uri="{BB962C8B-B14F-4D97-AF65-F5344CB8AC3E}">
        <p14:creationId xmlns:p14="http://schemas.microsoft.com/office/powerpoint/2010/main" val="21075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a:solidFill>
                  <a:schemeClr val="bg1"/>
                </a:solidFill>
                <a:latin typeface="Andale Mono" charset="0"/>
                <a:ea typeface="Andale Mono" charset="0"/>
                <a:cs typeface="Andale Mono" charset="0"/>
              </a:rPr>
              <a:t>Programový</a:t>
            </a:r>
            <a:r>
              <a:rPr lang="en-US" altLang="ko-KR" sz="1800" b="1" dirty="0">
                <a:solidFill>
                  <a:schemeClr val="bg1"/>
                </a:solidFill>
                <a:latin typeface="Andale Mono" charset="0"/>
                <a:ea typeface="Andale Mono" charset="0"/>
                <a:cs typeface="Andale Mono" charset="0"/>
              </a:rPr>
              <a:t> </a:t>
            </a:r>
            <a:br>
              <a:rPr lang="en-US" altLang="ko-KR" sz="1800" b="1" dirty="0">
                <a:solidFill>
                  <a:schemeClr val="bg1"/>
                </a:solidFill>
                <a:latin typeface="Andale Mono" charset="0"/>
                <a:ea typeface="Andale Mono" charset="0"/>
                <a:cs typeface="Andale Mono" charset="0"/>
              </a:rPr>
            </a:br>
            <a:r>
              <a:rPr lang="en-US" altLang="ko-KR" sz="1800" b="1" dirty="0" err="1">
                <a:solidFill>
                  <a:schemeClr val="bg1"/>
                </a:solidFill>
                <a:latin typeface="Andale Mono" charset="0"/>
                <a:ea typeface="Andale Mono" charset="0"/>
                <a:cs typeface="Andale Mono" charset="0"/>
              </a:rPr>
              <a:t>kód</a:t>
            </a:r>
            <a:r>
              <a:rPr lang="en-US" altLang="ko-KR" sz="1800" b="1" dirty="0">
                <a:solidFill>
                  <a:schemeClr val="bg1"/>
                </a:solidFill>
                <a:latin typeface="Andale Mono" charset="0"/>
                <a:ea typeface="Andale Mono" charset="0"/>
                <a:cs typeface="Andale Mono" charset="0"/>
              </a:rPr>
              <a:t> 1</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5" name="TextovéPole 4">
            <a:extLst>
              <a:ext uri="{FF2B5EF4-FFF2-40B4-BE49-F238E27FC236}">
                <a16:creationId xmlns:a16="http://schemas.microsoft.com/office/drawing/2014/main" id="{CCFF48CC-F2C7-BE41-834B-B53C5FD50FD2}"/>
              </a:ext>
            </a:extLst>
          </p:cNvPr>
          <p:cNvSpPr txBox="1"/>
          <p:nvPr/>
        </p:nvSpPr>
        <p:spPr>
          <a:xfrm>
            <a:off x="2198615" y="429215"/>
            <a:ext cx="6131807" cy="3647152"/>
          </a:xfrm>
          <a:prstGeom prst="rect">
            <a:avLst/>
          </a:prstGeom>
          <a:noFill/>
        </p:spPr>
        <p:txBody>
          <a:bodyPr wrap="none" rtlCol="0">
            <a:spAutoFit/>
          </a:bodyPr>
          <a:lstStyle/>
          <a:p>
            <a:r>
              <a:rPr lang="cs-CZ" sz="1100" dirty="0" err="1">
                <a:solidFill>
                  <a:srgbClr val="70AD47"/>
                </a:solidFill>
                <a:latin typeface="Courier" pitchFamily="2" charset="0"/>
              </a:rPr>
              <a:t>int</a:t>
            </a:r>
            <a:r>
              <a:rPr lang="cs-CZ" sz="1100" dirty="0">
                <a:solidFill>
                  <a:prstClr val="black"/>
                </a:solidFill>
                <a:latin typeface="Courier" pitchFamily="2" charset="0"/>
              </a:rPr>
              <a:t> </a:t>
            </a:r>
            <a:r>
              <a:rPr lang="cs-CZ" sz="1100" dirty="0" err="1">
                <a:solidFill>
                  <a:prstClr val="black"/>
                </a:solidFill>
                <a:latin typeface="Courier" pitchFamily="2" charset="0"/>
              </a:rPr>
              <a:t>prepinac</a:t>
            </a:r>
            <a:r>
              <a:rPr lang="cs-CZ" sz="1100" dirty="0">
                <a:solidFill>
                  <a:prstClr val="black"/>
                </a:solidFill>
                <a:latin typeface="Courier" pitchFamily="2" charset="0"/>
              </a:rPr>
              <a:t>=2; </a:t>
            </a:r>
          </a:p>
          <a:p>
            <a:r>
              <a:rPr lang="cs-CZ" sz="1100" dirty="0" err="1">
                <a:solidFill>
                  <a:srgbClr val="70AD47"/>
                </a:solidFill>
                <a:latin typeface="Courier" pitchFamily="2" charset="0"/>
              </a:rPr>
              <a:t>int</a:t>
            </a:r>
            <a:r>
              <a:rPr lang="cs-CZ" sz="1100" dirty="0">
                <a:solidFill>
                  <a:prstClr val="black"/>
                </a:solidFill>
                <a:latin typeface="Courier" pitchFamily="2" charset="0"/>
              </a:rPr>
              <a:t> </a:t>
            </a:r>
            <a:r>
              <a:rPr lang="cs-CZ" sz="1100" dirty="0" err="1">
                <a:solidFill>
                  <a:prstClr val="black"/>
                </a:solidFill>
                <a:latin typeface="Courier" pitchFamily="2" charset="0"/>
              </a:rPr>
              <a:t>tlacitko</a:t>
            </a:r>
            <a:r>
              <a:rPr lang="cs-CZ" sz="1100" dirty="0">
                <a:solidFill>
                  <a:prstClr val="black"/>
                </a:solidFill>
                <a:latin typeface="Courier" pitchFamily="2" charset="0"/>
              </a:rPr>
              <a:t> = 0; </a:t>
            </a:r>
          </a:p>
          <a:p>
            <a:r>
              <a:rPr lang="cs-CZ" sz="1100" dirty="0" err="1">
                <a:solidFill>
                  <a:srgbClr val="70AD47"/>
                </a:solidFill>
                <a:latin typeface="Courier" pitchFamily="2" charset="0"/>
              </a:rPr>
              <a:t>int</a:t>
            </a:r>
            <a:r>
              <a:rPr lang="cs-CZ" sz="1100" dirty="0">
                <a:solidFill>
                  <a:prstClr val="black"/>
                </a:solidFill>
                <a:latin typeface="Courier" pitchFamily="2" charset="0"/>
              </a:rPr>
              <a:t> cervena1=3; </a:t>
            </a:r>
          </a:p>
          <a:p>
            <a:r>
              <a:rPr lang="cs-CZ" sz="1100" dirty="0" err="1">
                <a:solidFill>
                  <a:srgbClr val="70AD47"/>
                </a:solidFill>
                <a:latin typeface="Courier" pitchFamily="2" charset="0"/>
              </a:rPr>
              <a:t>int</a:t>
            </a:r>
            <a:r>
              <a:rPr lang="cs-CZ" sz="1100" dirty="0">
                <a:solidFill>
                  <a:prstClr val="black"/>
                </a:solidFill>
                <a:latin typeface="Courier" pitchFamily="2" charset="0"/>
              </a:rPr>
              <a:t> oranzova1=4; </a:t>
            </a:r>
          </a:p>
          <a:p>
            <a:r>
              <a:rPr lang="cs-CZ" sz="1100" dirty="0" err="1">
                <a:solidFill>
                  <a:srgbClr val="70AD47"/>
                </a:solidFill>
                <a:latin typeface="Courier" pitchFamily="2" charset="0"/>
              </a:rPr>
              <a:t>int</a:t>
            </a:r>
            <a:r>
              <a:rPr lang="cs-CZ" sz="1100" dirty="0">
                <a:solidFill>
                  <a:prstClr val="black"/>
                </a:solidFill>
                <a:latin typeface="Courier" pitchFamily="2" charset="0"/>
              </a:rPr>
              <a:t> zelena1=5;</a:t>
            </a:r>
          </a:p>
          <a:p>
            <a:r>
              <a:rPr lang="cs-CZ" sz="1100" dirty="0" err="1">
                <a:solidFill>
                  <a:srgbClr val="70AD47"/>
                </a:solidFill>
                <a:latin typeface="Courier" pitchFamily="2" charset="0"/>
              </a:rPr>
              <a:t>int</a:t>
            </a:r>
            <a:r>
              <a:rPr lang="cs-CZ" sz="1100" dirty="0">
                <a:solidFill>
                  <a:prstClr val="black"/>
                </a:solidFill>
                <a:latin typeface="Courier" pitchFamily="2" charset="0"/>
              </a:rPr>
              <a:t> cervena3=9;</a:t>
            </a:r>
          </a:p>
          <a:p>
            <a:r>
              <a:rPr lang="cs-CZ" sz="1100" dirty="0" err="1">
                <a:solidFill>
                  <a:srgbClr val="70AD47"/>
                </a:solidFill>
                <a:latin typeface="Courier" pitchFamily="2" charset="0"/>
              </a:rPr>
              <a:t>int</a:t>
            </a:r>
            <a:r>
              <a:rPr lang="cs-CZ" sz="1100" dirty="0">
                <a:solidFill>
                  <a:prstClr val="black"/>
                </a:solidFill>
                <a:latin typeface="Courier" pitchFamily="2" charset="0"/>
              </a:rPr>
              <a:t> zelena3=10;</a:t>
            </a:r>
          </a:p>
          <a:p>
            <a:r>
              <a:rPr lang="cs-CZ" sz="1100" dirty="0" err="1">
                <a:solidFill>
                  <a:srgbClr val="70AD47"/>
                </a:solidFill>
                <a:latin typeface="Courier" pitchFamily="2" charset="0"/>
              </a:rPr>
              <a:t>int</a:t>
            </a:r>
            <a:r>
              <a:rPr lang="cs-CZ" sz="1100" dirty="0">
                <a:solidFill>
                  <a:prstClr val="black"/>
                </a:solidFill>
                <a:latin typeface="Courier" pitchFamily="2" charset="0"/>
              </a:rPr>
              <a:t> modra=11; //</a:t>
            </a:r>
            <a:r>
              <a:rPr lang="cs-CZ" sz="1100" dirty="0" err="1">
                <a:solidFill>
                  <a:prstClr val="black"/>
                </a:solidFill>
                <a:latin typeface="Courier" pitchFamily="2" charset="0"/>
              </a:rPr>
              <a:t>kontrolni</a:t>
            </a:r>
            <a:r>
              <a:rPr lang="cs-CZ" sz="1100" dirty="0">
                <a:solidFill>
                  <a:prstClr val="black"/>
                </a:solidFill>
                <a:latin typeface="Courier" pitchFamily="2" charset="0"/>
              </a:rPr>
              <a:t> dioda pro chodce</a:t>
            </a:r>
          </a:p>
          <a:p>
            <a:endParaRPr lang="cs-CZ" sz="1100" dirty="0">
              <a:solidFill>
                <a:prstClr val="black"/>
              </a:solidFill>
              <a:latin typeface="Courier" pitchFamily="2" charset="0"/>
            </a:endParaRPr>
          </a:p>
          <a:p>
            <a:r>
              <a:rPr lang="cs-CZ" sz="1100" dirty="0" err="1">
                <a:solidFill>
                  <a:srgbClr val="70AD47"/>
                </a:solidFill>
                <a:latin typeface="Courier" pitchFamily="2" charset="0"/>
              </a:rPr>
              <a:t>void</a:t>
            </a:r>
            <a:r>
              <a:rPr lang="cs-CZ" sz="1100" dirty="0">
                <a:solidFill>
                  <a:prstClr val="black"/>
                </a:solidFill>
                <a:latin typeface="Courier" pitchFamily="2" charset="0"/>
              </a:rPr>
              <a:t> </a:t>
            </a:r>
            <a:r>
              <a:rPr lang="cs-CZ" sz="1100" dirty="0" err="1">
                <a:solidFill>
                  <a:prstClr val="black"/>
                </a:solidFill>
                <a:latin typeface="Courier" pitchFamily="2" charset="0"/>
              </a:rPr>
              <a:t>setup</a:t>
            </a:r>
            <a:r>
              <a:rPr lang="cs-CZ" sz="1100" dirty="0">
                <a:solidFill>
                  <a:prstClr val="black"/>
                </a:solidFill>
                <a:latin typeface="Courier" pitchFamily="2" charset="0"/>
              </a:rPr>
              <a:t>() {</a:t>
            </a:r>
          </a:p>
          <a:p>
            <a:r>
              <a:rPr lang="cs-CZ" sz="1100" dirty="0">
                <a:solidFill>
                  <a:prstClr val="black"/>
                </a:solidFill>
                <a:latin typeface="Courier" pitchFamily="2" charset="0"/>
              </a:rPr>
              <a:t>  </a:t>
            </a:r>
            <a:r>
              <a:rPr lang="cs-CZ" sz="1100" dirty="0" err="1">
                <a:solidFill>
                  <a:srgbClr val="ED7D31"/>
                </a:solidFill>
                <a:latin typeface="Courier" pitchFamily="2" charset="0"/>
              </a:rPr>
              <a:t>pinMode</a:t>
            </a:r>
            <a:r>
              <a:rPr lang="cs-CZ" sz="1100" dirty="0">
                <a:solidFill>
                  <a:prstClr val="black"/>
                </a:solidFill>
                <a:latin typeface="Courier" pitchFamily="2" charset="0"/>
              </a:rPr>
              <a:t>(</a:t>
            </a:r>
            <a:r>
              <a:rPr lang="cs-CZ" sz="1100" dirty="0" err="1">
                <a:solidFill>
                  <a:prstClr val="black"/>
                </a:solidFill>
                <a:latin typeface="Courier" pitchFamily="2" charset="0"/>
              </a:rPr>
              <a:t>prepinac</a:t>
            </a:r>
            <a:r>
              <a:rPr lang="cs-CZ" sz="1100" dirty="0">
                <a:solidFill>
                  <a:prstClr val="black"/>
                </a:solidFill>
                <a:latin typeface="Courier" pitchFamily="2" charset="0"/>
              </a:rPr>
              <a:t>, </a:t>
            </a:r>
            <a:r>
              <a:rPr lang="cs-CZ" sz="1100" dirty="0">
                <a:solidFill>
                  <a:srgbClr val="70AD47"/>
                </a:solidFill>
                <a:latin typeface="Courier" pitchFamily="2" charset="0"/>
              </a:rPr>
              <a:t>INPUT</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pinMode</a:t>
            </a:r>
            <a:r>
              <a:rPr lang="cs-CZ" sz="1100" dirty="0">
                <a:solidFill>
                  <a:prstClr val="black"/>
                </a:solidFill>
                <a:latin typeface="Courier" pitchFamily="2" charset="0"/>
              </a:rPr>
              <a:t>(cervena1, </a:t>
            </a:r>
            <a:r>
              <a:rPr lang="cs-CZ" sz="1100" dirty="0">
                <a:solidFill>
                  <a:srgbClr val="70AD47"/>
                </a:solidFill>
                <a:latin typeface="Courier" pitchFamily="2" charset="0"/>
              </a:rPr>
              <a:t>OUTPUT</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pinMode</a:t>
            </a:r>
            <a:r>
              <a:rPr lang="cs-CZ" sz="1100" dirty="0">
                <a:solidFill>
                  <a:prstClr val="black"/>
                </a:solidFill>
                <a:latin typeface="Courier" pitchFamily="2" charset="0"/>
              </a:rPr>
              <a:t>(oranzova1, </a:t>
            </a:r>
            <a:r>
              <a:rPr lang="cs-CZ" sz="1100" dirty="0">
                <a:solidFill>
                  <a:srgbClr val="70AD47"/>
                </a:solidFill>
                <a:latin typeface="Courier" pitchFamily="2" charset="0"/>
              </a:rPr>
              <a:t>OUTPUT</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pinMode</a:t>
            </a:r>
            <a:r>
              <a:rPr lang="cs-CZ" sz="1100" dirty="0">
                <a:solidFill>
                  <a:prstClr val="black"/>
                </a:solidFill>
                <a:latin typeface="Courier" pitchFamily="2" charset="0"/>
              </a:rPr>
              <a:t>(zelena1, </a:t>
            </a:r>
            <a:r>
              <a:rPr lang="cs-CZ" sz="1100" dirty="0">
                <a:solidFill>
                  <a:srgbClr val="70AD47"/>
                </a:solidFill>
                <a:latin typeface="Courier" pitchFamily="2" charset="0"/>
              </a:rPr>
              <a:t>OUTPUT</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pinMode</a:t>
            </a:r>
            <a:r>
              <a:rPr lang="cs-CZ" sz="1100" dirty="0">
                <a:solidFill>
                  <a:prstClr val="black"/>
                </a:solidFill>
                <a:latin typeface="Courier" pitchFamily="2" charset="0"/>
              </a:rPr>
              <a:t>(cervena3, </a:t>
            </a:r>
            <a:r>
              <a:rPr lang="cs-CZ" sz="1100" dirty="0">
                <a:solidFill>
                  <a:srgbClr val="70AD47"/>
                </a:solidFill>
                <a:latin typeface="Courier" pitchFamily="2" charset="0"/>
              </a:rPr>
              <a:t>OUTPUT</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pinMode</a:t>
            </a:r>
            <a:r>
              <a:rPr lang="cs-CZ" sz="1100" dirty="0">
                <a:solidFill>
                  <a:prstClr val="black"/>
                </a:solidFill>
                <a:latin typeface="Courier" pitchFamily="2" charset="0"/>
              </a:rPr>
              <a:t>(zelena3, </a:t>
            </a:r>
            <a:r>
              <a:rPr lang="cs-CZ" sz="1100" dirty="0">
                <a:solidFill>
                  <a:srgbClr val="70AD47"/>
                </a:solidFill>
                <a:latin typeface="Courier" pitchFamily="2" charset="0"/>
              </a:rPr>
              <a:t>OUTPUT</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pinMode</a:t>
            </a:r>
            <a:r>
              <a:rPr lang="cs-CZ" sz="1100" dirty="0">
                <a:solidFill>
                  <a:prstClr val="black"/>
                </a:solidFill>
                <a:latin typeface="Courier" pitchFamily="2" charset="0"/>
              </a:rPr>
              <a:t>(modra, </a:t>
            </a:r>
            <a:r>
              <a:rPr lang="cs-CZ" sz="1100" dirty="0">
                <a:solidFill>
                  <a:srgbClr val="70AD47"/>
                </a:solidFill>
                <a:latin typeface="Courier" pitchFamily="2" charset="0"/>
              </a:rPr>
              <a:t>OUTPUT</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(zelena1</a:t>
            </a:r>
            <a:r>
              <a:rPr lang="cs-CZ" sz="1100" dirty="0">
                <a:solidFill>
                  <a:srgbClr val="70AD47"/>
                </a:solidFill>
                <a:latin typeface="Courier" pitchFamily="2" charset="0"/>
              </a:rPr>
              <a:t>, HIGH</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a:solidFill>
                  <a:srgbClr val="ED7D31"/>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(cervena3, </a:t>
            </a:r>
            <a:r>
              <a:rPr lang="cs-CZ" sz="1100" dirty="0">
                <a:solidFill>
                  <a:srgbClr val="70AD47"/>
                </a:solidFill>
                <a:latin typeface="Courier" pitchFamily="2" charset="0"/>
              </a:rPr>
              <a:t>HIGH</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attachInterrup</a:t>
            </a:r>
            <a:r>
              <a:rPr lang="cs-CZ" sz="1100" dirty="0" err="1">
                <a:solidFill>
                  <a:prstClr val="black"/>
                </a:solidFill>
                <a:latin typeface="Courier" pitchFamily="2" charset="0"/>
              </a:rPr>
              <a:t>t</a:t>
            </a:r>
            <a:r>
              <a:rPr lang="cs-CZ" sz="1100" dirty="0">
                <a:solidFill>
                  <a:prstClr val="black"/>
                </a:solidFill>
                <a:latin typeface="Courier" pitchFamily="2" charset="0"/>
              </a:rPr>
              <a:t>(</a:t>
            </a:r>
            <a:r>
              <a:rPr lang="cs-CZ" sz="1100" dirty="0" err="1">
                <a:solidFill>
                  <a:srgbClr val="ED7D31"/>
                </a:solidFill>
                <a:latin typeface="Courier" pitchFamily="2" charset="0"/>
              </a:rPr>
              <a:t>digitalPinToInterrupt</a:t>
            </a:r>
            <a:r>
              <a:rPr lang="cs-CZ" sz="1100" dirty="0">
                <a:solidFill>
                  <a:prstClr val="black"/>
                </a:solidFill>
                <a:latin typeface="Courier" pitchFamily="2" charset="0"/>
              </a:rPr>
              <a:t>(</a:t>
            </a:r>
            <a:r>
              <a:rPr lang="cs-CZ" sz="1100" dirty="0" err="1">
                <a:solidFill>
                  <a:prstClr val="black"/>
                </a:solidFill>
                <a:latin typeface="Courier" pitchFamily="2" charset="0"/>
              </a:rPr>
              <a:t>prepinac</a:t>
            </a:r>
            <a:r>
              <a:rPr lang="cs-CZ" sz="1100" dirty="0">
                <a:solidFill>
                  <a:prstClr val="black"/>
                </a:solidFill>
                <a:latin typeface="Courier" pitchFamily="2" charset="0"/>
              </a:rPr>
              <a:t>),     </a:t>
            </a:r>
            <a:r>
              <a:rPr lang="cs-CZ" sz="1100" dirty="0" err="1">
                <a:solidFill>
                  <a:prstClr val="black"/>
                </a:solidFill>
                <a:latin typeface="Courier" pitchFamily="2" charset="0"/>
              </a:rPr>
              <a:t>zmena</a:t>
            </a:r>
            <a:r>
              <a:rPr lang="cs-CZ" sz="1100" dirty="0">
                <a:solidFill>
                  <a:prstClr val="black"/>
                </a:solidFill>
                <a:latin typeface="Courier" pitchFamily="2" charset="0"/>
              </a:rPr>
              <a:t>, </a:t>
            </a:r>
            <a:r>
              <a:rPr lang="cs-CZ" sz="1100" dirty="0">
                <a:solidFill>
                  <a:srgbClr val="70AD47"/>
                </a:solidFill>
                <a:latin typeface="Courier" pitchFamily="2" charset="0"/>
              </a:rPr>
              <a:t>RISING</a:t>
            </a:r>
            <a:r>
              <a:rPr lang="cs-CZ" sz="1100" dirty="0">
                <a:solidFill>
                  <a:prstClr val="black"/>
                </a:solidFill>
                <a:latin typeface="Courier" pitchFamily="2" charset="0"/>
              </a:rPr>
              <a:t>);</a:t>
            </a:r>
          </a:p>
          <a:p>
            <a:r>
              <a:rPr lang="cs-CZ" sz="1100" dirty="0">
                <a:solidFill>
                  <a:prstClr val="black"/>
                </a:solidFill>
                <a:latin typeface="Courier" pitchFamily="2" charset="0"/>
              </a:rPr>
              <a:t>}</a:t>
            </a:r>
          </a:p>
        </p:txBody>
      </p:sp>
    </p:spTree>
    <p:extLst>
      <p:ext uri="{BB962C8B-B14F-4D97-AF65-F5344CB8AC3E}">
        <p14:creationId xmlns:p14="http://schemas.microsoft.com/office/powerpoint/2010/main" val="74096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a:solidFill>
                  <a:schemeClr val="bg1"/>
                </a:solidFill>
                <a:latin typeface="Andale Mono" charset="0"/>
                <a:ea typeface="Andale Mono" charset="0"/>
                <a:cs typeface="Andale Mono" charset="0"/>
              </a:rPr>
              <a:t>Programový</a:t>
            </a:r>
            <a:r>
              <a:rPr lang="en-US" altLang="ko-KR" sz="1800" b="1" dirty="0">
                <a:solidFill>
                  <a:schemeClr val="bg1"/>
                </a:solidFill>
                <a:latin typeface="Andale Mono" charset="0"/>
                <a:ea typeface="Andale Mono" charset="0"/>
                <a:cs typeface="Andale Mono" charset="0"/>
              </a:rPr>
              <a:t> </a:t>
            </a:r>
            <a:br>
              <a:rPr lang="en-US" altLang="ko-KR" sz="1800" b="1" dirty="0">
                <a:solidFill>
                  <a:schemeClr val="bg1"/>
                </a:solidFill>
                <a:latin typeface="Andale Mono" charset="0"/>
                <a:ea typeface="Andale Mono" charset="0"/>
                <a:cs typeface="Andale Mono" charset="0"/>
              </a:rPr>
            </a:br>
            <a:r>
              <a:rPr lang="en-US" altLang="ko-KR" sz="1800" b="1" dirty="0" err="1">
                <a:solidFill>
                  <a:schemeClr val="bg1"/>
                </a:solidFill>
                <a:latin typeface="Andale Mono" charset="0"/>
                <a:ea typeface="Andale Mono" charset="0"/>
                <a:cs typeface="Andale Mono" charset="0"/>
              </a:rPr>
              <a:t>kód</a:t>
            </a:r>
            <a:r>
              <a:rPr lang="en-US" altLang="ko-KR" sz="1800" b="1" dirty="0">
                <a:solidFill>
                  <a:schemeClr val="bg1"/>
                </a:solidFill>
                <a:latin typeface="Andale Mono" charset="0"/>
                <a:ea typeface="Andale Mono" charset="0"/>
                <a:cs typeface="Andale Mono" charset="0"/>
              </a:rPr>
              <a:t> 2</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5" name="TextovéPole 4">
            <a:extLst>
              <a:ext uri="{FF2B5EF4-FFF2-40B4-BE49-F238E27FC236}">
                <a16:creationId xmlns:a16="http://schemas.microsoft.com/office/drawing/2014/main" id="{CCFF48CC-F2C7-BE41-834B-B53C5FD50FD2}"/>
              </a:ext>
            </a:extLst>
          </p:cNvPr>
          <p:cNvSpPr txBox="1"/>
          <p:nvPr/>
        </p:nvSpPr>
        <p:spPr>
          <a:xfrm>
            <a:off x="2198615" y="429215"/>
            <a:ext cx="3752950" cy="5001369"/>
          </a:xfrm>
          <a:prstGeom prst="rect">
            <a:avLst/>
          </a:prstGeom>
          <a:noFill/>
        </p:spPr>
        <p:txBody>
          <a:bodyPr wrap="none" rtlCol="0">
            <a:spAutoFit/>
          </a:bodyPr>
          <a:lstStyle/>
          <a:p>
            <a:r>
              <a:rPr lang="cs-CZ" sz="1100" dirty="0" err="1">
                <a:solidFill>
                  <a:srgbClr val="70AD47"/>
                </a:solidFill>
                <a:latin typeface="Courier" pitchFamily="2" charset="0"/>
              </a:rPr>
              <a:t>void</a:t>
            </a:r>
            <a:r>
              <a:rPr lang="cs-CZ" sz="1100" dirty="0">
                <a:solidFill>
                  <a:prstClr val="black"/>
                </a:solidFill>
                <a:latin typeface="Courier" pitchFamily="2" charset="0"/>
              </a:rPr>
              <a:t> </a:t>
            </a:r>
            <a:r>
              <a:rPr lang="cs-CZ" sz="1100" dirty="0" err="1">
                <a:solidFill>
                  <a:prstClr val="black"/>
                </a:solidFill>
                <a:latin typeface="Courier" pitchFamily="2" charset="0"/>
              </a:rPr>
              <a:t>loop</a:t>
            </a:r>
            <a:r>
              <a:rPr lang="cs-CZ" sz="1100" dirty="0">
                <a:solidFill>
                  <a:prstClr val="black"/>
                </a:solidFill>
                <a:latin typeface="Courier" pitchFamily="2" charset="0"/>
              </a:rPr>
              <a:t>() {</a:t>
            </a:r>
          </a:p>
          <a:p>
            <a:r>
              <a:rPr lang="cs-CZ" sz="1100" dirty="0">
                <a:solidFill>
                  <a:prstClr val="black"/>
                </a:solidFill>
                <a:latin typeface="Courier" pitchFamily="2" charset="0"/>
              </a:rPr>
              <a:t>  </a:t>
            </a:r>
            <a:r>
              <a:rPr lang="cs-CZ" sz="1100" dirty="0" err="1">
                <a:solidFill>
                  <a:srgbClr val="ED7D31"/>
                </a:solidFill>
                <a:latin typeface="Courier" pitchFamily="2" charset="0"/>
              </a:rPr>
              <a:t>delay</a:t>
            </a:r>
            <a:r>
              <a:rPr lang="cs-CZ" sz="1100" dirty="0">
                <a:solidFill>
                  <a:prstClr val="black"/>
                </a:solidFill>
                <a:latin typeface="Courier" pitchFamily="2" charset="0"/>
              </a:rPr>
              <a:t>(2000); </a:t>
            </a:r>
          </a:p>
          <a:p>
            <a:r>
              <a:rPr lang="cs-CZ" sz="1100" dirty="0">
                <a:solidFill>
                  <a:prstClr val="black"/>
                </a:solidFill>
                <a:latin typeface="Courier" pitchFamily="2" charset="0"/>
              </a:rPr>
              <a:t>  </a:t>
            </a:r>
            <a:r>
              <a:rPr lang="cs-CZ" sz="1100" dirty="0" err="1">
                <a:solidFill>
                  <a:srgbClr val="ED7D31"/>
                </a:solidFill>
                <a:latin typeface="Courier" pitchFamily="2" charset="0"/>
              </a:rPr>
              <a:t>if</a:t>
            </a:r>
            <a:r>
              <a:rPr lang="cs-CZ" sz="1100" dirty="0">
                <a:solidFill>
                  <a:prstClr val="black"/>
                </a:solidFill>
                <a:latin typeface="Courier" pitchFamily="2" charset="0"/>
              </a:rPr>
              <a:t> (</a:t>
            </a:r>
            <a:r>
              <a:rPr lang="cs-CZ" sz="1100" dirty="0" err="1">
                <a:solidFill>
                  <a:prstClr val="black"/>
                </a:solidFill>
                <a:latin typeface="Courier" pitchFamily="2" charset="0"/>
              </a:rPr>
              <a:t>tlacitko</a:t>
            </a:r>
            <a:r>
              <a:rPr lang="cs-CZ" sz="1100" dirty="0">
                <a:solidFill>
                  <a:prstClr val="black"/>
                </a:solidFill>
                <a:latin typeface="Courier" pitchFamily="2" charset="0"/>
              </a:rPr>
              <a:t>) </a:t>
            </a:r>
          </a:p>
          <a:p>
            <a:r>
              <a:rPr lang="cs-CZ" sz="1100" dirty="0">
                <a:solidFill>
                  <a:prstClr val="black"/>
                </a:solidFill>
                <a:latin typeface="Courier" pitchFamily="2" charset="0"/>
              </a:rPr>
              <a:t>    {</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(zelena1,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(oranzova1, </a:t>
            </a:r>
            <a:r>
              <a:rPr lang="cs-CZ" sz="1100" dirty="0">
                <a:solidFill>
                  <a:srgbClr val="70AD47"/>
                </a:solidFill>
                <a:latin typeface="Courier" pitchFamily="2" charset="0"/>
              </a:rPr>
              <a:t>HIGH</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delay</a:t>
            </a:r>
            <a:r>
              <a:rPr lang="cs-CZ" sz="1100" dirty="0">
                <a:solidFill>
                  <a:prstClr val="black"/>
                </a:solidFill>
                <a:latin typeface="Courier" pitchFamily="2" charset="0"/>
              </a:rPr>
              <a:t>(1000);</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(oranzova1,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(cervena1, </a:t>
            </a:r>
            <a:r>
              <a:rPr lang="cs-CZ" sz="1100" dirty="0">
                <a:solidFill>
                  <a:srgbClr val="70AD47"/>
                </a:solidFill>
                <a:latin typeface="Courier" pitchFamily="2" charset="0"/>
              </a:rPr>
              <a:t>HIGH</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delay</a:t>
            </a:r>
            <a:r>
              <a:rPr lang="cs-CZ" sz="1100" dirty="0">
                <a:solidFill>
                  <a:prstClr val="black"/>
                </a:solidFill>
                <a:latin typeface="Courier" pitchFamily="2" charset="0"/>
              </a:rPr>
              <a:t>(500);</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(zelena3, </a:t>
            </a:r>
            <a:r>
              <a:rPr lang="cs-CZ" sz="1100" dirty="0">
                <a:solidFill>
                  <a:srgbClr val="70AD47"/>
                </a:solidFill>
                <a:latin typeface="Courier" pitchFamily="2" charset="0"/>
              </a:rPr>
              <a:t>HIGH</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(cervena3,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a:t>
            </a:r>
            <a:r>
              <a:rPr lang="cs-CZ" sz="1100" dirty="0" err="1">
                <a:solidFill>
                  <a:prstClr val="black"/>
                </a:solidFill>
                <a:latin typeface="Courier" pitchFamily="2" charset="0"/>
              </a:rPr>
              <a:t>e</a:t>
            </a:r>
            <a:r>
              <a:rPr lang="cs-CZ" sz="1100" dirty="0">
                <a:solidFill>
                  <a:prstClr val="black"/>
                </a:solidFill>
                <a:latin typeface="Courier" pitchFamily="2" charset="0"/>
              </a:rPr>
              <a:t>(</a:t>
            </a:r>
            <a:r>
              <a:rPr lang="cs-CZ" sz="1100" dirty="0" err="1">
                <a:solidFill>
                  <a:prstClr val="black"/>
                </a:solidFill>
                <a:latin typeface="Courier" pitchFamily="2" charset="0"/>
              </a:rPr>
              <a:t>modra,</a:t>
            </a:r>
            <a:r>
              <a:rPr lang="cs-CZ" sz="1100" dirty="0" err="1">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prstClr val="black"/>
                </a:solidFill>
                <a:latin typeface="Courier" pitchFamily="2" charset="0"/>
              </a:rPr>
              <a:t>tlacitko</a:t>
            </a:r>
            <a:r>
              <a:rPr lang="cs-CZ" sz="1100" dirty="0">
                <a:solidFill>
                  <a:prstClr val="black"/>
                </a:solidFill>
                <a:latin typeface="Courier" pitchFamily="2" charset="0"/>
              </a:rPr>
              <a:t>=0;</a:t>
            </a:r>
          </a:p>
          <a:p>
            <a:r>
              <a:rPr lang="cs-CZ" sz="1100" dirty="0">
                <a:solidFill>
                  <a:prstClr val="black"/>
                </a:solidFill>
                <a:latin typeface="Courier" pitchFamily="2" charset="0"/>
              </a:rPr>
              <a:t>      </a:t>
            </a:r>
            <a:r>
              <a:rPr lang="cs-CZ" sz="1100" dirty="0" err="1">
                <a:solidFill>
                  <a:srgbClr val="ED7D31"/>
                </a:solidFill>
                <a:latin typeface="Courier" pitchFamily="2" charset="0"/>
              </a:rPr>
              <a:t>delay</a:t>
            </a:r>
            <a:r>
              <a:rPr lang="cs-CZ" sz="1100" dirty="0">
                <a:solidFill>
                  <a:prstClr val="black"/>
                </a:solidFill>
                <a:latin typeface="Courier" pitchFamily="2" charset="0"/>
              </a:rPr>
              <a:t>(2000);</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(zelena3,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err="1">
                <a:solidFill>
                  <a:srgbClr val="ED7D31"/>
                </a:solidFill>
                <a:latin typeface="Courier" pitchFamily="2" charset="0"/>
              </a:rPr>
              <a:t>digitalWrite</a:t>
            </a:r>
            <a:r>
              <a:rPr lang="cs-CZ" sz="1100" dirty="0">
                <a:solidFill>
                  <a:prstClr val="black"/>
                </a:solidFill>
                <a:latin typeface="Courier" pitchFamily="2" charset="0"/>
              </a:rPr>
              <a:t>(oranzova1, </a:t>
            </a:r>
            <a:r>
              <a:rPr lang="cs-CZ" sz="1100" dirty="0">
                <a:solidFill>
                  <a:srgbClr val="70AD47"/>
                </a:solidFill>
                <a:latin typeface="Courier" pitchFamily="2" charset="0"/>
              </a:rPr>
              <a:t>HIGH</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(cervena3, </a:t>
            </a:r>
            <a:r>
              <a:rPr lang="cs-CZ" sz="1100" dirty="0">
                <a:solidFill>
                  <a:srgbClr val="70AD47"/>
                </a:solidFill>
                <a:latin typeface="Courier" pitchFamily="2" charset="0"/>
              </a:rPr>
              <a:t>HIGH</a:t>
            </a:r>
            <a:r>
              <a:rPr lang="cs-CZ" sz="1100" dirty="0">
                <a:solidFill>
                  <a:prstClr val="black"/>
                </a:solidFill>
                <a:latin typeface="Courier" pitchFamily="2" charset="0"/>
              </a:rPr>
              <a:t>); </a:t>
            </a:r>
          </a:p>
          <a:p>
            <a:r>
              <a:rPr lang="cs-CZ" sz="1100" dirty="0">
                <a:solidFill>
                  <a:prstClr val="black"/>
                </a:solidFill>
                <a:latin typeface="Courier" pitchFamily="2" charset="0"/>
              </a:rPr>
              <a:t>      </a:t>
            </a:r>
            <a:r>
              <a:rPr lang="cs-CZ" sz="1100" dirty="0" err="1">
                <a:solidFill>
                  <a:srgbClr val="ED7D31"/>
                </a:solidFill>
                <a:latin typeface="Courier" pitchFamily="2" charset="0"/>
              </a:rPr>
              <a:t>delay</a:t>
            </a:r>
            <a:r>
              <a:rPr lang="cs-CZ" sz="1100" dirty="0">
                <a:solidFill>
                  <a:prstClr val="black"/>
                </a:solidFill>
                <a:latin typeface="Courier" pitchFamily="2" charset="0"/>
              </a:rPr>
              <a:t>(1000);</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(cervena1,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(oranzova1,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(zelena1, </a:t>
            </a:r>
            <a:r>
              <a:rPr lang="cs-CZ" sz="1100" dirty="0">
                <a:solidFill>
                  <a:srgbClr val="70AD47"/>
                </a:solidFill>
                <a:latin typeface="Courier" pitchFamily="2" charset="0"/>
              </a:rPr>
              <a:t>HIGH</a:t>
            </a:r>
            <a:r>
              <a:rPr lang="cs-CZ" sz="1100" dirty="0">
                <a:solidFill>
                  <a:prstClr val="black"/>
                </a:solidFill>
                <a:latin typeface="Courier" pitchFamily="2" charset="0"/>
              </a:rPr>
              <a:t>);        </a:t>
            </a:r>
          </a:p>
          <a:p>
            <a:r>
              <a:rPr lang="cs-CZ" sz="1100" dirty="0">
                <a:solidFill>
                  <a:prstClr val="black"/>
                </a:solidFill>
                <a:latin typeface="Courier" pitchFamily="2" charset="0"/>
              </a:rPr>
              <a:t>    }</a:t>
            </a:r>
          </a:p>
          <a:p>
            <a:r>
              <a:rPr lang="cs-CZ" sz="1100" dirty="0">
                <a:solidFill>
                  <a:prstClr val="black"/>
                </a:solidFill>
                <a:latin typeface="Courier" pitchFamily="2" charset="0"/>
              </a:rPr>
              <a:t>}</a:t>
            </a:r>
          </a:p>
          <a:p>
            <a:r>
              <a:rPr lang="cs-CZ" sz="1100" dirty="0" err="1">
                <a:solidFill>
                  <a:srgbClr val="70AD47"/>
                </a:solidFill>
                <a:latin typeface="Courier" pitchFamily="2" charset="0"/>
              </a:rPr>
              <a:t>void</a:t>
            </a:r>
            <a:r>
              <a:rPr lang="cs-CZ" sz="1100" dirty="0">
                <a:solidFill>
                  <a:prstClr val="black"/>
                </a:solidFill>
                <a:latin typeface="Courier" pitchFamily="2" charset="0"/>
              </a:rPr>
              <a:t> </a:t>
            </a:r>
            <a:r>
              <a:rPr lang="cs-CZ" sz="1100" dirty="0" err="1">
                <a:solidFill>
                  <a:prstClr val="black"/>
                </a:solidFill>
                <a:latin typeface="Courier" pitchFamily="2" charset="0"/>
              </a:rPr>
              <a:t>zmena</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prstClr val="black"/>
                </a:solidFill>
                <a:latin typeface="Courier" pitchFamily="2" charset="0"/>
              </a:rPr>
              <a:t>tlacitko</a:t>
            </a:r>
            <a:r>
              <a:rPr lang="cs-CZ" sz="1100" dirty="0">
                <a:solidFill>
                  <a:prstClr val="black"/>
                </a:solidFill>
                <a:latin typeface="Courier" pitchFamily="2" charset="0"/>
              </a:rPr>
              <a:t>=1;</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(modra, </a:t>
            </a:r>
            <a:r>
              <a:rPr lang="cs-CZ" sz="1100" dirty="0">
                <a:solidFill>
                  <a:srgbClr val="70AD47"/>
                </a:solidFill>
                <a:latin typeface="Courier" pitchFamily="2" charset="0"/>
              </a:rPr>
              <a:t>HIGH</a:t>
            </a:r>
            <a:r>
              <a:rPr lang="cs-CZ" sz="1100" dirty="0">
                <a:solidFill>
                  <a:prstClr val="black"/>
                </a:solidFill>
                <a:latin typeface="Courier" pitchFamily="2" charset="0"/>
              </a:rPr>
              <a:t>);</a:t>
            </a:r>
          </a:p>
          <a:p>
            <a:r>
              <a:rPr lang="cs-CZ" sz="1100" dirty="0">
                <a:solidFill>
                  <a:prstClr val="black"/>
                </a:solidFill>
                <a:latin typeface="Courier" pitchFamily="2" charset="0"/>
              </a:rPr>
              <a:t>}</a:t>
            </a:r>
          </a:p>
        </p:txBody>
      </p:sp>
    </p:spTree>
    <p:extLst>
      <p:ext uri="{BB962C8B-B14F-4D97-AF65-F5344CB8AC3E}">
        <p14:creationId xmlns:p14="http://schemas.microsoft.com/office/powerpoint/2010/main" val="1280098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575"/>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a:solidFill>
                  <a:schemeClr val="bg1"/>
                </a:solidFill>
                <a:latin typeface="Andale Mono" charset="0"/>
                <a:ea typeface="Andale Mono" charset="0"/>
                <a:cs typeface="Andale Mono" charset="0"/>
              </a:rPr>
              <a:t>Vysvětlení</a:t>
            </a:r>
            <a:endParaRPr lang="en-US" altLang="ko-KR" sz="1800" b="1" dirty="0">
              <a:solidFill>
                <a:schemeClr val="bg1"/>
              </a:solidFill>
              <a:latin typeface="Andale Mono" charset="0"/>
              <a:ea typeface="Andale Mono" charset="0"/>
              <a:cs typeface="Andale Mono" charset="0"/>
            </a:endParaRPr>
          </a:p>
          <a:p>
            <a:pPr marL="0" indent="0" algn="r">
              <a:buNone/>
            </a:pPr>
            <a:r>
              <a:rPr lang="en-US" altLang="ko-KR" sz="1800" b="1" dirty="0">
                <a:solidFill>
                  <a:schemeClr val="bg1"/>
                </a:solidFill>
                <a:latin typeface="Andale Mono" charset="0"/>
                <a:ea typeface="Andale Mono" charset="0"/>
                <a:cs typeface="Andale Mono" charset="0"/>
              </a:rPr>
              <a:t>A </a:t>
            </a:r>
            <a:r>
              <a:rPr lang="en-US" altLang="ko-KR" sz="1800" b="1" dirty="0" err="1">
                <a:solidFill>
                  <a:schemeClr val="bg1"/>
                </a:solidFill>
                <a:latin typeface="Andale Mono" charset="0"/>
                <a:ea typeface="Andale Mono" charset="0"/>
                <a:cs typeface="Andale Mono" charset="0"/>
              </a:rPr>
              <a:t>úkoly</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1" name="Textové pole 496">
            <a:extLst>
              <a:ext uri="{FF2B5EF4-FFF2-40B4-BE49-F238E27FC236}">
                <a16:creationId xmlns:a16="http://schemas.microsoft.com/office/drawing/2014/main" id="{6DAE4A36-38A5-4E40-B1A7-E5125C32EBE0}"/>
              </a:ext>
            </a:extLst>
          </p:cNvPr>
          <p:cNvSpPr txBox="1"/>
          <p:nvPr/>
        </p:nvSpPr>
        <p:spPr>
          <a:xfrm>
            <a:off x="2555776" y="627534"/>
            <a:ext cx="5302250" cy="1448435"/>
          </a:xfrm>
          <a:prstGeom prst="roundRect">
            <a:avLst>
              <a:gd name="adj" fmla="val 5997"/>
            </a:avLst>
          </a:prstGeom>
          <a:solidFill>
            <a:srgbClr val="C21E68">
              <a:alpha val="12000"/>
            </a:srgbClr>
          </a:solidFill>
          <a:ln cap="rnd">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342900" lvl="0" indent="-342900">
              <a:lnSpc>
                <a:spcPts val="1400"/>
              </a:lnSpc>
              <a:spcAft>
                <a:spcPts val="400"/>
              </a:spcAft>
              <a:buClr>
                <a:srgbClr val="C21E68"/>
              </a:buClr>
              <a:buFont typeface="Wingdings" pitchFamily="2" charset="2"/>
              <a:buChar char=""/>
            </a:pP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Asi nejdůležitější (a nové) pro vás v tomto případě je přerušení a jeho obsluha.</a:t>
            </a:r>
          </a:p>
          <a:p>
            <a:pPr marL="342900" lvl="0" indent="-342900">
              <a:lnSpc>
                <a:spcPts val="1400"/>
              </a:lnSpc>
              <a:spcAft>
                <a:spcPts val="400"/>
              </a:spcAft>
              <a:buClr>
                <a:srgbClr val="C21E68"/>
              </a:buClr>
              <a:buFont typeface="Wingdings" pitchFamily="2" charset="2"/>
              <a:buChar char=""/>
            </a:pP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Přerušení se nastavuje pomocí funkce </a:t>
            </a:r>
            <a:r>
              <a:rPr lang="cs-CZ" sz="1000" b="1" i="1"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attachInterrupt</a:t>
            </a: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 v části </a:t>
            </a:r>
            <a:r>
              <a:rPr lang="cs-CZ" sz="1000" b="1" dirty="0" err="1">
                <a:solidFill>
                  <a:srgbClr val="595959"/>
                </a:solidFill>
                <a:effectLst/>
                <a:latin typeface="Arial" panose="020B0604020202020204" pitchFamily="34" charset="0"/>
                <a:ea typeface="Calibri" panose="020F0502020204030204" pitchFamily="34" charset="0"/>
                <a:cs typeface="Times New Roman" panose="02020603050405020304" pitchFamily="18" charset="0"/>
              </a:rPr>
              <a:t>setup</a:t>
            </a: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ts val="1400"/>
              </a:lnSpc>
              <a:spcAft>
                <a:spcPts val="400"/>
              </a:spcAft>
              <a:buClr>
                <a:srgbClr val="C21E68"/>
              </a:buClr>
              <a:buFont typeface="Wingdings" pitchFamily="2" charset="2"/>
              <a:buChar char=""/>
            </a:pP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Samotná obsluha přerušení je ve funkci </a:t>
            </a:r>
            <a:r>
              <a:rPr lang="cs-CZ" sz="1000" b="1" i="1"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zmena</a:t>
            </a: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 Všimněte si, že </a:t>
            </a:r>
            <a:r>
              <a:rPr lang="cs-CZ" sz="1000" b="1" dirty="0" err="1">
                <a:solidFill>
                  <a:srgbClr val="595959"/>
                </a:solidFill>
                <a:effectLst/>
                <a:latin typeface="Arial" panose="020B0604020202020204" pitchFamily="34" charset="0"/>
                <a:ea typeface="Calibri" panose="020F0502020204030204" pitchFamily="34" charset="0"/>
                <a:cs typeface="Times New Roman" panose="02020603050405020304" pitchFamily="18" charset="0"/>
              </a:rPr>
              <a:t>jedinné</a:t>
            </a: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 co tato funkce udělá, je že při stisku tlačítka změní hodnotu proměnné. Dle její hodnoty pak program pozná, zda tlačítko bylo od minulého průchodu </a:t>
            </a:r>
            <a:r>
              <a:rPr lang="cs-CZ" sz="1000" b="1" dirty="0" err="1">
                <a:solidFill>
                  <a:srgbClr val="595959"/>
                </a:solidFill>
                <a:effectLst/>
                <a:latin typeface="Arial" panose="020B0604020202020204" pitchFamily="34" charset="0"/>
                <a:ea typeface="Calibri" panose="020F0502020204030204" pitchFamily="34" charset="0"/>
                <a:cs typeface="Times New Roman" panose="02020603050405020304" pitchFamily="18" charset="0"/>
              </a:rPr>
              <a:t>stisklé</a:t>
            </a: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13" name="Textové pole 553">
            <a:extLst>
              <a:ext uri="{FF2B5EF4-FFF2-40B4-BE49-F238E27FC236}">
                <a16:creationId xmlns:a16="http://schemas.microsoft.com/office/drawing/2014/main" id="{9936EF46-970A-F74C-A83E-5696C968D552}"/>
              </a:ext>
            </a:extLst>
          </p:cNvPr>
          <p:cNvSpPr txBox="1"/>
          <p:nvPr/>
        </p:nvSpPr>
        <p:spPr>
          <a:xfrm>
            <a:off x="2574361" y="2572325"/>
            <a:ext cx="5283665" cy="1778599"/>
          </a:xfrm>
          <a:prstGeom prst="roundRect">
            <a:avLst>
              <a:gd name="adj" fmla="val 5997"/>
            </a:avLst>
          </a:prstGeom>
          <a:solidFill>
            <a:srgbClr val="149294">
              <a:alpha val="12000"/>
            </a:srgbClr>
          </a:solidFill>
          <a:ln cap="rnd">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800"/>
              </a:lnSpc>
              <a:spcBef>
                <a:spcPts val="200"/>
              </a:spcBef>
              <a:spcAft>
                <a:spcPts val="200"/>
              </a:spcAft>
            </a:pPr>
            <a:r>
              <a:rPr lang="cs-CZ" sz="1000" b="1" cap="all" dirty="0">
                <a:solidFill>
                  <a:srgbClr val="149294"/>
                </a:solidFill>
                <a:effectLst/>
                <a:latin typeface="Arial" panose="020B0604020202020204" pitchFamily="34" charset="0"/>
                <a:ea typeface="Times New Roman" panose="02020603050405020304" pitchFamily="18" charset="0"/>
                <a:cs typeface="Times New Roman" panose="02020603050405020304" pitchFamily="18" charset="0"/>
              </a:rPr>
              <a:t>Úkoly pro vás</a:t>
            </a:r>
            <a:endParaRPr lang="cs-CZ" sz="1200" b="1" cap="all" dirty="0">
              <a:solidFill>
                <a:srgbClr val="159294"/>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ts val="1400"/>
              </a:lnSpc>
              <a:spcAft>
                <a:spcPts val="600"/>
              </a:spcAft>
              <a:buClr>
                <a:srgbClr val="149294"/>
              </a:buClr>
              <a:buFont typeface="Wingdings" pitchFamily="2" charset="2"/>
              <a:buChar char=""/>
            </a:pP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A) Přemýšlejte, jak by bylo možné naprogramovat tuto úlohu bez použití přerušení.</a:t>
            </a:r>
          </a:p>
          <a:p>
            <a:pPr marL="342900" lvl="0" indent="-342900">
              <a:lnSpc>
                <a:spcPts val="1400"/>
              </a:lnSpc>
              <a:spcAft>
                <a:spcPts val="600"/>
              </a:spcAft>
              <a:buClr>
                <a:srgbClr val="149294"/>
              </a:buClr>
              <a:buFont typeface="Wingdings" pitchFamily="2" charset="2"/>
              <a:buChar char=""/>
            </a:pP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Která možnost je jednodušší</a:t>
            </a:r>
          </a:p>
          <a:p>
            <a:pPr marL="342900" lvl="0" indent="-342900">
              <a:lnSpc>
                <a:spcPts val="1400"/>
              </a:lnSpc>
              <a:spcAft>
                <a:spcPts val="600"/>
              </a:spcAft>
              <a:buClr>
                <a:srgbClr val="149294"/>
              </a:buClr>
              <a:buFont typeface="Wingdings" pitchFamily="2" charset="2"/>
              <a:buChar char=""/>
            </a:pP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Zkuste vymyslet další případy, kde lze s úspěchem použít přerušení.</a:t>
            </a:r>
          </a:p>
        </p:txBody>
      </p:sp>
    </p:spTree>
    <p:extLst>
      <p:ext uri="{BB962C8B-B14F-4D97-AF65-F5344CB8AC3E}">
        <p14:creationId xmlns:p14="http://schemas.microsoft.com/office/powerpoint/2010/main" val="148824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a:solidFill>
                  <a:schemeClr val="bg1"/>
                </a:solidFill>
                <a:latin typeface="Andale Mono" charset="0"/>
                <a:ea typeface="Andale Mono" charset="0"/>
                <a:cs typeface="Andale Mono" charset="0"/>
              </a:rPr>
              <a:t>Programový</a:t>
            </a:r>
            <a:r>
              <a:rPr lang="en-US" altLang="ko-KR" sz="1800" b="1" dirty="0">
                <a:solidFill>
                  <a:schemeClr val="bg1"/>
                </a:solidFill>
                <a:latin typeface="Andale Mono" charset="0"/>
                <a:ea typeface="Andale Mono" charset="0"/>
                <a:cs typeface="Andale Mono" charset="0"/>
              </a:rPr>
              <a:t> </a:t>
            </a:r>
            <a:br>
              <a:rPr lang="en-US" altLang="ko-KR" sz="1800" b="1" dirty="0">
                <a:solidFill>
                  <a:schemeClr val="bg1"/>
                </a:solidFill>
                <a:latin typeface="Andale Mono" charset="0"/>
                <a:ea typeface="Andale Mono" charset="0"/>
                <a:cs typeface="Andale Mono" charset="0"/>
              </a:rPr>
            </a:br>
            <a:r>
              <a:rPr lang="en-US" altLang="ko-KR" sz="1800" b="1" dirty="0" err="1">
                <a:solidFill>
                  <a:schemeClr val="bg1"/>
                </a:solidFill>
                <a:latin typeface="Andale Mono" charset="0"/>
                <a:ea typeface="Andale Mono" charset="0"/>
                <a:cs typeface="Andale Mono" charset="0"/>
              </a:rPr>
              <a:t>kód</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5" name="TextovéPole 4">
            <a:extLst>
              <a:ext uri="{FF2B5EF4-FFF2-40B4-BE49-F238E27FC236}">
                <a16:creationId xmlns:a16="http://schemas.microsoft.com/office/drawing/2014/main" id="{CCFF48CC-F2C7-BE41-834B-B53C5FD50FD2}"/>
              </a:ext>
            </a:extLst>
          </p:cNvPr>
          <p:cNvSpPr txBox="1"/>
          <p:nvPr/>
        </p:nvSpPr>
        <p:spPr>
          <a:xfrm>
            <a:off x="2198615" y="429215"/>
            <a:ext cx="3752950" cy="5001369"/>
          </a:xfrm>
          <a:prstGeom prst="rect">
            <a:avLst/>
          </a:prstGeom>
          <a:noFill/>
        </p:spPr>
        <p:txBody>
          <a:bodyPr wrap="none" rtlCol="0">
            <a:spAutoFit/>
          </a:bodyPr>
          <a:lstStyle/>
          <a:p>
            <a:r>
              <a:rPr lang="cs-CZ" sz="1100" dirty="0" err="1">
                <a:solidFill>
                  <a:srgbClr val="70AD47"/>
                </a:solidFill>
                <a:latin typeface="Courier" pitchFamily="2" charset="0"/>
              </a:rPr>
              <a:t>void</a:t>
            </a:r>
            <a:r>
              <a:rPr lang="cs-CZ" sz="1100" dirty="0">
                <a:solidFill>
                  <a:prstClr val="black"/>
                </a:solidFill>
                <a:latin typeface="Courier" pitchFamily="2" charset="0"/>
              </a:rPr>
              <a:t> </a:t>
            </a:r>
            <a:r>
              <a:rPr lang="cs-CZ" sz="1100" dirty="0" err="1">
                <a:solidFill>
                  <a:prstClr val="black"/>
                </a:solidFill>
                <a:latin typeface="Courier" pitchFamily="2" charset="0"/>
              </a:rPr>
              <a:t>loop</a:t>
            </a:r>
            <a:r>
              <a:rPr lang="cs-CZ" sz="1100" dirty="0">
                <a:solidFill>
                  <a:prstClr val="black"/>
                </a:solidFill>
                <a:latin typeface="Courier" pitchFamily="2" charset="0"/>
              </a:rPr>
              <a:t>() {</a:t>
            </a:r>
          </a:p>
          <a:p>
            <a:r>
              <a:rPr lang="cs-CZ" sz="1100" dirty="0">
                <a:solidFill>
                  <a:prstClr val="black"/>
                </a:solidFill>
                <a:latin typeface="Courier" pitchFamily="2" charset="0"/>
              </a:rPr>
              <a:t>  </a:t>
            </a:r>
            <a:r>
              <a:rPr lang="cs-CZ" sz="1100" dirty="0" err="1">
                <a:solidFill>
                  <a:srgbClr val="ED7D31"/>
                </a:solidFill>
                <a:latin typeface="Courier" pitchFamily="2" charset="0"/>
              </a:rPr>
              <a:t>delay</a:t>
            </a:r>
            <a:r>
              <a:rPr lang="cs-CZ" sz="1100" dirty="0">
                <a:solidFill>
                  <a:prstClr val="black"/>
                </a:solidFill>
                <a:latin typeface="Courier" pitchFamily="2" charset="0"/>
              </a:rPr>
              <a:t>(2000); </a:t>
            </a:r>
          </a:p>
          <a:p>
            <a:r>
              <a:rPr lang="cs-CZ" sz="1100" dirty="0">
                <a:solidFill>
                  <a:prstClr val="black"/>
                </a:solidFill>
                <a:latin typeface="Courier" pitchFamily="2" charset="0"/>
              </a:rPr>
              <a:t>  </a:t>
            </a:r>
            <a:r>
              <a:rPr lang="cs-CZ" sz="1100" dirty="0" err="1">
                <a:solidFill>
                  <a:srgbClr val="ED7D31"/>
                </a:solidFill>
                <a:latin typeface="Courier" pitchFamily="2" charset="0"/>
              </a:rPr>
              <a:t>if</a:t>
            </a:r>
            <a:r>
              <a:rPr lang="cs-CZ" sz="1100" dirty="0">
                <a:solidFill>
                  <a:prstClr val="black"/>
                </a:solidFill>
                <a:latin typeface="Courier" pitchFamily="2" charset="0"/>
              </a:rPr>
              <a:t> (</a:t>
            </a:r>
            <a:r>
              <a:rPr lang="cs-CZ" sz="1100" dirty="0" err="1">
                <a:solidFill>
                  <a:prstClr val="black"/>
                </a:solidFill>
                <a:latin typeface="Courier" pitchFamily="2" charset="0"/>
              </a:rPr>
              <a:t>tlacitko</a:t>
            </a:r>
            <a:r>
              <a:rPr lang="cs-CZ" sz="1100" dirty="0">
                <a:solidFill>
                  <a:prstClr val="black"/>
                </a:solidFill>
                <a:latin typeface="Courier" pitchFamily="2" charset="0"/>
              </a:rPr>
              <a:t>) </a:t>
            </a:r>
          </a:p>
          <a:p>
            <a:r>
              <a:rPr lang="cs-CZ" sz="1100" dirty="0">
                <a:solidFill>
                  <a:prstClr val="black"/>
                </a:solidFill>
                <a:latin typeface="Courier" pitchFamily="2" charset="0"/>
              </a:rPr>
              <a:t>    {</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(zelena1,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(oranzova1, </a:t>
            </a:r>
            <a:r>
              <a:rPr lang="cs-CZ" sz="1100" dirty="0">
                <a:solidFill>
                  <a:srgbClr val="70AD47"/>
                </a:solidFill>
                <a:latin typeface="Courier" pitchFamily="2" charset="0"/>
              </a:rPr>
              <a:t>HIGH</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delay</a:t>
            </a:r>
            <a:r>
              <a:rPr lang="cs-CZ" sz="1100" dirty="0">
                <a:solidFill>
                  <a:prstClr val="black"/>
                </a:solidFill>
                <a:latin typeface="Courier" pitchFamily="2" charset="0"/>
              </a:rPr>
              <a:t>(1000);</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(oranzova1,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(cervena1, </a:t>
            </a:r>
            <a:r>
              <a:rPr lang="cs-CZ" sz="1100" dirty="0">
                <a:solidFill>
                  <a:srgbClr val="70AD47"/>
                </a:solidFill>
                <a:latin typeface="Courier" pitchFamily="2" charset="0"/>
              </a:rPr>
              <a:t>HIGH</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delay</a:t>
            </a:r>
            <a:r>
              <a:rPr lang="cs-CZ" sz="1100" dirty="0">
                <a:solidFill>
                  <a:prstClr val="black"/>
                </a:solidFill>
                <a:latin typeface="Courier" pitchFamily="2" charset="0"/>
              </a:rPr>
              <a:t>(500);</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(zelena3, </a:t>
            </a:r>
            <a:r>
              <a:rPr lang="cs-CZ" sz="1100" dirty="0">
                <a:solidFill>
                  <a:srgbClr val="70AD47"/>
                </a:solidFill>
                <a:latin typeface="Courier" pitchFamily="2" charset="0"/>
              </a:rPr>
              <a:t>HIGH</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(cervena3,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a:t>
            </a:r>
            <a:r>
              <a:rPr lang="cs-CZ" sz="1100" dirty="0" err="1">
                <a:solidFill>
                  <a:prstClr val="black"/>
                </a:solidFill>
                <a:latin typeface="Courier" pitchFamily="2" charset="0"/>
              </a:rPr>
              <a:t>e</a:t>
            </a:r>
            <a:r>
              <a:rPr lang="cs-CZ" sz="1100" dirty="0">
                <a:solidFill>
                  <a:prstClr val="black"/>
                </a:solidFill>
                <a:latin typeface="Courier" pitchFamily="2" charset="0"/>
              </a:rPr>
              <a:t>(</a:t>
            </a:r>
            <a:r>
              <a:rPr lang="cs-CZ" sz="1100" dirty="0" err="1">
                <a:solidFill>
                  <a:prstClr val="black"/>
                </a:solidFill>
                <a:latin typeface="Courier" pitchFamily="2" charset="0"/>
              </a:rPr>
              <a:t>modra,</a:t>
            </a:r>
            <a:r>
              <a:rPr lang="cs-CZ" sz="1100" dirty="0" err="1">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prstClr val="black"/>
                </a:solidFill>
                <a:latin typeface="Courier" pitchFamily="2" charset="0"/>
              </a:rPr>
              <a:t>tlacitko</a:t>
            </a:r>
            <a:r>
              <a:rPr lang="cs-CZ" sz="1100" dirty="0">
                <a:solidFill>
                  <a:prstClr val="black"/>
                </a:solidFill>
                <a:latin typeface="Courier" pitchFamily="2" charset="0"/>
              </a:rPr>
              <a:t>=0;</a:t>
            </a:r>
          </a:p>
          <a:p>
            <a:r>
              <a:rPr lang="cs-CZ" sz="1100" dirty="0">
                <a:solidFill>
                  <a:prstClr val="black"/>
                </a:solidFill>
                <a:latin typeface="Courier" pitchFamily="2" charset="0"/>
              </a:rPr>
              <a:t>      </a:t>
            </a:r>
            <a:r>
              <a:rPr lang="cs-CZ" sz="1100" dirty="0" err="1">
                <a:solidFill>
                  <a:srgbClr val="ED7D31"/>
                </a:solidFill>
                <a:latin typeface="Courier" pitchFamily="2" charset="0"/>
              </a:rPr>
              <a:t>delay</a:t>
            </a:r>
            <a:r>
              <a:rPr lang="cs-CZ" sz="1100" dirty="0">
                <a:solidFill>
                  <a:prstClr val="black"/>
                </a:solidFill>
                <a:latin typeface="Courier" pitchFamily="2" charset="0"/>
              </a:rPr>
              <a:t>(2000);</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(zelena3,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err="1">
                <a:solidFill>
                  <a:srgbClr val="ED7D31"/>
                </a:solidFill>
                <a:latin typeface="Courier" pitchFamily="2" charset="0"/>
              </a:rPr>
              <a:t>digitalWrite</a:t>
            </a:r>
            <a:r>
              <a:rPr lang="cs-CZ" sz="1100" dirty="0">
                <a:solidFill>
                  <a:prstClr val="black"/>
                </a:solidFill>
                <a:latin typeface="Courier" pitchFamily="2" charset="0"/>
              </a:rPr>
              <a:t>(oranzova1, </a:t>
            </a:r>
            <a:r>
              <a:rPr lang="cs-CZ" sz="1100" dirty="0">
                <a:solidFill>
                  <a:srgbClr val="70AD47"/>
                </a:solidFill>
                <a:latin typeface="Courier" pitchFamily="2" charset="0"/>
              </a:rPr>
              <a:t>HIGH</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(cervena3, </a:t>
            </a:r>
            <a:r>
              <a:rPr lang="cs-CZ" sz="1100" dirty="0">
                <a:solidFill>
                  <a:srgbClr val="70AD47"/>
                </a:solidFill>
                <a:latin typeface="Courier" pitchFamily="2" charset="0"/>
              </a:rPr>
              <a:t>HIGH</a:t>
            </a:r>
            <a:r>
              <a:rPr lang="cs-CZ" sz="1100" dirty="0">
                <a:solidFill>
                  <a:prstClr val="black"/>
                </a:solidFill>
                <a:latin typeface="Courier" pitchFamily="2" charset="0"/>
              </a:rPr>
              <a:t>); </a:t>
            </a:r>
          </a:p>
          <a:p>
            <a:r>
              <a:rPr lang="cs-CZ" sz="1100" dirty="0">
                <a:solidFill>
                  <a:prstClr val="black"/>
                </a:solidFill>
                <a:latin typeface="Courier" pitchFamily="2" charset="0"/>
              </a:rPr>
              <a:t>      </a:t>
            </a:r>
            <a:r>
              <a:rPr lang="cs-CZ" sz="1100" dirty="0" err="1">
                <a:solidFill>
                  <a:srgbClr val="ED7D31"/>
                </a:solidFill>
                <a:latin typeface="Courier" pitchFamily="2" charset="0"/>
              </a:rPr>
              <a:t>delay</a:t>
            </a:r>
            <a:r>
              <a:rPr lang="cs-CZ" sz="1100" dirty="0">
                <a:solidFill>
                  <a:prstClr val="black"/>
                </a:solidFill>
                <a:latin typeface="Courier" pitchFamily="2" charset="0"/>
              </a:rPr>
              <a:t>(1000);</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(cervena1,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(oranzova1, </a:t>
            </a:r>
            <a:r>
              <a:rPr lang="cs-CZ" sz="1100" dirty="0">
                <a:solidFill>
                  <a:srgbClr val="70AD47"/>
                </a:solidFill>
                <a:latin typeface="Courier" pitchFamily="2" charset="0"/>
              </a:rPr>
              <a:t>LOW</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(zelena1, </a:t>
            </a:r>
            <a:r>
              <a:rPr lang="cs-CZ" sz="1100" dirty="0">
                <a:solidFill>
                  <a:srgbClr val="70AD47"/>
                </a:solidFill>
                <a:latin typeface="Courier" pitchFamily="2" charset="0"/>
              </a:rPr>
              <a:t>HIGH</a:t>
            </a:r>
            <a:r>
              <a:rPr lang="cs-CZ" sz="1100" dirty="0">
                <a:solidFill>
                  <a:prstClr val="black"/>
                </a:solidFill>
                <a:latin typeface="Courier" pitchFamily="2" charset="0"/>
              </a:rPr>
              <a:t>);        </a:t>
            </a:r>
          </a:p>
          <a:p>
            <a:r>
              <a:rPr lang="cs-CZ" sz="1100" dirty="0">
                <a:solidFill>
                  <a:prstClr val="black"/>
                </a:solidFill>
                <a:latin typeface="Courier" pitchFamily="2" charset="0"/>
              </a:rPr>
              <a:t>    }</a:t>
            </a:r>
          </a:p>
          <a:p>
            <a:r>
              <a:rPr lang="cs-CZ" sz="1100" dirty="0">
                <a:solidFill>
                  <a:prstClr val="black"/>
                </a:solidFill>
                <a:latin typeface="Courier" pitchFamily="2" charset="0"/>
              </a:rPr>
              <a:t>}</a:t>
            </a:r>
          </a:p>
          <a:p>
            <a:r>
              <a:rPr lang="cs-CZ" sz="1100" dirty="0" err="1">
                <a:solidFill>
                  <a:srgbClr val="70AD47"/>
                </a:solidFill>
                <a:latin typeface="Courier" pitchFamily="2" charset="0"/>
              </a:rPr>
              <a:t>void</a:t>
            </a:r>
            <a:r>
              <a:rPr lang="cs-CZ" sz="1100" dirty="0">
                <a:solidFill>
                  <a:prstClr val="black"/>
                </a:solidFill>
                <a:latin typeface="Courier" pitchFamily="2" charset="0"/>
              </a:rPr>
              <a:t> </a:t>
            </a:r>
            <a:r>
              <a:rPr lang="cs-CZ" sz="1100" dirty="0" err="1">
                <a:solidFill>
                  <a:prstClr val="black"/>
                </a:solidFill>
                <a:latin typeface="Courier" pitchFamily="2" charset="0"/>
              </a:rPr>
              <a:t>zmena</a:t>
            </a:r>
            <a:r>
              <a:rPr lang="cs-CZ" sz="1100" dirty="0">
                <a:solidFill>
                  <a:prstClr val="black"/>
                </a:solidFill>
                <a:latin typeface="Courier" pitchFamily="2" charset="0"/>
              </a:rPr>
              <a:t>(){</a:t>
            </a:r>
          </a:p>
          <a:p>
            <a:r>
              <a:rPr lang="cs-CZ" sz="1100" dirty="0">
                <a:solidFill>
                  <a:prstClr val="black"/>
                </a:solidFill>
                <a:latin typeface="Courier" pitchFamily="2" charset="0"/>
              </a:rPr>
              <a:t>  </a:t>
            </a:r>
            <a:r>
              <a:rPr lang="cs-CZ" sz="1100" dirty="0" err="1">
                <a:solidFill>
                  <a:prstClr val="black"/>
                </a:solidFill>
                <a:latin typeface="Courier" pitchFamily="2" charset="0"/>
              </a:rPr>
              <a:t>tlacitko</a:t>
            </a:r>
            <a:r>
              <a:rPr lang="cs-CZ" sz="1100" dirty="0">
                <a:solidFill>
                  <a:prstClr val="black"/>
                </a:solidFill>
                <a:latin typeface="Courier" pitchFamily="2" charset="0"/>
              </a:rPr>
              <a:t>=1;</a:t>
            </a:r>
          </a:p>
          <a:p>
            <a:r>
              <a:rPr lang="cs-CZ" sz="1100" dirty="0">
                <a:solidFill>
                  <a:prstClr val="black"/>
                </a:solidFill>
                <a:latin typeface="Courier" pitchFamily="2" charset="0"/>
              </a:rPr>
              <a:t>  </a:t>
            </a:r>
            <a:r>
              <a:rPr lang="cs-CZ" sz="1100" dirty="0" err="1">
                <a:solidFill>
                  <a:srgbClr val="ED7D31"/>
                </a:solidFill>
                <a:latin typeface="Courier" pitchFamily="2" charset="0"/>
              </a:rPr>
              <a:t>digitalWrite</a:t>
            </a:r>
            <a:r>
              <a:rPr lang="cs-CZ" sz="1100" dirty="0">
                <a:solidFill>
                  <a:prstClr val="black"/>
                </a:solidFill>
                <a:latin typeface="Courier" pitchFamily="2" charset="0"/>
              </a:rPr>
              <a:t>(modra, </a:t>
            </a:r>
            <a:r>
              <a:rPr lang="cs-CZ" sz="1100" dirty="0">
                <a:solidFill>
                  <a:srgbClr val="70AD47"/>
                </a:solidFill>
                <a:latin typeface="Courier" pitchFamily="2" charset="0"/>
              </a:rPr>
              <a:t>HIGH</a:t>
            </a:r>
            <a:r>
              <a:rPr lang="cs-CZ" sz="1100" dirty="0">
                <a:solidFill>
                  <a:prstClr val="black"/>
                </a:solidFill>
                <a:latin typeface="Courier" pitchFamily="2" charset="0"/>
              </a:rPr>
              <a:t>);</a:t>
            </a:r>
          </a:p>
          <a:p>
            <a:r>
              <a:rPr lang="cs-CZ" sz="1100" dirty="0">
                <a:solidFill>
                  <a:prstClr val="black"/>
                </a:solidFill>
                <a:latin typeface="Courier" pitchFamily="2" charset="0"/>
              </a:rPr>
              <a:t>}</a:t>
            </a:r>
          </a:p>
        </p:txBody>
      </p:sp>
    </p:spTree>
    <p:extLst>
      <p:ext uri="{BB962C8B-B14F-4D97-AF65-F5344CB8AC3E}">
        <p14:creationId xmlns:p14="http://schemas.microsoft.com/office/powerpoint/2010/main" val="388365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217"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108520" y="555526"/>
            <a:ext cx="2052228"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a:solidFill>
                  <a:schemeClr val="bg1"/>
                </a:solidFill>
                <a:latin typeface="Andale Mono" charset="0"/>
                <a:ea typeface="Andale Mono" charset="0"/>
                <a:cs typeface="Andale Mono" charset="0"/>
              </a:rPr>
              <a:t>Co se </a:t>
            </a:r>
            <a:r>
              <a:rPr lang="en-US" altLang="ko-KR" sz="1800" b="1" dirty="0" err="1">
                <a:solidFill>
                  <a:schemeClr val="bg1"/>
                </a:solidFill>
                <a:latin typeface="Andale Mono" charset="0"/>
                <a:ea typeface="Andale Mono" charset="0"/>
                <a:cs typeface="Andale Mono" charset="0"/>
              </a:rPr>
              <a:t>naučíte</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1" name="TextovéPole 10"/>
          <p:cNvSpPr txBox="1"/>
          <p:nvPr/>
        </p:nvSpPr>
        <p:spPr>
          <a:xfrm>
            <a:off x="2843808" y="627534"/>
            <a:ext cx="5688632" cy="2831544"/>
          </a:xfrm>
          <a:prstGeom prst="rect">
            <a:avLst/>
          </a:prstGeom>
          <a:noFill/>
        </p:spPr>
        <p:txBody>
          <a:bodyPr wrap="square" rtlCol="0">
            <a:spAutoFit/>
          </a:bodyPr>
          <a:lstStyle/>
          <a:p>
            <a:pPr marL="342900" lvl="0" indent="-342900">
              <a:buFont typeface="+mj-lt"/>
              <a:buAutoNum type="arabicPeriod"/>
            </a:pPr>
            <a:r>
              <a:rPr lang="cs-CZ" dirty="0"/>
              <a:t>Princip semaforu</a:t>
            </a:r>
          </a:p>
          <a:p>
            <a:pPr marL="342900" lvl="0" indent="-342900">
              <a:buFont typeface="+mj-lt"/>
              <a:buAutoNum type="arabicPeriod"/>
            </a:pPr>
            <a:endParaRPr lang="cs-CZ" dirty="0"/>
          </a:p>
          <a:p>
            <a:pPr marL="342900" lvl="0" indent="-342900">
              <a:buFont typeface="+mj-lt"/>
              <a:buAutoNum type="arabicPeriod"/>
            </a:pPr>
            <a:r>
              <a:rPr lang="cs-CZ" dirty="0"/>
              <a:t>Jak fungují světelné křižovatky</a:t>
            </a:r>
          </a:p>
          <a:p>
            <a:pPr marL="342900" lvl="0" indent="-342900">
              <a:buFont typeface="+mj-lt"/>
              <a:buAutoNum type="arabicPeriod"/>
            </a:pPr>
            <a:endParaRPr lang="cs-CZ" dirty="0"/>
          </a:p>
          <a:p>
            <a:pPr marL="342900" indent="-342900">
              <a:buFont typeface="+mj-lt"/>
              <a:buAutoNum type="arabicPeriod"/>
            </a:pPr>
            <a:r>
              <a:rPr lang="cs-CZ" dirty="0"/>
              <a:t>Co je to přerušení a jak jej použít</a:t>
            </a:r>
          </a:p>
          <a:p>
            <a:pPr algn="just" latinLnBrk="0" hangingPunct="0"/>
            <a:endParaRPr lang="cs-CZ" dirty="0"/>
          </a:p>
          <a:p>
            <a:pPr marL="342900" indent="-342900" algn="just" latinLnBrk="0" hangingPunct="0">
              <a:buFont typeface="+mj-lt"/>
              <a:buAutoNum type="arabicPeriod"/>
            </a:pPr>
            <a:endParaRPr lang="cs-CZ" dirty="0"/>
          </a:p>
          <a:p>
            <a:pPr marL="342900" indent="-342900" algn="just" latinLnBrk="0" hangingPunct="0">
              <a:buFont typeface="+mj-lt"/>
              <a:buAutoNum type="arabicPeriod"/>
            </a:pPr>
            <a:endParaRPr lang="cs-CZ" dirty="0"/>
          </a:p>
          <a:p>
            <a:pPr marL="342900" indent="-342900" algn="just" latinLnBrk="0" hangingPunct="0">
              <a:buFont typeface="+mj-lt"/>
              <a:buAutoNum type="arabicPeriod"/>
            </a:pPr>
            <a:endParaRPr lang="cs-CZ" dirty="0"/>
          </a:p>
          <a:p>
            <a:pPr marL="342900" indent="-342900" algn="just" latinLnBrk="0" hangingPunct="0">
              <a:buFont typeface="+mj-lt"/>
              <a:buAutoNum type="arabicPeriod"/>
            </a:pPr>
            <a:endParaRPr lang="cs-CZ" sz="1600" b="1" dirty="0">
              <a:solidFill>
                <a:srgbClr val="AB7942"/>
              </a:solidFill>
              <a:latin typeface="Andale Mono" charset="0"/>
              <a:ea typeface="Andale Mono" charset="0"/>
              <a:cs typeface="Andale Mono" charset="0"/>
            </a:endParaRPr>
          </a:p>
        </p:txBody>
      </p:sp>
    </p:spTree>
    <p:extLst>
      <p:ext uri="{BB962C8B-B14F-4D97-AF65-F5344CB8AC3E}">
        <p14:creationId xmlns:p14="http://schemas.microsoft.com/office/powerpoint/2010/main" val="103086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217"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108520" y="555526"/>
            <a:ext cx="2052228"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a:solidFill>
                  <a:schemeClr val="bg1"/>
                </a:solidFill>
                <a:latin typeface="Andale Mono" charset="0"/>
                <a:ea typeface="Andale Mono" charset="0"/>
                <a:cs typeface="Andale Mono" charset="0"/>
              </a:rPr>
              <a:t>Co </a:t>
            </a:r>
            <a:r>
              <a:rPr lang="en-US" altLang="ko-KR" sz="1800" b="1" dirty="0" err="1">
                <a:solidFill>
                  <a:schemeClr val="bg1"/>
                </a:solidFill>
                <a:latin typeface="Andale Mono" charset="0"/>
                <a:ea typeface="Andale Mono" charset="0"/>
                <a:cs typeface="Andale Mono" charset="0"/>
              </a:rPr>
              <a:t>je</a:t>
            </a:r>
            <a:r>
              <a:rPr lang="en-US" altLang="ko-KR" sz="1800" b="1" dirty="0">
                <a:solidFill>
                  <a:schemeClr val="bg1"/>
                </a:solidFill>
                <a:latin typeface="Andale Mono" charset="0"/>
                <a:ea typeface="Andale Mono" charset="0"/>
                <a:cs typeface="Andale Mono" charset="0"/>
              </a:rPr>
              <a:t> to </a:t>
            </a:r>
            <a:r>
              <a:rPr lang="en-US" altLang="ko-KR" sz="1800" b="1" dirty="0" err="1">
                <a:solidFill>
                  <a:schemeClr val="bg1"/>
                </a:solidFill>
                <a:latin typeface="Andale Mono" charset="0"/>
                <a:ea typeface="Andale Mono" charset="0"/>
                <a:cs typeface="Andale Mono" charset="0"/>
              </a:rPr>
              <a:t>přerušení</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1" name="TextovéPole 10"/>
          <p:cNvSpPr txBox="1"/>
          <p:nvPr/>
        </p:nvSpPr>
        <p:spPr>
          <a:xfrm>
            <a:off x="2843809" y="627534"/>
            <a:ext cx="5688632" cy="4493538"/>
          </a:xfrm>
          <a:prstGeom prst="rect">
            <a:avLst/>
          </a:prstGeom>
          <a:noFill/>
        </p:spPr>
        <p:txBody>
          <a:bodyPr wrap="square" rtlCol="0">
            <a:spAutoFit/>
          </a:bodyPr>
          <a:lstStyle/>
          <a:p>
            <a:pPr algn="just" latinLnBrk="0" hangingPunct="0"/>
            <a:r>
              <a:rPr lang="cs-CZ" b="1" dirty="0"/>
              <a:t>Přerušení</a:t>
            </a:r>
            <a:r>
              <a:rPr lang="cs-CZ" dirty="0"/>
              <a:t> si můžeme představit nezávisle běžící program, čekající na nějakou událost. Zde je to stisk tlačítka. Pokud tato situace nastane, pak hlavní program, přenechá výpočetní prostředky pro nezbytnou dobu programu pro obsluhu přerušení, ten vykoná, co potřebuje a opět vše vrátí hlavnímu programu.</a:t>
            </a:r>
          </a:p>
          <a:p>
            <a:pPr algn="just" latinLnBrk="0" hangingPunct="0"/>
            <a:endParaRPr lang="cs-CZ" dirty="0"/>
          </a:p>
          <a:p>
            <a:pPr algn="just" latinLnBrk="0" hangingPunct="0"/>
            <a:endParaRPr lang="cs-CZ" dirty="0"/>
          </a:p>
          <a:p>
            <a:pPr algn="just" latinLnBrk="0" hangingPunct="0"/>
            <a:endParaRPr lang="cs-CZ" dirty="0"/>
          </a:p>
          <a:p>
            <a:pPr algn="just" latinLnBrk="0" hangingPunct="0"/>
            <a:endParaRPr lang="cs-CZ" dirty="0"/>
          </a:p>
          <a:p>
            <a:pPr algn="just" latinLnBrk="0" hangingPunct="0"/>
            <a:endParaRPr lang="cs-CZ" dirty="0"/>
          </a:p>
          <a:p>
            <a:pPr algn="just" latinLnBrk="0" hangingPunct="0"/>
            <a:endParaRPr lang="cs-CZ" dirty="0"/>
          </a:p>
          <a:p>
            <a:pPr algn="just" latinLnBrk="0" hangingPunct="0"/>
            <a:endParaRPr lang="cs-CZ" dirty="0"/>
          </a:p>
          <a:p>
            <a:pPr algn="just" latinLnBrk="0" hangingPunct="0"/>
            <a:endParaRPr lang="cs-CZ" dirty="0"/>
          </a:p>
          <a:p>
            <a:pPr algn="just" latinLnBrk="0" hangingPunct="0"/>
            <a:endParaRPr lang="cs-CZ" sz="1600" b="1" dirty="0">
              <a:solidFill>
                <a:srgbClr val="AB7942"/>
              </a:solidFill>
              <a:latin typeface="Andale Mono" charset="0"/>
              <a:ea typeface="Andale Mono" charset="0"/>
              <a:cs typeface="Andale Mono" charset="0"/>
            </a:endParaRPr>
          </a:p>
        </p:txBody>
      </p:sp>
      <p:graphicFrame>
        <p:nvGraphicFramePr>
          <p:cNvPr id="35" name="Objekt 34">
            <a:extLst>
              <a:ext uri="{FF2B5EF4-FFF2-40B4-BE49-F238E27FC236}">
                <a16:creationId xmlns:a16="http://schemas.microsoft.com/office/drawing/2014/main" id="{04421BF3-3DAF-7848-B423-1312D032771C}"/>
              </a:ext>
            </a:extLst>
          </p:cNvPr>
          <p:cNvGraphicFramePr>
            <a:graphicFrameLocks noChangeAspect="1"/>
          </p:cNvGraphicFramePr>
          <p:nvPr/>
        </p:nvGraphicFramePr>
        <p:xfrm>
          <a:off x="2889451" y="2317308"/>
          <a:ext cx="5969000" cy="2667000"/>
        </p:xfrm>
        <a:graphic>
          <a:graphicData uri="http://schemas.openxmlformats.org/presentationml/2006/ole">
            <mc:AlternateContent xmlns:mc="http://schemas.openxmlformats.org/markup-compatibility/2006">
              <mc:Choice xmlns:v="urn:schemas-microsoft-com:vml" Requires="v">
                <p:oleObj spid="_x0000_s3079" name="Dokument" r:id="rId5" imgW="5969000" imgH="2667000" progId="Word.Document.12">
                  <p:embed/>
                </p:oleObj>
              </mc:Choice>
              <mc:Fallback>
                <p:oleObj name="Dokument" r:id="rId5" imgW="5969000" imgH="2667000" progId="Word.Document.12">
                  <p:embed/>
                  <p:pic>
                    <p:nvPicPr>
                      <p:cNvPr id="35" name="Objekt 34">
                        <a:extLst>
                          <a:ext uri="{FF2B5EF4-FFF2-40B4-BE49-F238E27FC236}">
                            <a16:creationId xmlns:a16="http://schemas.microsoft.com/office/drawing/2014/main" id="{04421BF3-3DAF-7848-B423-1312D032771C}"/>
                          </a:ext>
                        </a:extLst>
                      </p:cNvPr>
                      <p:cNvPicPr/>
                      <p:nvPr/>
                    </p:nvPicPr>
                    <p:blipFill>
                      <a:blip r:embed="rId6"/>
                      <a:stretch>
                        <a:fillRect/>
                      </a:stretch>
                    </p:blipFill>
                    <p:spPr>
                      <a:xfrm>
                        <a:off x="2889451" y="2317308"/>
                        <a:ext cx="5969000" cy="2667000"/>
                      </a:xfrm>
                      <a:prstGeom prst="rect">
                        <a:avLst/>
                      </a:prstGeom>
                    </p:spPr>
                  </p:pic>
                </p:oleObj>
              </mc:Fallback>
            </mc:AlternateContent>
          </a:graphicData>
        </a:graphic>
      </p:graphicFrame>
    </p:spTree>
    <p:extLst>
      <p:ext uri="{BB962C8B-B14F-4D97-AF65-F5344CB8AC3E}">
        <p14:creationId xmlns:p14="http://schemas.microsoft.com/office/powerpoint/2010/main" val="128980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217"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108520" y="555526"/>
            <a:ext cx="2052228"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a:solidFill>
                  <a:schemeClr val="bg1"/>
                </a:solidFill>
                <a:latin typeface="Andale Mono" charset="0"/>
                <a:ea typeface="Andale Mono" charset="0"/>
                <a:cs typeface="Andale Mono" charset="0"/>
              </a:rPr>
              <a:t>Co </a:t>
            </a:r>
            <a:r>
              <a:rPr lang="en-US" altLang="ko-KR" sz="1800" b="1" dirty="0" err="1">
                <a:solidFill>
                  <a:schemeClr val="bg1"/>
                </a:solidFill>
                <a:latin typeface="Andale Mono" charset="0"/>
                <a:ea typeface="Andale Mono" charset="0"/>
                <a:cs typeface="Andale Mono" charset="0"/>
              </a:rPr>
              <a:t>je</a:t>
            </a:r>
            <a:r>
              <a:rPr lang="en-US" altLang="ko-KR" sz="1800" b="1" dirty="0">
                <a:solidFill>
                  <a:schemeClr val="bg1"/>
                </a:solidFill>
                <a:latin typeface="Andale Mono" charset="0"/>
                <a:ea typeface="Andale Mono" charset="0"/>
                <a:cs typeface="Andale Mono" charset="0"/>
              </a:rPr>
              <a:t> to </a:t>
            </a:r>
            <a:r>
              <a:rPr lang="en-US" altLang="ko-KR" sz="1800" b="1" dirty="0" err="1">
                <a:solidFill>
                  <a:schemeClr val="bg1"/>
                </a:solidFill>
                <a:latin typeface="Andale Mono" charset="0"/>
                <a:ea typeface="Andale Mono" charset="0"/>
                <a:cs typeface="Andale Mono" charset="0"/>
              </a:rPr>
              <a:t>přerušení</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graphicFrame>
        <p:nvGraphicFramePr>
          <p:cNvPr id="3" name="Tabulka 2">
            <a:extLst>
              <a:ext uri="{FF2B5EF4-FFF2-40B4-BE49-F238E27FC236}">
                <a16:creationId xmlns:a16="http://schemas.microsoft.com/office/drawing/2014/main" id="{89240F9B-4663-884E-9E91-6807AFAB7BAD}"/>
              </a:ext>
            </a:extLst>
          </p:cNvPr>
          <p:cNvGraphicFramePr>
            <a:graphicFrameLocks noGrp="1"/>
          </p:cNvGraphicFramePr>
          <p:nvPr>
            <p:extLst>
              <p:ext uri="{D42A27DB-BD31-4B8C-83A1-F6EECF244321}">
                <p14:modId xmlns:p14="http://schemas.microsoft.com/office/powerpoint/2010/main" val="1103649652"/>
              </p:ext>
            </p:extLst>
          </p:nvPr>
        </p:nvGraphicFramePr>
        <p:xfrm>
          <a:off x="2483768" y="1571400"/>
          <a:ext cx="6048672" cy="2512517"/>
        </p:xfrm>
        <a:graphic>
          <a:graphicData uri="http://schemas.openxmlformats.org/drawingml/2006/table">
            <a:tbl>
              <a:tblPr firstRow="1" firstCol="1" bandRow="1">
                <a:tableStyleId>{5C22544A-7EE6-4342-B048-85BDC9FD1C3A}</a:tableStyleId>
              </a:tblPr>
              <a:tblGrid>
                <a:gridCol w="1371033">
                  <a:extLst>
                    <a:ext uri="{9D8B030D-6E8A-4147-A177-3AD203B41FA5}">
                      <a16:colId xmlns:a16="http://schemas.microsoft.com/office/drawing/2014/main" val="995726880"/>
                    </a:ext>
                  </a:extLst>
                </a:gridCol>
                <a:gridCol w="4677639">
                  <a:extLst>
                    <a:ext uri="{9D8B030D-6E8A-4147-A177-3AD203B41FA5}">
                      <a16:colId xmlns:a16="http://schemas.microsoft.com/office/drawing/2014/main" val="3628515405"/>
                    </a:ext>
                  </a:extLst>
                </a:gridCol>
              </a:tblGrid>
              <a:tr h="298288">
                <a:tc>
                  <a:txBody>
                    <a:bodyPr/>
                    <a:lstStyle/>
                    <a:p>
                      <a:pPr algn="just">
                        <a:lnSpc>
                          <a:spcPts val="1800"/>
                        </a:lnSpc>
                        <a:spcAft>
                          <a:spcPts val="1200"/>
                        </a:spcAft>
                      </a:pPr>
                      <a:r>
                        <a:rPr lang="cs-CZ" sz="1000">
                          <a:effectLst/>
                        </a:rPr>
                        <a:t>Typ</a:t>
                      </a:r>
                      <a:endParaRPr lang="cs-CZ" sz="100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ts val="1800"/>
                        </a:lnSpc>
                        <a:spcAft>
                          <a:spcPts val="1200"/>
                        </a:spcAft>
                      </a:pPr>
                      <a:r>
                        <a:rPr lang="cs-CZ" sz="1000">
                          <a:effectLst/>
                        </a:rPr>
                        <a:t>Význam</a:t>
                      </a:r>
                      <a:endParaRPr lang="cs-CZ" sz="100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9647291"/>
                  </a:ext>
                </a:extLst>
              </a:tr>
              <a:tr h="298288">
                <a:tc>
                  <a:txBody>
                    <a:bodyPr/>
                    <a:lstStyle/>
                    <a:p>
                      <a:pPr algn="just">
                        <a:lnSpc>
                          <a:spcPts val="1800"/>
                        </a:lnSpc>
                        <a:spcAft>
                          <a:spcPts val="1200"/>
                        </a:spcAft>
                      </a:pPr>
                      <a:r>
                        <a:rPr lang="cs-CZ" sz="1000" dirty="0">
                          <a:effectLst/>
                        </a:rPr>
                        <a:t>LOW</a:t>
                      </a:r>
                      <a:endParaRPr lang="cs-CZ" sz="1000"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1200"/>
                        </a:spcAft>
                      </a:pPr>
                      <a:r>
                        <a:rPr lang="cs-CZ" sz="1000" dirty="0">
                          <a:effectLst/>
                        </a:rPr>
                        <a:t>Přerušení je voláno, pokud na daném pinu není signál (logická 0).</a:t>
                      </a:r>
                      <a:endParaRPr lang="cs-CZ" sz="1000"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4237202"/>
                  </a:ext>
                </a:extLst>
              </a:tr>
              <a:tr h="638647">
                <a:tc>
                  <a:txBody>
                    <a:bodyPr/>
                    <a:lstStyle/>
                    <a:p>
                      <a:pPr algn="just">
                        <a:lnSpc>
                          <a:spcPts val="1800"/>
                        </a:lnSpc>
                        <a:spcAft>
                          <a:spcPts val="1200"/>
                        </a:spcAft>
                      </a:pPr>
                      <a:r>
                        <a:rPr lang="cs-CZ" sz="1000">
                          <a:effectLst/>
                        </a:rPr>
                        <a:t>CHANGE</a:t>
                      </a:r>
                      <a:endParaRPr lang="cs-CZ" sz="100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1200"/>
                        </a:spcAft>
                      </a:pPr>
                      <a:r>
                        <a:rPr lang="cs-CZ" sz="1000" dirty="0">
                          <a:effectLst/>
                        </a:rPr>
                        <a:t>Přerušení je voláno, pokud na daném pinu dojde ke změně signálu (změna </a:t>
                      </a:r>
                    </a:p>
                    <a:p>
                      <a:pPr algn="just">
                        <a:lnSpc>
                          <a:spcPct val="100000"/>
                        </a:lnSpc>
                        <a:spcAft>
                          <a:spcPts val="1200"/>
                        </a:spcAft>
                      </a:pPr>
                      <a:r>
                        <a:rPr lang="cs-CZ" sz="1000" dirty="0">
                          <a:effectLst/>
                        </a:rPr>
                        <a:t>logické 0 na 1 nebo naopak).</a:t>
                      </a:r>
                      <a:endParaRPr lang="cs-CZ" sz="1000"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2324473"/>
                  </a:ext>
                </a:extLst>
              </a:tr>
              <a:tr h="638647">
                <a:tc>
                  <a:txBody>
                    <a:bodyPr/>
                    <a:lstStyle/>
                    <a:p>
                      <a:pPr algn="just">
                        <a:lnSpc>
                          <a:spcPts val="1800"/>
                        </a:lnSpc>
                        <a:spcAft>
                          <a:spcPts val="1200"/>
                        </a:spcAft>
                      </a:pPr>
                      <a:r>
                        <a:rPr lang="cs-CZ" sz="1000">
                          <a:effectLst/>
                        </a:rPr>
                        <a:t>RISING</a:t>
                      </a:r>
                      <a:endParaRPr lang="cs-CZ" sz="100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1200"/>
                        </a:spcAft>
                      </a:pPr>
                      <a:r>
                        <a:rPr lang="cs-CZ" sz="1000" dirty="0">
                          <a:effectLst/>
                        </a:rPr>
                        <a:t>Přerušení je voláno, pokud na daný pin přijde signál (změna z logické 0 na 1).</a:t>
                      </a:r>
                      <a:endParaRPr lang="cs-CZ" sz="1000"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076850"/>
                  </a:ext>
                </a:extLst>
              </a:tr>
              <a:tr h="638647">
                <a:tc>
                  <a:txBody>
                    <a:bodyPr/>
                    <a:lstStyle/>
                    <a:p>
                      <a:pPr algn="just">
                        <a:lnSpc>
                          <a:spcPts val="1800"/>
                        </a:lnSpc>
                        <a:spcAft>
                          <a:spcPts val="1200"/>
                        </a:spcAft>
                      </a:pPr>
                      <a:r>
                        <a:rPr lang="cs-CZ" sz="1000">
                          <a:effectLst/>
                        </a:rPr>
                        <a:t>FALLING</a:t>
                      </a:r>
                      <a:endParaRPr lang="cs-CZ" sz="100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1200"/>
                        </a:spcAft>
                      </a:pPr>
                      <a:r>
                        <a:rPr lang="cs-CZ" sz="1000" dirty="0">
                          <a:effectLst/>
                        </a:rPr>
                        <a:t>Přerušení je voláno, pokud na daném pinu je signál ukončen (změna z logické 1 na 0).</a:t>
                      </a:r>
                      <a:endParaRPr lang="cs-CZ" sz="1000"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9821470"/>
                  </a:ext>
                </a:extLst>
              </a:tr>
            </a:tbl>
          </a:graphicData>
        </a:graphic>
      </p:graphicFrame>
      <p:sp>
        <p:nvSpPr>
          <p:cNvPr id="4" name="Rectangle 1">
            <a:extLst>
              <a:ext uri="{FF2B5EF4-FFF2-40B4-BE49-F238E27FC236}">
                <a16:creationId xmlns:a16="http://schemas.microsoft.com/office/drawing/2014/main" id="{B090D71D-EB9E-8749-861A-525961993123}"/>
              </a:ext>
            </a:extLst>
          </p:cNvPr>
          <p:cNvSpPr>
            <a:spLocks noChangeArrowheads="1"/>
          </p:cNvSpPr>
          <p:nvPr/>
        </p:nvSpPr>
        <p:spPr bwMode="auto">
          <a:xfrm>
            <a:off x="2889451" y="518694"/>
            <a:ext cx="6261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cs-CZ" altLang="cs-CZ" sz="2400" b="0" i="0" u="none" strike="noStrike" cap="none" normalizeH="0" baseline="0" dirty="0">
                <a:ln>
                  <a:noFill/>
                </a:ln>
                <a:solidFill>
                  <a:srgbClr val="595959"/>
                </a:solidFill>
                <a:effectLst/>
                <a:latin typeface="Arial" panose="020B0604020202020204" pitchFamily="34" charset="0"/>
                <a:ea typeface="Calibri" panose="020F0502020204030204" pitchFamily="34" charset="0"/>
                <a:cs typeface="Arial" panose="020B0604020202020204" pitchFamily="34" charset="0"/>
              </a:rPr>
              <a:t>Arduino zná tyto typy přerušení: </a:t>
            </a:r>
            <a:endParaRPr kumimoji="0" lang="cs-CZ" altLang="cs-CZ"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217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a:solidFill>
                  <a:schemeClr val="bg1"/>
                </a:solidFill>
                <a:latin typeface="Andale Mono" charset="0"/>
                <a:ea typeface="Andale Mono" charset="0"/>
                <a:cs typeface="Andale Mono" charset="0"/>
              </a:rPr>
              <a:t>Pár</a:t>
            </a:r>
            <a:r>
              <a:rPr lang="en-US" altLang="ko-KR" sz="1800" b="1" dirty="0">
                <a:solidFill>
                  <a:schemeClr val="bg1"/>
                </a:solidFill>
                <a:latin typeface="Andale Mono" charset="0"/>
                <a:ea typeface="Andale Mono" charset="0"/>
                <a:cs typeface="Andale Mono" charset="0"/>
              </a:rPr>
              <a:t> </a:t>
            </a:r>
            <a:r>
              <a:rPr lang="en-US" altLang="ko-KR" sz="1800" b="1" dirty="0" err="1">
                <a:solidFill>
                  <a:schemeClr val="bg1"/>
                </a:solidFill>
                <a:latin typeface="Andale Mono" charset="0"/>
                <a:ea typeface="Andale Mono" charset="0"/>
                <a:cs typeface="Andale Mono" charset="0"/>
              </a:rPr>
              <a:t>otázek</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2" name="Textové pole 515">
            <a:extLst>
              <a:ext uri="{FF2B5EF4-FFF2-40B4-BE49-F238E27FC236}">
                <a16:creationId xmlns:a16="http://schemas.microsoft.com/office/drawing/2014/main" id="{9853F355-900A-7747-8F35-F105E1A4019B}"/>
              </a:ext>
            </a:extLst>
          </p:cNvPr>
          <p:cNvSpPr txBox="1"/>
          <p:nvPr/>
        </p:nvSpPr>
        <p:spPr>
          <a:xfrm>
            <a:off x="2987824" y="843558"/>
            <a:ext cx="5029072" cy="2651125"/>
          </a:xfrm>
          <a:prstGeom prst="roundRect">
            <a:avLst>
              <a:gd name="adj" fmla="val 5997"/>
            </a:avLst>
          </a:prstGeom>
          <a:solidFill>
            <a:srgbClr val="C21E68">
              <a:alpha val="12000"/>
            </a:srgbClr>
          </a:solidFill>
          <a:ln cap="rnd">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342900" lvl="0" indent="-342900">
              <a:lnSpc>
                <a:spcPts val="1400"/>
              </a:lnSpc>
              <a:spcAft>
                <a:spcPts val="400"/>
              </a:spcAft>
              <a:buClr>
                <a:srgbClr val="C21E68"/>
              </a:buClr>
              <a:buFont typeface="Wingdings" pitchFamily="2" charset="2"/>
              <a:buChar char=""/>
            </a:pP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Jak se mění stavy semaforu pro řidiče?</a:t>
            </a:r>
            <a:b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br>
            <a:r>
              <a:rPr lang="cs-CZ" sz="1000" b="0"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Jednotlivé stavy jsou: červená, červená a oranžová (žlutá), zelená, oranžová, žlutá. Doba, po kterou se semafor nachází v konkrétním stavu se může významně měnit, dle důležitosti směru, hustoty provozu atd.</a:t>
            </a:r>
            <a:endPar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ts val="1400"/>
              </a:lnSpc>
              <a:spcAft>
                <a:spcPts val="400"/>
              </a:spcAft>
              <a:buClr>
                <a:srgbClr val="C21E68"/>
              </a:buClr>
              <a:buFont typeface="Wingdings" pitchFamily="2" charset="2"/>
              <a:buChar char=""/>
            </a:pP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Uveďte příklady, kde se dá použít přerušení?</a:t>
            </a:r>
            <a:b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br>
            <a:endPar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ts val="1400"/>
              </a:lnSpc>
              <a:spcAft>
                <a:spcPts val="400"/>
              </a:spcAft>
              <a:buClr>
                <a:srgbClr val="C21E68"/>
              </a:buClr>
              <a:buFont typeface="Wingdings" pitchFamily="2" charset="2"/>
              <a:buChar char=""/>
            </a:pP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Který typ přerušení podporovaného </a:t>
            </a:r>
            <a:r>
              <a:rPr lang="cs-CZ" sz="1000" b="1" dirty="0" err="1">
                <a:solidFill>
                  <a:srgbClr val="595959"/>
                </a:solidFill>
                <a:effectLst/>
                <a:latin typeface="Arial" panose="020B0604020202020204" pitchFamily="34" charset="0"/>
                <a:ea typeface="Calibri" panose="020F0502020204030204" pitchFamily="34" charset="0"/>
                <a:cs typeface="Times New Roman" panose="02020603050405020304" pitchFamily="18" charset="0"/>
              </a:rPr>
              <a:t>Arduinem</a:t>
            </a: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 zde můžeme použít?</a:t>
            </a:r>
            <a:r>
              <a:rPr lang="cs-CZ" sz="1000" b="0"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 </a:t>
            </a:r>
            <a:endPar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p>
            <a:pPr marL="180340" indent="-180340">
              <a:lnSpc>
                <a:spcPts val="1400"/>
              </a:lnSpc>
              <a:spcAft>
                <a:spcPts val="400"/>
              </a:spcAft>
            </a:pPr>
            <a:r>
              <a:rPr lang="cs-CZ" sz="1000" b="0"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	De facto kterýkoliv, rozdíl by byl pouze v zapojení tlačítka. V našich příkladech používáme RISING – hlídající stisk tlačítka.</a:t>
            </a:r>
            <a:endPar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endParaRPr>
          </a:p>
          <a:p>
            <a:pPr marL="180340" indent="-180340">
              <a:lnSpc>
                <a:spcPts val="1400"/>
              </a:lnSpc>
              <a:spcAft>
                <a:spcPts val="400"/>
              </a:spcAft>
            </a:pPr>
            <a:r>
              <a:rPr lang="cs-CZ" sz="1000" b="1" dirty="0">
                <a:solidFill>
                  <a:srgbClr val="595959"/>
                </a:solidFill>
                <a:effectLst/>
                <a:latin typeface="Arial" panose="020B060402020202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0759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a:solidFill>
                  <a:schemeClr val="bg1"/>
                </a:solidFill>
                <a:latin typeface="Andale Mono" charset="0"/>
                <a:ea typeface="Andale Mono" charset="0"/>
                <a:cs typeface="Andale Mono" charset="0"/>
              </a:rPr>
              <a:t>Sestavení</a:t>
            </a:r>
            <a:r>
              <a:rPr lang="en-US" altLang="ko-KR" sz="1800" b="1" dirty="0">
                <a:solidFill>
                  <a:schemeClr val="bg1"/>
                </a:solidFill>
                <a:latin typeface="Andale Mono" charset="0"/>
                <a:ea typeface="Andale Mono" charset="0"/>
                <a:cs typeface="Andale Mono" charset="0"/>
              </a:rPr>
              <a:t> </a:t>
            </a:r>
            <a:r>
              <a:rPr lang="en-US" altLang="ko-KR" sz="1800" b="1" dirty="0" err="1">
                <a:solidFill>
                  <a:schemeClr val="bg1"/>
                </a:solidFill>
                <a:latin typeface="Andale Mono" charset="0"/>
                <a:ea typeface="Andale Mono" charset="0"/>
                <a:cs typeface="Andale Mono" charset="0"/>
              </a:rPr>
              <a:t>obvodu</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mc:AlternateContent xmlns:mc="http://schemas.openxmlformats.org/markup-compatibility/2006" xmlns:a14="http://schemas.microsoft.com/office/drawing/2010/main">
        <mc:Choice Requires="a14">
          <p:sp>
            <p:nvSpPr>
              <p:cNvPr id="11" name="TextovéPole 10"/>
              <p:cNvSpPr txBox="1"/>
              <p:nvPr/>
            </p:nvSpPr>
            <p:spPr>
              <a:xfrm>
                <a:off x="2843808" y="577012"/>
                <a:ext cx="5163593" cy="3539430"/>
              </a:xfrm>
              <a:prstGeom prst="rect">
                <a:avLst/>
              </a:prstGeom>
              <a:noFill/>
            </p:spPr>
            <p:txBody>
              <a:bodyPr wrap="none" rtlCol="0">
                <a:spAutoFit/>
              </a:bodyPr>
              <a:lstStyle/>
              <a:p>
                <a:r>
                  <a:rPr lang="cs-CZ" sz="1600" b="1" dirty="0">
                    <a:solidFill>
                      <a:srgbClr val="AB7942"/>
                    </a:solidFill>
                    <a:latin typeface="Andale Mono" charset="0"/>
                    <a:ea typeface="Andale Mono" charset="0"/>
                    <a:cs typeface="Andale Mono" charset="0"/>
                  </a:rPr>
                  <a:t>Co budeme potřebovat?</a:t>
                </a:r>
              </a:p>
              <a:p>
                <a:endParaRPr lang="cs-CZ" sz="1600" b="1" dirty="0">
                  <a:solidFill>
                    <a:srgbClr val="AB7942"/>
                  </a:solidFill>
                  <a:latin typeface="Andale Mono" charset="0"/>
                  <a:ea typeface="Andale Mono" charset="0"/>
                  <a:cs typeface="Andale Mono" charset="0"/>
                </a:endParaRPr>
              </a:p>
              <a:p>
                <a:pPr marL="285750" indent="-285750">
                  <a:buFont typeface="Arial" panose="020B0604020202020204" pitchFamily="34" charset="0"/>
                  <a:buChar char="•"/>
                </a:pPr>
                <a:r>
                  <a:rPr lang="cs-CZ" sz="1600" b="1" dirty="0">
                    <a:solidFill>
                      <a:srgbClr val="AB7942"/>
                    </a:solidFill>
                    <a:latin typeface="Andale Mono" charset="0"/>
                    <a:ea typeface="Andale Mono" charset="0"/>
                    <a:cs typeface="Andale Mono" charset="0"/>
                  </a:rPr>
                  <a:t>LED diody (2 </a:t>
                </a:r>
                <a:r>
                  <a:rPr lang="cs-CZ" sz="1600" b="1" dirty="0" err="1">
                    <a:solidFill>
                      <a:srgbClr val="AB7942"/>
                    </a:solidFill>
                    <a:latin typeface="Andale Mono" charset="0"/>
                    <a:ea typeface="Andale Mono" charset="0"/>
                    <a:cs typeface="Andale Mono" charset="0"/>
                  </a:rPr>
                  <a:t>x</a:t>
                </a:r>
                <a:r>
                  <a:rPr lang="cs-CZ" sz="1600" b="1" dirty="0">
                    <a:solidFill>
                      <a:srgbClr val="AB7942"/>
                    </a:solidFill>
                    <a:latin typeface="Andale Mono" charset="0"/>
                    <a:ea typeface="Andale Mono" charset="0"/>
                    <a:cs typeface="Andale Mono" charset="0"/>
                  </a:rPr>
                  <a:t> červenou, 2 </a:t>
                </a:r>
                <a:r>
                  <a:rPr lang="cs-CZ" sz="1600" b="1" dirty="0" err="1">
                    <a:solidFill>
                      <a:srgbClr val="AB7942"/>
                    </a:solidFill>
                    <a:latin typeface="Andale Mono" charset="0"/>
                    <a:ea typeface="Andale Mono" charset="0"/>
                    <a:cs typeface="Andale Mono" charset="0"/>
                  </a:rPr>
                  <a:t>x</a:t>
                </a:r>
                <a:r>
                  <a:rPr lang="cs-CZ" sz="1600" b="1" dirty="0">
                    <a:solidFill>
                      <a:srgbClr val="AB7942"/>
                    </a:solidFill>
                    <a:latin typeface="Andale Mono" charset="0"/>
                    <a:ea typeface="Andale Mono" charset="0"/>
                    <a:cs typeface="Andale Mono" charset="0"/>
                  </a:rPr>
                  <a:t> zelenou, </a:t>
                </a:r>
              </a:p>
              <a:p>
                <a:pPr lvl="1"/>
                <a:r>
                  <a:rPr lang="cs-CZ" sz="1600" b="1" dirty="0">
                    <a:solidFill>
                      <a:srgbClr val="AB7942"/>
                    </a:solidFill>
                    <a:latin typeface="Andale Mono" charset="0"/>
                    <a:ea typeface="Andale Mono" charset="0"/>
                    <a:cs typeface="Andale Mono" charset="0"/>
                  </a:rPr>
                  <a:t>1x žlutou, 1 </a:t>
                </a:r>
                <a:r>
                  <a:rPr lang="cs-CZ" sz="1600" b="1" dirty="0" err="1">
                    <a:solidFill>
                      <a:srgbClr val="AB7942"/>
                    </a:solidFill>
                    <a:latin typeface="Andale Mono" charset="0"/>
                    <a:ea typeface="Andale Mono" charset="0"/>
                    <a:cs typeface="Andale Mono" charset="0"/>
                  </a:rPr>
                  <a:t>x</a:t>
                </a:r>
                <a:r>
                  <a:rPr lang="cs-CZ" sz="1600" b="1" dirty="0">
                    <a:solidFill>
                      <a:srgbClr val="AB7942"/>
                    </a:solidFill>
                    <a:latin typeface="Andale Mono" charset="0"/>
                    <a:ea typeface="Andale Mono" charset="0"/>
                    <a:cs typeface="Andale Mono" charset="0"/>
                  </a:rPr>
                  <a:t> modrou). </a:t>
                </a:r>
              </a:p>
              <a:p>
                <a:pPr marL="285750" indent="-285750">
                  <a:buFont typeface="Arial" panose="020B0604020202020204" pitchFamily="34" charset="0"/>
                  <a:buChar char="•"/>
                </a:pPr>
                <a:endParaRPr lang="cs-CZ" sz="1600" b="1" dirty="0">
                  <a:solidFill>
                    <a:srgbClr val="AB7942"/>
                  </a:solidFill>
                  <a:latin typeface="Andale Mono" charset="0"/>
                  <a:ea typeface="Andale Mono" charset="0"/>
                  <a:cs typeface="Andale Mono" charset="0"/>
                </a:endParaRPr>
              </a:p>
              <a:p>
                <a:pPr marL="285750" indent="-285750">
                  <a:buFont typeface="Arial" panose="020B0604020202020204" pitchFamily="34" charset="0"/>
                  <a:buChar char="•"/>
                </a:pPr>
                <a:r>
                  <a:rPr lang="cs-CZ" sz="1600" b="1" dirty="0">
                    <a:solidFill>
                      <a:srgbClr val="AB7942"/>
                    </a:solidFill>
                    <a:latin typeface="Andale Mono" charset="0"/>
                    <a:ea typeface="Andale Mono" charset="0"/>
                    <a:cs typeface="Andale Mono" charset="0"/>
                  </a:rPr>
                  <a:t>Tlačítko</a:t>
                </a:r>
              </a:p>
              <a:p>
                <a:pPr marL="285750" indent="-285750">
                  <a:buFont typeface="Arial" panose="020B0604020202020204" pitchFamily="34" charset="0"/>
                  <a:buChar char="•"/>
                </a:pPr>
                <a:endParaRPr lang="cs-CZ" sz="1600" b="1" dirty="0">
                  <a:solidFill>
                    <a:srgbClr val="AB7942"/>
                  </a:solidFill>
                  <a:latin typeface="Andale Mono" charset="0"/>
                  <a:ea typeface="Andale Mono" charset="0"/>
                  <a:cs typeface="Andale Mono" charset="0"/>
                </a:endParaRPr>
              </a:p>
              <a:p>
                <a:pPr marL="285750" indent="-285750">
                  <a:buFont typeface="Arial" panose="020B0604020202020204" pitchFamily="34" charset="0"/>
                  <a:buChar char="•"/>
                </a:pPr>
                <a:r>
                  <a:rPr lang="cs-CZ" sz="1600" b="1" dirty="0">
                    <a:solidFill>
                      <a:srgbClr val="AB7942"/>
                    </a:solidFill>
                    <a:latin typeface="Andale Mono" charset="0"/>
                    <a:ea typeface="Andale Mono" charset="0"/>
                    <a:cs typeface="Andale Mono" charset="0"/>
                  </a:rPr>
                  <a:t>Arduino</a:t>
                </a:r>
              </a:p>
              <a:p>
                <a:pPr marL="285750" indent="-285750">
                  <a:buFont typeface="Arial" panose="020B0604020202020204" pitchFamily="34" charset="0"/>
                  <a:buChar char="•"/>
                </a:pPr>
                <a:endParaRPr lang="cs-CZ" sz="1600" b="1" dirty="0">
                  <a:solidFill>
                    <a:srgbClr val="AB7942"/>
                  </a:solidFill>
                  <a:latin typeface="Andale Mono" charset="0"/>
                  <a:ea typeface="Andale Mono" charset="0"/>
                  <a:cs typeface="Andale Mono" charset="0"/>
                </a:endParaRPr>
              </a:p>
              <a:p>
                <a:pPr marL="285750" indent="-285750">
                  <a:buFont typeface="Arial" panose="020B0604020202020204" pitchFamily="34" charset="0"/>
                  <a:buChar char="•"/>
                </a:pPr>
                <a:r>
                  <a:rPr lang="cs-CZ" sz="1600" b="1" dirty="0">
                    <a:solidFill>
                      <a:srgbClr val="AB7942"/>
                    </a:solidFill>
                    <a:latin typeface="Andale Mono" charset="0"/>
                    <a:ea typeface="Andale Mono" charset="0"/>
                    <a:cs typeface="Andale Mono" charset="0"/>
                  </a:rPr>
                  <a:t>Kontaktní pole</a:t>
                </a:r>
              </a:p>
              <a:p>
                <a:pPr marL="285750" indent="-285750">
                  <a:buFont typeface="Arial" panose="020B0604020202020204" pitchFamily="34" charset="0"/>
                  <a:buChar char="•"/>
                </a:pPr>
                <a:endParaRPr lang="cs-CZ" sz="1600" b="1" dirty="0">
                  <a:solidFill>
                    <a:srgbClr val="AB7942"/>
                  </a:solidFill>
                  <a:latin typeface="Andale Mono" charset="0"/>
                  <a:ea typeface="Andale Mono" charset="0"/>
                  <a:cs typeface="Andale Mono" charset="0"/>
                </a:endParaRPr>
              </a:p>
              <a:p>
                <a:pPr marL="285750" indent="-285750">
                  <a:buFont typeface="Arial" panose="020B0604020202020204" pitchFamily="34" charset="0"/>
                  <a:buChar char="•"/>
                </a:pPr>
                <a:r>
                  <a:rPr lang="cs-CZ" sz="1600" b="1" dirty="0">
                    <a:solidFill>
                      <a:srgbClr val="AB7942"/>
                    </a:solidFill>
                    <a:latin typeface="Andale Mono" charset="0"/>
                    <a:ea typeface="Andale Mono" charset="0"/>
                    <a:cs typeface="Andale Mono" charset="0"/>
                  </a:rPr>
                  <a:t>Odpory 220 </a:t>
                </a:r>
                <a14:m>
                  <m:oMath xmlns:m="http://schemas.openxmlformats.org/officeDocument/2006/math">
                    <m:r>
                      <a:rPr lang="cs-CZ" sz="1600" b="1" i="1" smtClean="0">
                        <a:solidFill>
                          <a:srgbClr val="AB7942"/>
                        </a:solidFill>
                        <a:latin typeface="Cambria Math" panose="02040503050406030204" pitchFamily="18" charset="0"/>
                        <a:ea typeface="Cambria Math" panose="02040503050406030204" pitchFamily="18" charset="0"/>
                        <a:cs typeface="Andale Mono" charset="0"/>
                      </a:rPr>
                      <m:t>𝛀</m:t>
                    </m:r>
                  </m:oMath>
                </a14:m>
                <a:r>
                  <a:rPr lang="cs-CZ" sz="1600" b="1" dirty="0">
                    <a:solidFill>
                      <a:srgbClr val="AB7942"/>
                    </a:solidFill>
                    <a:latin typeface="Andale Mono" charset="0"/>
                    <a:ea typeface="Andale Mono" charset="0"/>
                    <a:cs typeface="Andale Mono" charset="0"/>
                  </a:rPr>
                  <a:t> (6x) a 10 k</a:t>
                </a:r>
                <a:r>
                  <a:rPr lang="cs-CZ" sz="1600" b="1" dirty="0">
                    <a:solidFill>
                      <a:srgbClr val="AB7942"/>
                    </a:solidFill>
                    <a:ea typeface="Cambria Math" panose="02040503050406030204" pitchFamily="18" charset="0"/>
                    <a:cs typeface="Andale Mono" charset="0"/>
                  </a:rPr>
                  <a:t> </a:t>
                </a:r>
                <a14:m>
                  <m:oMath xmlns:m="http://schemas.openxmlformats.org/officeDocument/2006/math">
                    <m:r>
                      <a:rPr lang="cs-CZ" sz="1600" b="1" i="1">
                        <a:solidFill>
                          <a:srgbClr val="AB7942"/>
                        </a:solidFill>
                        <a:latin typeface="Cambria Math" panose="02040503050406030204" pitchFamily="18" charset="0"/>
                        <a:ea typeface="Cambria Math" panose="02040503050406030204" pitchFamily="18" charset="0"/>
                        <a:cs typeface="Andale Mono" charset="0"/>
                      </a:rPr>
                      <m:t>𝛀</m:t>
                    </m:r>
                  </m:oMath>
                </a14:m>
                <a:r>
                  <a:rPr lang="cs-CZ" sz="1600" b="1" dirty="0">
                    <a:solidFill>
                      <a:srgbClr val="AB7942"/>
                    </a:solidFill>
                    <a:latin typeface="Andale Mono" charset="0"/>
                    <a:ea typeface="Andale Mono" charset="0"/>
                    <a:cs typeface="Andale Mono" charset="0"/>
                  </a:rPr>
                  <a:t> (1x) </a:t>
                </a:r>
              </a:p>
              <a:p>
                <a:pPr marL="285750" indent="-285750">
                  <a:buFont typeface="Arial" panose="020B0604020202020204" pitchFamily="34" charset="0"/>
                  <a:buChar char="•"/>
                </a:pPr>
                <a:endParaRPr lang="cs-CZ" sz="1600" b="1" dirty="0">
                  <a:solidFill>
                    <a:srgbClr val="AB7942"/>
                  </a:solidFill>
                  <a:latin typeface="Andale Mono" charset="0"/>
                  <a:ea typeface="Andale Mono" charset="0"/>
                  <a:cs typeface="Andale Mono" charset="0"/>
                </a:endParaRPr>
              </a:p>
              <a:p>
                <a:pPr marL="285750" indent="-285750">
                  <a:buFont typeface="Arial" panose="020B0604020202020204" pitchFamily="34" charset="0"/>
                  <a:buChar char="•"/>
                </a:pPr>
                <a:r>
                  <a:rPr lang="cs-CZ" sz="1600" b="1" dirty="0">
                    <a:solidFill>
                      <a:srgbClr val="AB7942"/>
                    </a:solidFill>
                    <a:latin typeface="Andale Mono" charset="0"/>
                    <a:ea typeface="Andale Mono" charset="0"/>
                    <a:cs typeface="Andale Mono" charset="0"/>
                  </a:rPr>
                  <a:t>Vodiče typu samec-samec</a:t>
                </a:r>
              </a:p>
            </p:txBody>
          </p:sp>
        </mc:Choice>
        <mc:Fallback xmlns="">
          <p:sp>
            <p:nvSpPr>
              <p:cNvPr id="11" name="TextovéPole 10"/>
              <p:cNvSpPr txBox="1">
                <a:spLocks noRot="1" noChangeAspect="1" noMove="1" noResize="1" noEditPoints="1" noAdjustHandles="1" noChangeArrowheads="1" noChangeShapeType="1" noTextEdit="1"/>
              </p:cNvSpPr>
              <p:nvPr/>
            </p:nvSpPr>
            <p:spPr>
              <a:xfrm>
                <a:off x="2843808" y="577012"/>
                <a:ext cx="5163593" cy="3539430"/>
              </a:xfrm>
              <a:prstGeom prst="rect">
                <a:avLst/>
              </a:prstGeom>
              <a:blipFill>
                <a:blip r:embed="rId4"/>
                <a:stretch>
                  <a:fillRect l="-490" b="-1071"/>
                </a:stretch>
              </a:blipFill>
            </p:spPr>
            <p:txBody>
              <a:bodyPr/>
              <a:lstStyle/>
              <a:p>
                <a:r>
                  <a:rPr lang="cs-CZ">
                    <a:noFill/>
                  </a:rPr>
                  <a:t> </a:t>
                </a:r>
              </a:p>
            </p:txBody>
          </p:sp>
        </mc:Fallback>
      </mc:AlternateContent>
    </p:spTree>
    <p:extLst>
      <p:ext uri="{BB962C8B-B14F-4D97-AF65-F5344CB8AC3E}">
        <p14:creationId xmlns:p14="http://schemas.microsoft.com/office/powerpoint/2010/main" val="151033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a:solidFill>
                  <a:schemeClr val="bg1"/>
                </a:solidFill>
                <a:latin typeface="Andale Mono" charset="0"/>
                <a:ea typeface="Andale Mono" charset="0"/>
                <a:cs typeface="Andale Mono" charset="0"/>
              </a:rPr>
              <a:t>Elektronický</a:t>
            </a:r>
            <a:r>
              <a:rPr lang="en-US" altLang="ko-KR" sz="1800" b="1" dirty="0">
                <a:solidFill>
                  <a:schemeClr val="bg1"/>
                </a:solidFill>
                <a:latin typeface="Andale Mono" charset="0"/>
                <a:ea typeface="Andale Mono" charset="0"/>
                <a:cs typeface="Andale Mono" charset="0"/>
              </a:rPr>
              <a:t> </a:t>
            </a:r>
            <a:r>
              <a:rPr lang="en-US" altLang="ko-KR" sz="1800" b="1" dirty="0" err="1">
                <a:solidFill>
                  <a:schemeClr val="bg1"/>
                </a:solidFill>
                <a:latin typeface="Andale Mono" charset="0"/>
                <a:ea typeface="Andale Mono" charset="0"/>
                <a:cs typeface="Andale Mono" charset="0"/>
              </a:rPr>
              <a:t>obvod</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627784" y="555526"/>
            <a:ext cx="2036135" cy="338554"/>
          </a:xfrm>
          <a:prstGeom prst="rect">
            <a:avLst/>
          </a:prstGeom>
          <a:noFill/>
        </p:spPr>
        <p:txBody>
          <a:bodyPr wrap="none" rtlCol="0">
            <a:spAutoFit/>
          </a:bodyPr>
          <a:lstStyle/>
          <a:p>
            <a:r>
              <a:rPr lang="cs-CZ" sz="1600" b="1" dirty="0">
                <a:solidFill>
                  <a:srgbClr val="AB7942"/>
                </a:solidFill>
                <a:latin typeface="Andale Mono" charset="0"/>
                <a:ea typeface="Andale Mono" charset="0"/>
                <a:cs typeface="Andale Mono" charset="0"/>
              </a:rPr>
              <a:t>Schéma zapojení</a:t>
            </a:r>
          </a:p>
        </p:txBody>
      </p:sp>
      <p:pic>
        <p:nvPicPr>
          <p:cNvPr id="12" name="Obrázek 11">
            <a:extLst>
              <a:ext uri="{FF2B5EF4-FFF2-40B4-BE49-F238E27FC236}">
                <a16:creationId xmlns:a16="http://schemas.microsoft.com/office/drawing/2014/main" id="{4F97E237-E4EF-5C41-A552-EC6FBE733281}"/>
              </a:ext>
            </a:extLst>
          </p:cNvPr>
          <p:cNvPicPr/>
          <p:nvPr/>
        </p:nvPicPr>
        <p:blipFill>
          <a:blip r:embed="rId4">
            <a:extLst>
              <a:ext uri="{28A0092B-C50C-407E-A947-70E740481C1C}">
                <a14:useLocalDpi xmlns:a14="http://schemas.microsoft.com/office/drawing/2010/main" val="0"/>
              </a:ext>
            </a:extLst>
          </a:blip>
          <a:stretch>
            <a:fillRect/>
          </a:stretch>
        </p:blipFill>
        <p:spPr>
          <a:xfrm rot="10800000">
            <a:off x="2123728" y="1083731"/>
            <a:ext cx="6912610" cy="3792855"/>
          </a:xfrm>
          <a:prstGeom prst="rect">
            <a:avLst/>
          </a:prstGeom>
        </p:spPr>
      </p:pic>
    </p:spTree>
    <p:extLst>
      <p:ext uri="{BB962C8B-B14F-4D97-AF65-F5344CB8AC3E}">
        <p14:creationId xmlns:p14="http://schemas.microsoft.com/office/powerpoint/2010/main" val="134260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a:solidFill>
                  <a:schemeClr val="bg1"/>
                </a:solidFill>
                <a:latin typeface="Andale Mono" charset="0"/>
                <a:ea typeface="Andale Mono" charset="0"/>
                <a:cs typeface="Andale Mono" charset="0"/>
              </a:rPr>
              <a:t>Programový</a:t>
            </a:r>
            <a:r>
              <a:rPr lang="en-US" altLang="ko-KR" sz="1800" b="1" dirty="0">
                <a:solidFill>
                  <a:schemeClr val="bg1"/>
                </a:solidFill>
                <a:latin typeface="Andale Mono" charset="0"/>
                <a:ea typeface="Andale Mono" charset="0"/>
                <a:cs typeface="Andale Mono" charset="0"/>
              </a:rPr>
              <a:t> </a:t>
            </a:r>
            <a:br>
              <a:rPr lang="en-US" altLang="ko-KR" sz="1800" b="1" dirty="0">
                <a:solidFill>
                  <a:schemeClr val="bg1"/>
                </a:solidFill>
                <a:latin typeface="Andale Mono" charset="0"/>
                <a:ea typeface="Andale Mono" charset="0"/>
                <a:cs typeface="Andale Mono" charset="0"/>
              </a:rPr>
            </a:br>
            <a:r>
              <a:rPr lang="en-US" altLang="ko-KR" sz="1800" b="1" dirty="0" err="1">
                <a:solidFill>
                  <a:schemeClr val="bg1"/>
                </a:solidFill>
                <a:latin typeface="Andale Mono" charset="0"/>
                <a:ea typeface="Andale Mono" charset="0"/>
                <a:cs typeface="Andale Mono" charset="0"/>
              </a:rPr>
              <a:t>kód</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5" name="TextovéPole 4">
            <a:extLst>
              <a:ext uri="{FF2B5EF4-FFF2-40B4-BE49-F238E27FC236}">
                <a16:creationId xmlns:a16="http://schemas.microsoft.com/office/drawing/2014/main" id="{CCFF48CC-F2C7-BE41-834B-B53C5FD50FD2}"/>
              </a:ext>
            </a:extLst>
          </p:cNvPr>
          <p:cNvSpPr txBox="1"/>
          <p:nvPr/>
        </p:nvSpPr>
        <p:spPr>
          <a:xfrm>
            <a:off x="2339752" y="485706"/>
            <a:ext cx="2818400" cy="4662815"/>
          </a:xfrm>
          <a:prstGeom prst="rect">
            <a:avLst/>
          </a:prstGeom>
          <a:noFill/>
        </p:spPr>
        <p:txBody>
          <a:bodyPr wrap="none" rtlCol="0">
            <a:spAutoFit/>
          </a:bodyPr>
          <a:lstStyle/>
          <a:p>
            <a:r>
              <a:rPr lang="cs-CZ" sz="1100" dirty="0" err="1">
                <a:solidFill>
                  <a:srgbClr val="70AD47"/>
                </a:solidFill>
                <a:latin typeface="Courier" pitchFamily="2" charset="0"/>
              </a:rPr>
              <a:t>int</a:t>
            </a:r>
            <a:r>
              <a:rPr lang="cs-CZ" sz="1100" dirty="0">
                <a:solidFill>
                  <a:srgbClr val="595959"/>
                </a:solidFill>
                <a:latin typeface="Courier" pitchFamily="2" charset="0"/>
              </a:rPr>
              <a:t> cervena1=3; </a:t>
            </a:r>
          </a:p>
          <a:p>
            <a:r>
              <a:rPr lang="cs-CZ" sz="1100" dirty="0" err="1">
                <a:solidFill>
                  <a:srgbClr val="70AD47"/>
                </a:solidFill>
                <a:latin typeface="Courier" pitchFamily="2" charset="0"/>
              </a:rPr>
              <a:t>int</a:t>
            </a:r>
            <a:r>
              <a:rPr lang="cs-CZ" sz="1100" dirty="0">
                <a:solidFill>
                  <a:srgbClr val="595959"/>
                </a:solidFill>
                <a:latin typeface="Courier" pitchFamily="2" charset="0"/>
              </a:rPr>
              <a:t> oranzova1=4;</a:t>
            </a:r>
          </a:p>
          <a:p>
            <a:r>
              <a:rPr lang="cs-CZ" sz="1100" dirty="0" err="1">
                <a:solidFill>
                  <a:srgbClr val="70AD47"/>
                </a:solidFill>
                <a:latin typeface="Courier" pitchFamily="2" charset="0"/>
              </a:rPr>
              <a:t>int</a:t>
            </a:r>
            <a:r>
              <a:rPr lang="cs-CZ" sz="1100" dirty="0">
                <a:solidFill>
                  <a:srgbClr val="595959"/>
                </a:solidFill>
                <a:latin typeface="Courier" pitchFamily="2" charset="0"/>
              </a:rPr>
              <a:t> zelena1=5;</a:t>
            </a:r>
          </a:p>
          <a:p>
            <a:r>
              <a:rPr lang="cs-CZ" sz="1100" dirty="0">
                <a:solidFill>
                  <a:srgbClr val="595959"/>
                </a:solidFill>
                <a:latin typeface="Courier" pitchFamily="2" charset="0"/>
              </a:rPr>
              <a:t> </a:t>
            </a:r>
          </a:p>
          <a:p>
            <a:r>
              <a:rPr lang="cs-CZ" sz="1100" dirty="0" err="1">
                <a:solidFill>
                  <a:srgbClr val="70AD47"/>
                </a:solidFill>
                <a:latin typeface="Courier" pitchFamily="2" charset="0"/>
              </a:rPr>
              <a:t>void</a:t>
            </a:r>
            <a:r>
              <a:rPr lang="cs-CZ" sz="1100" dirty="0">
                <a:solidFill>
                  <a:srgbClr val="70AD47"/>
                </a:solidFill>
                <a:latin typeface="Courier" pitchFamily="2" charset="0"/>
              </a:rPr>
              <a:t> </a:t>
            </a:r>
            <a:r>
              <a:rPr lang="cs-CZ" sz="1100" dirty="0" err="1">
                <a:solidFill>
                  <a:srgbClr val="595959"/>
                </a:solidFill>
                <a:latin typeface="Courier" pitchFamily="2" charset="0"/>
              </a:rPr>
              <a:t>setup</a:t>
            </a:r>
            <a:r>
              <a:rPr lang="cs-CZ" sz="1100" dirty="0">
                <a:solidFill>
                  <a:srgbClr val="595959"/>
                </a:solidFill>
                <a:latin typeface="Courier" pitchFamily="2" charset="0"/>
              </a:rPr>
              <a:t>() {</a:t>
            </a:r>
          </a:p>
          <a:p>
            <a:r>
              <a:rPr lang="cs-CZ" sz="1100" dirty="0">
                <a:solidFill>
                  <a:srgbClr val="ED7D31"/>
                </a:solidFill>
                <a:latin typeface="Courier" pitchFamily="2" charset="0"/>
              </a:rPr>
              <a:t>  </a:t>
            </a:r>
            <a:r>
              <a:rPr lang="cs-CZ" sz="1100" dirty="0" err="1">
                <a:solidFill>
                  <a:srgbClr val="ED7D31"/>
                </a:solidFill>
                <a:latin typeface="Courier" pitchFamily="2" charset="0"/>
              </a:rPr>
              <a:t>pinMode</a:t>
            </a:r>
            <a:r>
              <a:rPr lang="cs-CZ" sz="1100" dirty="0">
                <a:solidFill>
                  <a:srgbClr val="595959"/>
                </a:solidFill>
                <a:latin typeface="Courier" pitchFamily="2" charset="0"/>
              </a:rPr>
              <a:t>(cervena1, </a:t>
            </a:r>
            <a:r>
              <a:rPr lang="cs-CZ" sz="1100" dirty="0">
                <a:solidFill>
                  <a:srgbClr val="70AD47"/>
                </a:solidFill>
                <a:latin typeface="Courier" pitchFamily="2" charset="0"/>
              </a:rPr>
              <a:t>OUTPUT</a:t>
            </a:r>
            <a:r>
              <a:rPr lang="cs-CZ" sz="1100" dirty="0">
                <a:solidFill>
                  <a:srgbClr val="595959"/>
                </a:solidFill>
                <a:latin typeface="Courier" pitchFamily="2" charset="0"/>
              </a:rPr>
              <a:t>);</a:t>
            </a:r>
          </a:p>
          <a:p>
            <a:r>
              <a:rPr lang="cs-CZ" sz="1100" dirty="0">
                <a:solidFill>
                  <a:srgbClr val="595959"/>
                </a:solidFill>
                <a:latin typeface="Courier" pitchFamily="2" charset="0"/>
              </a:rPr>
              <a:t>  </a:t>
            </a:r>
            <a:r>
              <a:rPr lang="cs-CZ" sz="1100" dirty="0" err="1">
                <a:solidFill>
                  <a:srgbClr val="ED7D31"/>
                </a:solidFill>
                <a:latin typeface="Courier" pitchFamily="2" charset="0"/>
              </a:rPr>
              <a:t>pinMode</a:t>
            </a:r>
            <a:r>
              <a:rPr lang="cs-CZ" sz="1100" dirty="0">
                <a:solidFill>
                  <a:srgbClr val="595959"/>
                </a:solidFill>
                <a:latin typeface="Courier" pitchFamily="2" charset="0"/>
              </a:rPr>
              <a:t>(oranzova1, </a:t>
            </a:r>
            <a:r>
              <a:rPr lang="cs-CZ" sz="1100" dirty="0">
                <a:solidFill>
                  <a:srgbClr val="70AD47"/>
                </a:solidFill>
                <a:latin typeface="Courier" pitchFamily="2" charset="0"/>
              </a:rPr>
              <a:t>OUTPUT</a:t>
            </a:r>
            <a:r>
              <a:rPr lang="cs-CZ" sz="1100" dirty="0">
                <a:solidFill>
                  <a:srgbClr val="595959"/>
                </a:solidFill>
                <a:latin typeface="Courier" pitchFamily="2" charset="0"/>
              </a:rPr>
              <a:t>);</a:t>
            </a:r>
          </a:p>
          <a:p>
            <a:r>
              <a:rPr lang="cs-CZ" sz="1100" dirty="0">
                <a:solidFill>
                  <a:srgbClr val="595959"/>
                </a:solidFill>
                <a:latin typeface="Courier" pitchFamily="2" charset="0"/>
              </a:rPr>
              <a:t>  </a:t>
            </a:r>
            <a:r>
              <a:rPr lang="cs-CZ" sz="1100" dirty="0" err="1">
                <a:solidFill>
                  <a:srgbClr val="ED7D31"/>
                </a:solidFill>
                <a:latin typeface="Courier" pitchFamily="2" charset="0"/>
              </a:rPr>
              <a:t>pinMode</a:t>
            </a:r>
            <a:r>
              <a:rPr lang="cs-CZ" sz="1100" dirty="0">
                <a:solidFill>
                  <a:srgbClr val="595959"/>
                </a:solidFill>
                <a:latin typeface="Courier" pitchFamily="2" charset="0"/>
              </a:rPr>
              <a:t>(zelena1, </a:t>
            </a:r>
            <a:r>
              <a:rPr lang="cs-CZ" sz="1100" dirty="0">
                <a:solidFill>
                  <a:srgbClr val="70AD47"/>
                </a:solidFill>
                <a:latin typeface="Courier" pitchFamily="2" charset="0"/>
              </a:rPr>
              <a:t>OUTPUT</a:t>
            </a:r>
            <a:r>
              <a:rPr lang="cs-CZ" sz="1100" dirty="0">
                <a:solidFill>
                  <a:srgbClr val="595959"/>
                </a:solidFill>
                <a:latin typeface="Courier" pitchFamily="2" charset="0"/>
              </a:rPr>
              <a:t>);</a:t>
            </a:r>
          </a:p>
          <a:p>
            <a:r>
              <a:rPr lang="cs-CZ" sz="1100" dirty="0">
                <a:solidFill>
                  <a:srgbClr val="595959"/>
                </a:solidFill>
                <a:latin typeface="Courier" pitchFamily="2" charset="0"/>
              </a:rPr>
              <a:t>}</a:t>
            </a:r>
          </a:p>
          <a:p>
            <a:endParaRPr lang="cs-CZ" sz="1100" dirty="0">
              <a:solidFill>
                <a:srgbClr val="595959"/>
              </a:solidFill>
              <a:latin typeface="Courier" pitchFamily="2" charset="0"/>
            </a:endParaRPr>
          </a:p>
          <a:p>
            <a:r>
              <a:rPr lang="cs-CZ" sz="1100" dirty="0" err="1">
                <a:solidFill>
                  <a:srgbClr val="70AD47"/>
                </a:solidFill>
                <a:latin typeface="Courier" pitchFamily="2" charset="0"/>
              </a:rPr>
              <a:t>void</a:t>
            </a:r>
            <a:r>
              <a:rPr lang="cs-CZ" sz="1100" dirty="0">
                <a:solidFill>
                  <a:srgbClr val="595959"/>
                </a:solidFill>
                <a:latin typeface="Courier" pitchFamily="2" charset="0"/>
              </a:rPr>
              <a:t> </a:t>
            </a:r>
            <a:r>
              <a:rPr lang="cs-CZ" sz="1100" dirty="0" err="1">
                <a:solidFill>
                  <a:srgbClr val="595959"/>
                </a:solidFill>
                <a:latin typeface="Courier" pitchFamily="2" charset="0"/>
              </a:rPr>
              <a:t>loop</a:t>
            </a:r>
            <a:r>
              <a:rPr lang="cs-CZ" sz="1100" dirty="0">
                <a:solidFill>
                  <a:srgbClr val="595959"/>
                </a:solidFill>
                <a:latin typeface="Courier" pitchFamily="2" charset="0"/>
              </a:rPr>
              <a:t>() {</a:t>
            </a:r>
          </a:p>
          <a:p>
            <a:r>
              <a:rPr lang="cs-CZ" sz="1100" dirty="0">
                <a:solidFill>
                  <a:srgbClr val="595959"/>
                </a:solidFill>
                <a:latin typeface="Courier" pitchFamily="2" charset="0"/>
              </a:rPr>
              <a:t>  </a:t>
            </a:r>
            <a:r>
              <a:rPr lang="cs-CZ" sz="1100" dirty="0" err="1">
                <a:solidFill>
                  <a:srgbClr val="ED7D31"/>
                </a:solidFill>
                <a:latin typeface="Courier" pitchFamily="2" charset="0"/>
              </a:rPr>
              <a:t>digitalWrite</a:t>
            </a:r>
            <a:r>
              <a:rPr lang="cs-CZ" sz="1100" dirty="0">
                <a:solidFill>
                  <a:srgbClr val="595959"/>
                </a:solidFill>
                <a:latin typeface="Courier" pitchFamily="2" charset="0"/>
              </a:rPr>
              <a:t>(cervena1,</a:t>
            </a:r>
            <a:r>
              <a:rPr lang="cs-CZ" sz="1100" dirty="0">
                <a:solidFill>
                  <a:srgbClr val="70AD47"/>
                </a:solidFill>
                <a:latin typeface="Courier" pitchFamily="2" charset="0"/>
              </a:rPr>
              <a:t>HIGH</a:t>
            </a:r>
            <a:r>
              <a:rPr lang="cs-CZ" sz="1100" dirty="0">
                <a:solidFill>
                  <a:srgbClr val="595959"/>
                </a:solidFill>
                <a:latin typeface="Courier" pitchFamily="2" charset="0"/>
              </a:rPr>
              <a:t>);</a:t>
            </a:r>
          </a:p>
          <a:p>
            <a:r>
              <a:rPr lang="cs-CZ" sz="1100" dirty="0">
                <a:solidFill>
                  <a:srgbClr val="595959"/>
                </a:solidFill>
                <a:latin typeface="Courier" pitchFamily="2" charset="0"/>
              </a:rPr>
              <a:t>  </a:t>
            </a:r>
            <a:r>
              <a:rPr lang="cs-CZ" sz="1100" dirty="0" err="1">
                <a:solidFill>
                  <a:srgbClr val="ED7D31"/>
                </a:solidFill>
                <a:latin typeface="Courier" pitchFamily="2" charset="0"/>
              </a:rPr>
              <a:t>delay</a:t>
            </a:r>
            <a:r>
              <a:rPr lang="cs-CZ" sz="1100" dirty="0">
                <a:solidFill>
                  <a:srgbClr val="595959"/>
                </a:solidFill>
                <a:latin typeface="Courier" pitchFamily="2" charset="0"/>
              </a:rPr>
              <a:t>(1000);</a:t>
            </a:r>
          </a:p>
          <a:p>
            <a:r>
              <a:rPr lang="cs-CZ" sz="1100" dirty="0">
                <a:solidFill>
                  <a:srgbClr val="595959"/>
                </a:solidFill>
                <a:latin typeface="Courier" pitchFamily="2" charset="0"/>
              </a:rPr>
              <a:t>  </a:t>
            </a:r>
            <a:r>
              <a:rPr lang="cs-CZ" sz="1100" dirty="0" err="1">
                <a:solidFill>
                  <a:srgbClr val="ED7D31"/>
                </a:solidFill>
                <a:latin typeface="Courier" pitchFamily="2" charset="0"/>
              </a:rPr>
              <a:t>digitalWrite</a:t>
            </a:r>
            <a:r>
              <a:rPr lang="cs-CZ" sz="1100" dirty="0">
                <a:solidFill>
                  <a:srgbClr val="595959"/>
                </a:solidFill>
                <a:latin typeface="Courier" pitchFamily="2" charset="0"/>
              </a:rPr>
              <a:t>(oranzova1,</a:t>
            </a:r>
            <a:r>
              <a:rPr lang="cs-CZ" sz="1100" dirty="0">
                <a:solidFill>
                  <a:srgbClr val="70AD47"/>
                </a:solidFill>
                <a:latin typeface="Courier" pitchFamily="2" charset="0"/>
              </a:rPr>
              <a:t>HIGH</a:t>
            </a:r>
            <a:r>
              <a:rPr lang="cs-CZ" sz="1100" dirty="0">
                <a:solidFill>
                  <a:srgbClr val="595959"/>
                </a:solidFill>
                <a:latin typeface="Courier" pitchFamily="2" charset="0"/>
              </a:rPr>
              <a:t>);</a:t>
            </a:r>
          </a:p>
          <a:p>
            <a:r>
              <a:rPr lang="cs-CZ" sz="1100" dirty="0">
                <a:solidFill>
                  <a:srgbClr val="595959"/>
                </a:solidFill>
                <a:latin typeface="Courier" pitchFamily="2" charset="0"/>
              </a:rPr>
              <a:t>  </a:t>
            </a:r>
            <a:r>
              <a:rPr lang="cs-CZ" sz="1100" dirty="0" err="1">
                <a:solidFill>
                  <a:srgbClr val="ED7D31"/>
                </a:solidFill>
                <a:latin typeface="Courier" pitchFamily="2" charset="0"/>
              </a:rPr>
              <a:t>delay</a:t>
            </a:r>
            <a:r>
              <a:rPr lang="cs-CZ" sz="1100" dirty="0">
                <a:solidFill>
                  <a:srgbClr val="595959"/>
                </a:solidFill>
                <a:latin typeface="Courier" pitchFamily="2" charset="0"/>
              </a:rPr>
              <a:t>(1000);</a:t>
            </a:r>
          </a:p>
          <a:p>
            <a:r>
              <a:rPr lang="cs-CZ" sz="1100" dirty="0">
                <a:solidFill>
                  <a:srgbClr val="595959"/>
                </a:solidFill>
                <a:latin typeface="Courier" pitchFamily="2" charset="0"/>
              </a:rPr>
              <a:t>  </a:t>
            </a:r>
            <a:r>
              <a:rPr lang="cs-CZ" sz="1100" dirty="0" err="1">
                <a:solidFill>
                  <a:srgbClr val="ED7D31"/>
                </a:solidFill>
                <a:latin typeface="Courier" pitchFamily="2" charset="0"/>
              </a:rPr>
              <a:t>digitalWrite</a:t>
            </a:r>
            <a:r>
              <a:rPr lang="cs-CZ" sz="1100" dirty="0">
                <a:solidFill>
                  <a:srgbClr val="595959"/>
                </a:solidFill>
                <a:latin typeface="Courier" pitchFamily="2" charset="0"/>
              </a:rPr>
              <a:t>(cervena1,</a:t>
            </a:r>
            <a:r>
              <a:rPr lang="cs-CZ" sz="1100" dirty="0">
                <a:solidFill>
                  <a:srgbClr val="70AD47"/>
                </a:solidFill>
                <a:latin typeface="Courier" pitchFamily="2" charset="0"/>
              </a:rPr>
              <a:t>LOW</a:t>
            </a:r>
            <a:r>
              <a:rPr lang="cs-CZ" sz="1100" dirty="0">
                <a:solidFill>
                  <a:srgbClr val="595959"/>
                </a:solidFill>
                <a:latin typeface="Courier" pitchFamily="2" charset="0"/>
              </a:rPr>
              <a:t>);</a:t>
            </a:r>
          </a:p>
          <a:p>
            <a:r>
              <a:rPr lang="cs-CZ" sz="1100" dirty="0">
                <a:solidFill>
                  <a:srgbClr val="595959"/>
                </a:solidFill>
                <a:latin typeface="Courier" pitchFamily="2" charset="0"/>
              </a:rPr>
              <a:t>  </a:t>
            </a:r>
            <a:r>
              <a:rPr lang="cs-CZ" sz="1100" dirty="0" err="1">
                <a:solidFill>
                  <a:srgbClr val="ED7D31"/>
                </a:solidFill>
                <a:latin typeface="Courier" pitchFamily="2" charset="0"/>
              </a:rPr>
              <a:t>digitalWrite</a:t>
            </a:r>
            <a:r>
              <a:rPr lang="cs-CZ" sz="1100" dirty="0">
                <a:solidFill>
                  <a:srgbClr val="595959"/>
                </a:solidFill>
                <a:latin typeface="Courier" pitchFamily="2" charset="0"/>
              </a:rPr>
              <a:t>(oranzova1,</a:t>
            </a:r>
            <a:r>
              <a:rPr lang="cs-CZ" sz="1100" dirty="0">
                <a:solidFill>
                  <a:srgbClr val="70AD47"/>
                </a:solidFill>
                <a:latin typeface="Courier" pitchFamily="2" charset="0"/>
              </a:rPr>
              <a:t>LOW</a:t>
            </a:r>
            <a:r>
              <a:rPr lang="cs-CZ" sz="1100" dirty="0">
                <a:solidFill>
                  <a:srgbClr val="595959"/>
                </a:solidFill>
                <a:latin typeface="Courier" pitchFamily="2" charset="0"/>
              </a:rPr>
              <a:t>);</a:t>
            </a:r>
          </a:p>
          <a:p>
            <a:r>
              <a:rPr lang="cs-CZ" sz="1100" dirty="0">
                <a:solidFill>
                  <a:srgbClr val="595959"/>
                </a:solidFill>
                <a:latin typeface="Courier" pitchFamily="2" charset="0"/>
              </a:rPr>
              <a:t>  </a:t>
            </a:r>
            <a:r>
              <a:rPr lang="cs-CZ" sz="1100" dirty="0" err="1">
                <a:solidFill>
                  <a:srgbClr val="ED7D31"/>
                </a:solidFill>
                <a:latin typeface="Courier" pitchFamily="2" charset="0"/>
              </a:rPr>
              <a:t>digitalWrite</a:t>
            </a:r>
            <a:r>
              <a:rPr lang="cs-CZ" sz="1100" dirty="0">
                <a:solidFill>
                  <a:srgbClr val="595959"/>
                </a:solidFill>
                <a:latin typeface="Courier" pitchFamily="2" charset="0"/>
              </a:rPr>
              <a:t>(zelena1,</a:t>
            </a:r>
            <a:r>
              <a:rPr lang="cs-CZ" sz="1100" dirty="0">
                <a:solidFill>
                  <a:srgbClr val="70AD47"/>
                </a:solidFill>
                <a:latin typeface="Courier" pitchFamily="2" charset="0"/>
              </a:rPr>
              <a:t>HIGH</a:t>
            </a:r>
            <a:r>
              <a:rPr lang="cs-CZ" sz="1100" dirty="0">
                <a:solidFill>
                  <a:srgbClr val="595959"/>
                </a:solidFill>
                <a:latin typeface="Courier" pitchFamily="2" charset="0"/>
              </a:rPr>
              <a:t>);</a:t>
            </a:r>
          </a:p>
          <a:p>
            <a:r>
              <a:rPr lang="cs-CZ" sz="1100" dirty="0">
                <a:solidFill>
                  <a:srgbClr val="595959"/>
                </a:solidFill>
                <a:latin typeface="Courier" pitchFamily="2" charset="0"/>
              </a:rPr>
              <a:t>  </a:t>
            </a:r>
            <a:r>
              <a:rPr lang="cs-CZ" sz="1100" dirty="0" err="1">
                <a:solidFill>
                  <a:srgbClr val="ED7D31"/>
                </a:solidFill>
                <a:latin typeface="Courier" pitchFamily="2" charset="0"/>
              </a:rPr>
              <a:t>delay</a:t>
            </a:r>
            <a:r>
              <a:rPr lang="cs-CZ" sz="1100" dirty="0">
                <a:solidFill>
                  <a:srgbClr val="595959"/>
                </a:solidFill>
                <a:latin typeface="Courier" pitchFamily="2" charset="0"/>
              </a:rPr>
              <a:t>(2000);</a:t>
            </a:r>
          </a:p>
          <a:p>
            <a:r>
              <a:rPr lang="cs-CZ" sz="1100" dirty="0">
                <a:solidFill>
                  <a:srgbClr val="595959"/>
                </a:solidFill>
                <a:latin typeface="Courier" pitchFamily="2" charset="0"/>
              </a:rPr>
              <a:t>  </a:t>
            </a:r>
            <a:r>
              <a:rPr lang="cs-CZ" sz="1100" dirty="0" err="1">
                <a:solidFill>
                  <a:srgbClr val="ED7D31"/>
                </a:solidFill>
                <a:latin typeface="Courier" pitchFamily="2" charset="0"/>
              </a:rPr>
              <a:t>digitalWrite</a:t>
            </a:r>
            <a:r>
              <a:rPr lang="cs-CZ" sz="1100" dirty="0">
                <a:solidFill>
                  <a:srgbClr val="595959"/>
                </a:solidFill>
                <a:latin typeface="Courier" pitchFamily="2" charset="0"/>
              </a:rPr>
              <a:t>(zelena1,</a:t>
            </a:r>
            <a:r>
              <a:rPr lang="cs-CZ" sz="1100" dirty="0">
                <a:solidFill>
                  <a:srgbClr val="70AD47"/>
                </a:solidFill>
                <a:latin typeface="Courier" pitchFamily="2" charset="0"/>
              </a:rPr>
              <a:t>LOW</a:t>
            </a:r>
            <a:r>
              <a:rPr lang="cs-CZ" sz="1100" dirty="0">
                <a:solidFill>
                  <a:srgbClr val="595959"/>
                </a:solidFill>
                <a:latin typeface="Courier" pitchFamily="2" charset="0"/>
              </a:rPr>
              <a:t>);</a:t>
            </a:r>
          </a:p>
          <a:p>
            <a:r>
              <a:rPr lang="cs-CZ" sz="1100" dirty="0">
                <a:solidFill>
                  <a:srgbClr val="595959"/>
                </a:solidFill>
                <a:latin typeface="Courier" pitchFamily="2" charset="0"/>
              </a:rPr>
              <a:t>  </a:t>
            </a:r>
            <a:r>
              <a:rPr lang="cs-CZ" sz="1100" dirty="0" err="1">
                <a:solidFill>
                  <a:srgbClr val="ED7D31"/>
                </a:solidFill>
                <a:latin typeface="Courier" pitchFamily="2" charset="0"/>
              </a:rPr>
              <a:t>digitalWrite</a:t>
            </a:r>
            <a:r>
              <a:rPr lang="cs-CZ" sz="1100" dirty="0">
                <a:solidFill>
                  <a:srgbClr val="595959"/>
                </a:solidFill>
                <a:latin typeface="Courier" pitchFamily="2" charset="0"/>
              </a:rPr>
              <a:t>(oranzova1,</a:t>
            </a:r>
            <a:r>
              <a:rPr lang="cs-CZ" sz="1100" dirty="0">
                <a:solidFill>
                  <a:srgbClr val="70AD47"/>
                </a:solidFill>
                <a:latin typeface="Courier" pitchFamily="2" charset="0"/>
              </a:rPr>
              <a:t>HIGH</a:t>
            </a:r>
            <a:r>
              <a:rPr lang="cs-CZ" sz="1100" dirty="0">
                <a:solidFill>
                  <a:srgbClr val="595959"/>
                </a:solidFill>
                <a:latin typeface="Courier" pitchFamily="2" charset="0"/>
              </a:rPr>
              <a:t>);</a:t>
            </a:r>
          </a:p>
          <a:p>
            <a:r>
              <a:rPr lang="cs-CZ" sz="1100" dirty="0">
                <a:solidFill>
                  <a:srgbClr val="595959"/>
                </a:solidFill>
                <a:latin typeface="Courier" pitchFamily="2" charset="0"/>
              </a:rPr>
              <a:t>  </a:t>
            </a:r>
            <a:r>
              <a:rPr lang="cs-CZ" sz="1100" dirty="0" err="1">
                <a:solidFill>
                  <a:srgbClr val="ED7D31"/>
                </a:solidFill>
                <a:latin typeface="Courier" pitchFamily="2" charset="0"/>
              </a:rPr>
              <a:t>delay</a:t>
            </a:r>
            <a:r>
              <a:rPr lang="cs-CZ" sz="1100" dirty="0">
                <a:solidFill>
                  <a:srgbClr val="595959"/>
                </a:solidFill>
                <a:latin typeface="Courier" pitchFamily="2" charset="0"/>
              </a:rPr>
              <a:t>(1000);</a:t>
            </a:r>
          </a:p>
          <a:p>
            <a:r>
              <a:rPr lang="cs-CZ" sz="1100" dirty="0">
                <a:solidFill>
                  <a:srgbClr val="595959"/>
                </a:solidFill>
                <a:latin typeface="Courier" pitchFamily="2" charset="0"/>
              </a:rPr>
              <a:t>  </a:t>
            </a:r>
            <a:r>
              <a:rPr lang="cs-CZ" sz="1100" dirty="0" err="1">
                <a:solidFill>
                  <a:srgbClr val="ED7D31"/>
                </a:solidFill>
                <a:latin typeface="Courier" pitchFamily="2" charset="0"/>
              </a:rPr>
              <a:t>digitalWrite</a:t>
            </a:r>
            <a:r>
              <a:rPr lang="cs-CZ" sz="1100" dirty="0">
                <a:solidFill>
                  <a:srgbClr val="595959"/>
                </a:solidFill>
                <a:latin typeface="Courier" pitchFamily="2" charset="0"/>
              </a:rPr>
              <a:t>(oranzova1,</a:t>
            </a:r>
            <a:r>
              <a:rPr lang="cs-CZ" sz="1100" dirty="0">
                <a:solidFill>
                  <a:srgbClr val="70AD47"/>
                </a:solidFill>
                <a:latin typeface="Courier" pitchFamily="2" charset="0"/>
              </a:rPr>
              <a:t>LOW</a:t>
            </a:r>
            <a:r>
              <a:rPr lang="cs-CZ" sz="1100" dirty="0">
                <a:solidFill>
                  <a:srgbClr val="595959"/>
                </a:solidFill>
                <a:latin typeface="Courier" pitchFamily="2" charset="0"/>
              </a:rPr>
              <a:t>);</a:t>
            </a:r>
          </a:p>
          <a:p>
            <a:r>
              <a:rPr lang="cs-CZ" sz="1100" dirty="0">
                <a:solidFill>
                  <a:srgbClr val="595959"/>
                </a:solidFill>
                <a:latin typeface="Courier" pitchFamily="2" charset="0"/>
              </a:rPr>
              <a:t>  </a:t>
            </a:r>
            <a:r>
              <a:rPr lang="cs-CZ" sz="1100" dirty="0" err="1">
                <a:solidFill>
                  <a:srgbClr val="ED7D31"/>
                </a:solidFill>
                <a:latin typeface="Courier" pitchFamily="2" charset="0"/>
              </a:rPr>
              <a:t>digitalWrite</a:t>
            </a:r>
            <a:r>
              <a:rPr lang="cs-CZ" sz="1100" dirty="0">
                <a:solidFill>
                  <a:srgbClr val="595959"/>
                </a:solidFill>
                <a:latin typeface="Courier" pitchFamily="2" charset="0"/>
              </a:rPr>
              <a:t>(cervena1,</a:t>
            </a:r>
            <a:r>
              <a:rPr lang="cs-CZ" sz="1100" dirty="0">
                <a:solidFill>
                  <a:srgbClr val="70AD47"/>
                </a:solidFill>
                <a:latin typeface="Courier" pitchFamily="2" charset="0"/>
              </a:rPr>
              <a:t>HIGH</a:t>
            </a:r>
            <a:r>
              <a:rPr lang="cs-CZ" sz="1100" dirty="0">
                <a:solidFill>
                  <a:srgbClr val="595959"/>
                </a:solidFill>
                <a:latin typeface="Courier" pitchFamily="2" charset="0"/>
              </a:rPr>
              <a:t>);</a:t>
            </a:r>
          </a:p>
          <a:p>
            <a:r>
              <a:rPr lang="cs-CZ" sz="1100" dirty="0">
                <a:solidFill>
                  <a:srgbClr val="595959"/>
                </a:solidFill>
                <a:latin typeface="Courier" pitchFamily="2" charset="0"/>
              </a:rPr>
              <a:t>  </a:t>
            </a:r>
            <a:r>
              <a:rPr lang="cs-CZ" sz="1100" dirty="0" err="1">
                <a:solidFill>
                  <a:srgbClr val="ED7D31"/>
                </a:solidFill>
                <a:latin typeface="Courier" pitchFamily="2" charset="0"/>
              </a:rPr>
              <a:t>delay</a:t>
            </a:r>
            <a:r>
              <a:rPr lang="cs-CZ" sz="1100" dirty="0">
                <a:solidFill>
                  <a:srgbClr val="595959"/>
                </a:solidFill>
                <a:latin typeface="Courier" pitchFamily="2" charset="0"/>
              </a:rPr>
              <a:t>(1000);</a:t>
            </a:r>
          </a:p>
          <a:p>
            <a:r>
              <a:rPr lang="cs-CZ" sz="1100" dirty="0">
                <a:solidFill>
                  <a:srgbClr val="595959"/>
                </a:solidFill>
                <a:latin typeface="Courier" pitchFamily="2" charset="0"/>
              </a:rPr>
              <a:t>}</a:t>
            </a:r>
            <a:endParaRPr lang="cs-CZ" sz="1100" dirty="0">
              <a:solidFill>
                <a:srgbClr val="595959"/>
              </a:solidFill>
              <a:latin typeface="Times New Roman" panose="02020603050405020304" pitchFamily="18" charset="0"/>
            </a:endParaRPr>
          </a:p>
        </p:txBody>
      </p:sp>
    </p:spTree>
    <p:extLst>
      <p:ext uri="{BB962C8B-B14F-4D97-AF65-F5344CB8AC3E}">
        <p14:creationId xmlns:p14="http://schemas.microsoft.com/office/powerpoint/2010/main" val="198233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a:solidFill>
                  <a:schemeClr val="bg1"/>
                </a:solidFill>
                <a:latin typeface="Andale Mono" charset="0"/>
                <a:ea typeface="Andale Mono" charset="0"/>
                <a:cs typeface="Andale Mono" charset="0"/>
              </a:rPr>
              <a:t>Úkoly</a:t>
            </a:r>
            <a:r>
              <a:rPr lang="en-US" altLang="ko-KR" sz="1800" b="1" dirty="0">
                <a:solidFill>
                  <a:schemeClr val="bg1"/>
                </a:solidFill>
                <a:latin typeface="Andale Mono" charset="0"/>
                <a:ea typeface="Andale Mono" charset="0"/>
                <a:cs typeface="Andale Mono" charset="0"/>
              </a:rPr>
              <a:t> pro </a:t>
            </a:r>
            <a:br>
              <a:rPr lang="en-US" altLang="ko-KR" sz="1800" b="1" dirty="0">
                <a:solidFill>
                  <a:schemeClr val="bg1"/>
                </a:solidFill>
                <a:latin typeface="Andale Mono" charset="0"/>
                <a:ea typeface="Andale Mono" charset="0"/>
                <a:cs typeface="Andale Mono" charset="0"/>
              </a:rPr>
            </a:br>
            <a:r>
              <a:rPr lang="en-US" altLang="ko-KR" sz="1800" b="1" dirty="0" err="1">
                <a:solidFill>
                  <a:schemeClr val="bg1"/>
                </a:solidFill>
                <a:latin typeface="Andale Mono" charset="0"/>
                <a:ea typeface="Andale Mono" charset="0"/>
                <a:cs typeface="Andale Mono" charset="0"/>
              </a:rPr>
              <a:t>vás</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4" name="TextovéPole 3">
            <a:extLst>
              <a:ext uri="{FF2B5EF4-FFF2-40B4-BE49-F238E27FC236}">
                <a16:creationId xmlns:a16="http://schemas.microsoft.com/office/drawing/2014/main" id="{9AB9BF84-F77D-424D-AA50-721736BA2397}"/>
              </a:ext>
            </a:extLst>
          </p:cNvPr>
          <p:cNvSpPr txBox="1"/>
          <p:nvPr/>
        </p:nvSpPr>
        <p:spPr>
          <a:xfrm>
            <a:off x="2411760" y="411510"/>
            <a:ext cx="6480720" cy="2031325"/>
          </a:xfrm>
          <a:prstGeom prst="rect">
            <a:avLst/>
          </a:prstGeom>
          <a:noFill/>
        </p:spPr>
        <p:txBody>
          <a:bodyPr wrap="square" rtlCol="0">
            <a:spAutoFit/>
          </a:bodyPr>
          <a:lstStyle/>
          <a:p>
            <a:pPr marL="342900" indent="-342900">
              <a:buFont typeface="+mj-lt"/>
              <a:buAutoNum type="arabicPeriod"/>
            </a:pPr>
            <a:r>
              <a:rPr lang="cs-CZ" dirty="0"/>
              <a:t>Pokud vše funguje měli byste před sebou mít fungující  </a:t>
            </a:r>
          </a:p>
          <a:p>
            <a:r>
              <a:rPr lang="cs-CZ" dirty="0"/>
              <a:t>semafor. </a:t>
            </a:r>
          </a:p>
          <a:p>
            <a:pPr marL="342900" indent="-342900">
              <a:buFont typeface="+mj-lt"/>
              <a:buAutoNum type="arabicPeriod" startAt="2"/>
            </a:pPr>
            <a:r>
              <a:rPr lang="cs-CZ" dirty="0"/>
              <a:t>Můžete experimentovat s dobou svícení jednotlivých </a:t>
            </a:r>
          </a:p>
          <a:p>
            <a:r>
              <a:rPr lang="cs-CZ" dirty="0"/>
              <a:t>světel.</a:t>
            </a:r>
          </a:p>
          <a:p>
            <a:pPr marL="342900" indent="-342900">
              <a:buFont typeface="+mj-lt"/>
              <a:buAutoNum type="arabicPeriod" startAt="3"/>
            </a:pPr>
            <a:r>
              <a:rPr lang="cs-CZ" dirty="0"/>
              <a:t>Až bude vše fungovat, jak si představujete, postupujte dál.</a:t>
            </a:r>
          </a:p>
          <a:p>
            <a:pPr marL="342900" indent="-342900">
              <a:buFont typeface="+mj-lt"/>
              <a:buAutoNum type="arabicPeriod" startAt="3"/>
            </a:pPr>
            <a:r>
              <a:rPr lang="cs-CZ" dirty="0"/>
              <a:t>Upravte schéma zapojení:</a:t>
            </a:r>
          </a:p>
          <a:p>
            <a:endParaRPr lang="cs-CZ" dirty="0"/>
          </a:p>
        </p:txBody>
      </p:sp>
    </p:spTree>
    <p:extLst>
      <p:ext uri="{BB962C8B-B14F-4D97-AF65-F5344CB8AC3E}">
        <p14:creationId xmlns:p14="http://schemas.microsoft.com/office/powerpoint/2010/main" val="1415241003"/>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4440</TotalTime>
  <Words>841</Words>
  <Application>Microsoft Macintosh PowerPoint</Application>
  <PresentationFormat>Předvádění na obrazovce (16:9)</PresentationFormat>
  <Paragraphs>201</Paragraphs>
  <Slides>14</Slides>
  <Notes>0</Notes>
  <HiddenSlides>0</HiddenSlides>
  <MMClips>0</MMClips>
  <ScaleCrop>false</ScaleCrop>
  <HeadingPairs>
    <vt:vector size="8" baseType="variant">
      <vt:variant>
        <vt:lpstr>Použitá písma</vt:lpstr>
      </vt:variant>
      <vt:variant>
        <vt:i4>10</vt:i4>
      </vt:variant>
      <vt:variant>
        <vt:lpstr>Motiv</vt:lpstr>
      </vt:variant>
      <vt:variant>
        <vt:i4>3</vt:i4>
      </vt:variant>
      <vt:variant>
        <vt:lpstr>Vložené servery OLE</vt:lpstr>
      </vt:variant>
      <vt:variant>
        <vt:i4>1</vt:i4>
      </vt:variant>
      <vt:variant>
        <vt:lpstr>Nadpisy snímků</vt:lpstr>
      </vt:variant>
      <vt:variant>
        <vt:i4>14</vt:i4>
      </vt:variant>
    </vt:vector>
  </HeadingPairs>
  <TitlesOfParts>
    <vt:vector size="28" baseType="lpstr">
      <vt:lpstr>Arial Unicode MS</vt:lpstr>
      <vt:lpstr>맑은 고딕</vt:lpstr>
      <vt:lpstr>Andale Mono</vt:lpstr>
      <vt:lpstr>Arial</vt:lpstr>
      <vt:lpstr>Calibri</vt:lpstr>
      <vt:lpstr>Calibri Light</vt:lpstr>
      <vt:lpstr>Cambria Math</vt:lpstr>
      <vt:lpstr>Courier</vt:lpstr>
      <vt:lpstr>Times New Roman</vt:lpstr>
      <vt:lpstr>Wingdings</vt:lpstr>
      <vt:lpstr>Cover and End Slide Master</vt:lpstr>
      <vt:lpstr>Contents Slide Master</vt:lpstr>
      <vt:lpstr>Section Break Slide Master</vt:lpstr>
      <vt:lpstr>Dokument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Microsoft</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Uživatel Microsoft Office</cp:lastModifiedBy>
  <cp:revision>283</cp:revision>
  <cp:lastPrinted>2018-08-07T11:28:11Z</cp:lastPrinted>
  <dcterms:created xsi:type="dcterms:W3CDTF">2016-12-05T23:26:54Z</dcterms:created>
  <dcterms:modified xsi:type="dcterms:W3CDTF">2018-08-08T10:57:08Z</dcterms:modified>
</cp:coreProperties>
</file>