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322" r:id="rId5"/>
    <p:sldId id="317" r:id="rId6"/>
    <p:sldId id="302" r:id="rId7"/>
    <p:sldId id="318" r:id="rId8"/>
    <p:sldId id="329" r:id="rId9"/>
    <p:sldId id="330" r:id="rId10"/>
    <p:sldId id="324" r:id="rId11"/>
    <p:sldId id="333" r:id="rId12"/>
    <p:sldId id="334" r:id="rId13"/>
    <p:sldId id="335" r:id="rId14"/>
    <p:sldId id="331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0" autoAdjust="0"/>
    <p:restoredTop sz="94674" autoAdjust="0"/>
  </p:normalViewPr>
  <p:slideViewPr>
    <p:cSldViewPr>
      <p:cViewPr varScale="1">
        <p:scale>
          <a:sx n="154" d="100"/>
          <a:sy n="154" d="100"/>
        </p:scale>
        <p:origin x="216" y="36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08.08.18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35896" y="1010418"/>
            <a:ext cx="5436096" cy="1273300"/>
          </a:xfrm>
        </p:spPr>
        <p:txBody>
          <a:bodyPr/>
          <a:lstStyle/>
          <a:p>
            <a:r>
              <a:rPr lang="cs-CZ" sz="2800" cap="all" dirty="0"/>
              <a:t>Ovládání světelné </a:t>
            </a:r>
          </a:p>
          <a:p>
            <a:r>
              <a:rPr lang="cs-CZ" sz="2800" cap="all" dirty="0"/>
              <a:t>křižovatky pomocí </a:t>
            </a:r>
          </a:p>
          <a:p>
            <a:r>
              <a:rPr lang="cs-CZ" sz="2800" cap="all" dirty="0"/>
              <a:t>arduina – semafor 2</a:t>
            </a:r>
            <a:endParaRPr lang="en-US" altLang="ko-KR" sz="2800" b="1" cap="all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2643758"/>
            <a:ext cx="5616624" cy="1800200"/>
          </a:xfrm>
        </p:spPr>
        <p:txBody>
          <a:bodyPr/>
          <a:lstStyle/>
          <a:p>
            <a:r>
              <a:rPr lang="cs-CZ" cap="all" dirty="0"/>
              <a:t>Pokračování v seznamování se s modely světelných křižovatek a jejich ovládání.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2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FF48CC-F2C7-BE41-834B-B53C5FD50FD2}"/>
              </a:ext>
            </a:extLst>
          </p:cNvPr>
          <p:cNvSpPr txBox="1"/>
          <p:nvPr/>
        </p:nvSpPr>
        <p:spPr>
          <a:xfrm>
            <a:off x="2198615" y="146154"/>
            <a:ext cx="2818400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void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loop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() {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(cervena1,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(cervena2,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(cervena3,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(1000);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(oranzova1,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(1000);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(cervena1,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(oranzova1,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(zelena1,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(2000);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(zelena1,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(oranzova1,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(1000);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(oranzova1,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(cervena1,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(1000);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(oranzova2,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(1000);</a:t>
            </a:r>
            <a:r>
              <a:rPr lang="cs-CZ" sz="1100" dirty="0">
                <a:solidFill>
                  <a:srgbClr val="FFA300"/>
                </a:solidFill>
                <a:latin typeface="Courier" pitchFamily="2" charset="0"/>
              </a:rPr>
              <a:t> </a:t>
            </a:r>
            <a:endParaRPr lang="cs-CZ" sz="1100" dirty="0">
              <a:solidFill>
                <a:prstClr val="black"/>
              </a:solidFill>
              <a:latin typeface="Courier" pitchFamily="2" charset="0"/>
            </a:endParaRP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(cervena2,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(oranzova2,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(zelena2,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  <a:r>
              <a:rPr lang="cs-CZ" sz="1100" dirty="0">
                <a:solidFill>
                  <a:srgbClr val="FFA300"/>
                </a:solidFill>
                <a:latin typeface="Courier" pitchFamily="2" charset="0"/>
              </a:rPr>
              <a:t> </a:t>
            </a:r>
            <a:endParaRPr lang="cs-CZ" sz="1100" dirty="0">
              <a:solidFill>
                <a:prstClr val="black"/>
              </a:solidFill>
              <a:latin typeface="Courier" pitchFamily="2" charset="0"/>
            </a:endParaRP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(2000);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(zelena2,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(oranzova2,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cs-CZ" sz="1100" dirty="0">
                <a:solidFill>
                  <a:srgbClr val="ED7D31"/>
                </a:solidFill>
                <a:latin typeface="Courier" pitchFamily="2" charset="0"/>
              </a:rPr>
              <a:t>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(1000);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(oranzova2,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LOW)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(cervena2,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(1000);</a:t>
            </a:r>
          </a:p>
        </p:txBody>
      </p:sp>
    </p:spTree>
    <p:extLst>
      <p:ext uri="{BB962C8B-B14F-4D97-AF65-F5344CB8AC3E}">
        <p14:creationId xmlns:p14="http://schemas.microsoft.com/office/powerpoint/2010/main" val="63908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3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FF48CC-F2C7-BE41-834B-B53C5FD50FD2}"/>
              </a:ext>
            </a:extLst>
          </p:cNvPr>
          <p:cNvSpPr txBox="1"/>
          <p:nvPr/>
        </p:nvSpPr>
        <p:spPr>
          <a:xfrm>
            <a:off x="2198615" y="146154"/>
            <a:ext cx="298831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if</a:t>
            </a:r>
            <a:r>
              <a:rPr lang="cs-CZ" sz="1100" dirty="0">
                <a:solidFill>
                  <a:srgbClr val="ED7D31"/>
                </a:solidFill>
                <a:latin typeface="Courier" pitchFamily="2" charset="0"/>
              </a:rPr>
              <a:t> 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tlacitko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{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tlacitko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=0;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(zelena3,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(cervena3,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modra,</a:t>
            </a:r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(2000);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(zelena3,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}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}</a:t>
            </a:r>
          </a:p>
          <a:p>
            <a:endParaRPr lang="cs-CZ" sz="1100" dirty="0">
              <a:solidFill>
                <a:prstClr val="black"/>
              </a:solidFill>
              <a:latin typeface="Courier" pitchFamily="2" charset="0"/>
            </a:endParaRP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void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zmena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(){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tlacitko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=1;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modra,</a:t>
            </a:r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707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575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Úkoly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7" name="Textové pole 629">
            <a:extLst>
              <a:ext uri="{FF2B5EF4-FFF2-40B4-BE49-F238E27FC236}">
                <a16:creationId xmlns:a16="http://schemas.microsoft.com/office/drawing/2014/main" id="{A38D6527-E6DA-BA44-ABDB-D9F334839D5E}"/>
              </a:ext>
            </a:extLst>
          </p:cNvPr>
          <p:cNvSpPr txBox="1"/>
          <p:nvPr/>
        </p:nvSpPr>
        <p:spPr>
          <a:xfrm>
            <a:off x="2843808" y="810993"/>
            <a:ext cx="4228703" cy="1747722"/>
          </a:xfrm>
          <a:prstGeom prst="roundRect">
            <a:avLst>
              <a:gd name="adj" fmla="val 5997"/>
            </a:avLst>
          </a:prstGeom>
          <a:solidFill>
            <a:srgbClr val="149294">
              <a:alpha val="12000"/>
            </a:srgbClr>
          </a:solidFill>
          <a:ln cap="rnd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</a:pPr>
            <a:r>
              <a:rPr lang="cs-CZ" sz="1000" b="1" cap="all" dirty="0">
                <a:solidFill>
                  <a:srgbClr val="14929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Úkoly vás</a:t>
            </a:r>
            <a:endParaRPr lang="cs-CZ" sz="1200" b="1" cap="all" dirty="0">
              <a:solidFill>
                <a:srgbClr val="159294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00"/>
              </a:lnSpc>
              <a:spcAft>
                <a:spcPts val="600"/>
              </a:spcAft>
              <a:buClr>
                <a:srgbClr val="149294"/>
              </a:buClr>
              <a:buFont typeface="Wingdings" pitchFamily="2" charset="2"/>
              <a:buChar char=""/>
            </a:pP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Šel by kód zjednodušit? Např. pomocí nějaké funkce.</a:t>
            </a:r>
          </a:p>
          <a:p>
            <a:pPr marL="342900" lvl="0" indent="-342900">
              <a:lnSpc>
                <a:spcPts val="1400"/>
              </a:lnSpc>
              <a:spcAft>
                <a:spcPts val="600"/>
              </a:spcAft>
              <a:buClr>
                <a:srgbClr val="149294"/>
              </a:buClr>
              <a:buFont typeface="Wingdings" pitchFamily="2" charset="2"/>
              <a:buChar char=""/>
            </a:pP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Dokázali byste si namodelovat světelnou křižovatku ve vašem okolí. Na jaké problémy narazíte? Jak byste jej řešili?</a:t>
            </a:r>
          </a:p>
          <a:p>
            <a:pPr marL="180340" indent="-226695">
              <a:lnSpc>
                <a:spcPts val="1400"/>
              </a:lnSpc>
              <a:spcAft>
                <a:spcPts val="600"/>
              </a:spcAft>
            </a:pP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Poznámka: Arduino </a:t>
            </a:r>
            <a:r>
              <a:rPr lang="cs-CZ" sz="1000" b="1" dirty="0" err="1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Mega</a:t>
            </a: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má 64 vstupů a výstupů.</a:t>
            </a:r>
          </a:p>
        </p:txBody>
      </p:sp>
      <p:sp>
        <p:nvSpPr>
          <p:cNvPr id="21" name="Textové pole 629">
            <a:extLst>
              <a:ext uri="{FF2B5EF4-FFF2-40B4-BE49-F238E27FC236}">
                <a16:creationId xmlns:a16="http://schemas.microsoft.com/office/drawing/2014/main" id="{5E71DCB0-4C2D-5D42-AA87-6A779F3F754E}"/>
              </a:ext>
            </a:extLst>
          </p:cNvPr>
          <p:cNvSpPr txBox="1"/>
          <p:nvPr/>
        </p:nvSpPr>
        <p:spPr>
          <a:xfrm>
            <a:off x="2915816" y="4155926"/>
            <a:ext cx="3260389" cy="374511"/>
          </a:xfrm>
          <a:prstGeom prst="roundRect">
            <a:avLst>
              <a:gd name="adj" fmla="val 5997"/>
            </a:avLst>
          </a:prstGeom>
          <a:solidFill>
            <a:schemeClr val="tx2">
              <a:lumMod val="40000"/>
              <a:lumOff val="60000"/>
              <a:alpha val="12000"/>
            </a:schemeClr>
          </a:solidFill>
          <a:ln cap="rnd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340" indent="-226695">
              <a:lnSpc>
                <a:spcPts val="1400"/>
              </a:lnSpc>
              <a:spcAft>
                <a:spcPts val="600"/>
              </a:spcAft>
            </a:pP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Poznámka: Arduino </a:t>
            </a:r>
            <a:r>
              <a:rPr lang="cs-CZ" sz="1000" b="1" dirty="0" err="1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Mega</a:t>
            </a:r>
            <a:r>
              <a:rPr lang="cs-CZ" sz="10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má 64 vstupů a výstupů.</a:t>
            </a:r>
          </a:p>
        </p:txBody>
      </p:sp>
    </p:spTree>
    <p:extLst>
      <p:ext uri="{BB962C8B-B14F-4D97-AF65-F5344CB8AC3E}">
        <p14:creationId xmlns:p14="http://schemas.microsoft.com/office/powerpoint/2010/main" val="148824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4217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108520" y="555526"/>
            <a:ext cx="2052228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Co se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naučíte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627534"/>
            <a:ext cx="568863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cs-CZ" dirty="0"/>
              <a:t>Zapojení složitějších typů světelných křižovatek. </a:t>
            </a:r>
          </a:p>
          <a:p>
            <a:pPr lvl="0"/>
            <a:endParaRPr lang="cs-CZ" dirty="0"/>
          </a:p>
          <a:p>
            <a:pPr marL="342900" lvl="0" indent="-342900">
              <a:buFont typeface="+mj-lt"/>
              <a:buAutoNum type="arabicPeriod" startAt="2"/>
            </a:pPr>
            <a:r>
              <a:rPr lang="cs-CZ" dirty="0"/>
              <a:t>Zopakujete si přerušení a jak jej použít. </a:t>
            </a:r>
          </a:p>
          <a:p>
            <a:pPr algn="just" latinLnBrk="0" hangingPunct="0"/>
            <a:endParaRPr lang="cs-CZ" dirty="0"/>
          </a:p>
          <a:p>
            <a:pPr marL="342900" indent="-342900" algn="just" latinLnBrk="0" hangingPunct="0">
              <a:buFont typeface="+mj-lt"/>
              <a:buAutoNum type="arabicPeriod"/>
            </a:pPr>
            <a:endParaRPr lang="cs-CZ" dirty="0"/>
          </a:p>
          <a:p>
            <a:pPr marL="342900" indent="-342900" algn="just" latinLnBrk="0" hangingPunct="0">
              <a:buFont typeface="+mj-lt"/>
              <a:buAutoNum type="arabicPeriod"/>
            </a:pPr>
            <a:endParaRPr lang="cs-CZ" dirty="0"/>
          </a:p>
          <a:p>
            <a:pPr marL="342900" indent="-342900" algn="just" latinLnBrk="0" hangingPunct="0">
              <a:buFont typeface="+mj-lt"/>
              <a:buAutoNum type="arabicPeriod"/>
            </a:pPr>
            <a:endParaRPr lang="cs-CZ" dirty="0"/>
          </a:p>
          <a:p>
            <a:pPr marL="342900" indent="-342900" algn="just" latinLnBrk="0" hangingPunct="0">
              <a:buFont typeface="+mj-lt"/>
              <a:buAutoNum type="arabicPeriod"/>
            </a:pP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6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ovéPole 10"/>
              <p:cNvSpPr txBox="1"/>
              <p:nvPr/>
            </p:nvSpPr>
            <p:spPr>
              <a:xfrm>
                <a:off x="2843808" y="577012"/>
                <a:ext cx="4916731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600" b="1" dirty="0">
                    <a:solidFill>
                      <a:srgbClr val="AB7942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Co budeme potřebovat?</a:t>
                </a:r>
              </a:p>
              <a:p>
                <a:endParaRPr lang="cs-CZ" sz="1600" b="1" dirty="0">
                  <a:solidFill>
                    <a:srgbClr val="AB7942"/>
                  </a:solidFill>
                  <a:latin typeface="Andale Mono" charset="0"/>
                  <a:ea typeface="Andale Mono" charset="0"/>
                  <a:cs typeface="Andale Mono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b="1" dirty="0">
                    <a:solidFill>
                      <a:srgbClr val="AB7942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LED diody (4x červenou, 4x zelenou, </a:t>
                </a:r>
              </a:p>
              <a:p>
                <a:pPr lvl="1"/>
                <a:r>
                  <a:rPr lang="cs-CZ" sz="1600" b="1" dirty="0">
                    <a:solidFill>
                      <a:srgbClr val="AB7942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2x žlutou, 1 </a:t>
                </a:r>
                <a:r>
                  <a:rPr lang="cs-CZ" sz="1600" b="1" dirty="0" err="1">
                    <a:solidFill>
                      <a:srgbClr val="AB7942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x</a:t>
                </a:r>
                <a:r>
                  <a:rPr lang="cs-CZ" sz="1600" b="1" dirty="0">
                    <a:solidFill>
                      <a:srgbClr val="AB7942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 modrou).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b="1" dirty="0">
                  <a:solidFill>
                    <a:srgbClr val="AB7942"/>
                  </a:solidFill>
                  <a:latin typeface="Andale Mono" charset="0"/>
                  <a:ea typeface="Andale Mono" charset="0"/>
                  <a:cs typeface="Andale Mono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b="1" dirty="0">
                    <a:solidFill>
                      <a:srgbClr val="AB7942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2x Tlačítko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b="1" dirty="0">
                  <a:solidFill>
                    <a:srgbClr val="AB7942"/>
                  </a:solidFill>
                  <a:latin typeface="Andale Mono" charset="0"/>
                  <a:ea typeface="Andale Mono" charset="0"/>
                  <a:cs typeface="Andale Mono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b="1" dirty="0">
                    <a:solidFill>
                      <a:srgbClr val="AB7942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Arduino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b="1" dirty="0">
                  <a:solidFill>
                    <a:srgbClr val="AB7942"/>
                  </a:solidFill>
                  <a:latin typeface="Andale Mono" charset="0"/>
                  <a:ea typeface="Andale Mono" charset="0"/>
                  <a:cs typeface="Andale Mono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b="1" dirty="0">
                    <a:solidFill>
                      <a:srgbClr val="AB7942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Kontaktní pole</a:t>
                </a:r>
              </a:p>
              <a:p>
                <a:endParaRPr lang="cs-CZ" sz="1600" b="1" dirty="0">
                  <a:solidFill>
                    <a:srgbClr val="AB7942"/>
                  </a:solidFill>
                  <a:latin typeface="Andale Mono" charset="0"/>
                  <a:ea typeface="Andale Mono" charset="0"/>
                  <a:cs typeface="Andale Mono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b="1" dirty="0">
                    <a:solidFill>
                      <a:srgbClr val="AB7942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Odpory 220 </a:t>
                </a:r>
                <a14:m>
                  <m:oMath xmlns:m="http://schemas.openxmlformats.org/officeDocument/2006/math">
                    <m:r>
                      <a:rPr lang="cs-CZ" sz="1600" b="1" i="1">
                        <a:solidFill>
                          <a:srgbClr val="AB794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ndale Mono" charset="0"/>
                      </a:rPr>
                      <m:t>𝛀</m:t>
                    </m:r>
                  </m:oMath>
                </a14:m>
                <a:r>
                  <a:rPr lang="cs-CZ" sz="1600" b="1" dirty="0">
                    <a:solidFill>
                      <a:srgbClr val="AB7942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 (11x) a 10 k</a:t>
                </a:r>
                <a:r>
                  <a:rPr lang="cs-CZ" sz="1600" b="1" dirty="0">
                    <a:solidFill>
                      <a:srgbClr val="AB7942"/>
                    </a:solidFill>
                    <a:ea typeface="Cambria Math" panose="02040503050406030204" pitchFamily="18" charset="0"/>
                    <a:cs typeface="Andale Mon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b="1" i="1">
                        <a:solidFill>
                          <a:srgbClr val="AB794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ndale Mono" charset="0"/>
                      </a:rPr>
                      <m:t>𝛀</m:t>
                    </m:r>
                  </m:oMath>
                </a14:m>
                <a:r>
                  <a:rPr lang="cs-CZ" sz="1600" b="1" dirty="0">
                    <a:solidFill>
                      <a:srgbClr val="AB7942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 (2x)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600" b="1" dirty="0">
                  <a:solidFill>
                    <a:srgbClr val="AB7942"/>
                  </a:solidFill>
                  <a:latin typeface="Andale Mono" charset="0"/>
                  <a:ea typeface="Andale Mono" charset="0"/>
                  <a:cs typeface="Andale Mono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600" b="1" dirty="0">
                    <a:solidFill>
                      <a:srgbClr val="AB7942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Vodiče typu samec-samec</a:t>
                </a:r>
              </a:p>
            </p:txBody>
          </p:sp>
        </mc:Choice>
        <mc:Fallback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77012"/>
                <a:ext cx="4916731" cy="3539430"/>
              </a:xfrm>
              <a:prstGeom prst="rect">
                <a:avLst/>
              </a:prstGeom>
              <a:blipFill>
                <a:blip r:embed="rId4"/>
                <a:stretch>
                  <a:fillRect l="-515" b="-107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84713EF-C5A3-1A4D-81C8-03500726910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49" y="858175"/>
            <a:ext cx="6347232" cy="414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2" name="TextovéPole 1">
            <a:extLst>
              <a:ext uri="{FF2B5EF4-FFF2-40B4-BE49-F238E27FC236}">
                <a16:creationId xmlns:a16="http://schemas.microsoft.com/office/drawing/2014/main" id="{C6F9D3D9-836A-C34D-949C-828FD10887F2}"/>
              </a:ext>
            </a:extLst>
          </p:cNvPr>
          <p:cNvSpPr txBox="1"/>
          <p:nvPr/>
        </p:nvSpPr>
        <p:spPr>
          <a:xfrm>
            <a:off x="2627784" y="483518"/>
            <a:ext cx="5184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Programový kód je stejný jako ke druhému </a:t>
            </a:r>
            <a:br>
              <a:rPr lang="cs-CZ" dirty="0"/>
            </a:br>
            <a:r>
              <a:rPr lang="cs-CZ" dirty="0"/>
              <a:t>příkladu z minulé hodiny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Máte-li v </a:t>
            </a:r>
            <a:r>
              <a:rPr lang="cs-CZ" dirty="0" err="1"/>
              <a:t>Arduinu</a:t>
            </a:r>
            <a:r>
              <a:rPr lang="cs-CZ" dirty="0"/>
              <a:t> program z minula nemusíte nic nového nahrávat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 opačném </a:t>
            </a:r>
            <a:r>
              <a:rPr lang="cs-CZ" dirty="0" err="1"/>
              <a:t>případdě</a:t>
            </a:r>
            <a:r>
              <a:rPr lang="cs-CZ" dirty="0"/>
              <a:t> použijte kód z minula, </a:t>
            </a:r>
            <a:br>
              <a:rPr lang="cs-CZ" dirty="0"/>
            </a:br>
            <a:r>
              <a:rPr lang="cs-CZ" dirty="0"/>
              <a:t>který by jste měli mít uložený v počítači</a:t>
            </a: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1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FF48CC-F2C7-BE41-834B-B53C5FD50FD2}"/>
              </a:ext>
            </a:extLst>
          </p:cNvPr>
          <p:cNvSpPr txBox="1"/>
          <p:nvPr/>
        </p:nvSpPr>
        <p:spPr>
          <a:xfrm>
            <a:off x="2198615" y="429215"/>
            <a:ext cx="613180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prepinac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=2; 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tlacitko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= 0; 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cervena1=3; 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oranzova1=4; 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zelena1=5;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cervena3=9;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zelena3=10;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modra=11; //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kontrolni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dioda pro chodce</a:t>
            </a:r>
          </a:p>
          <a:p>
            <a:endParaRPr lang="cs-CZ" sz="1100" dirty="0">
              <a:solidFill>
                <a:prstClr val="black"/>
              </a:solidFill>
              <a:latin typeface="Courier" pitchFamily="2" charset="0"/>
            </a:endParaRP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void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setup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() {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prepinac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INPUT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(cervena1,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(oranzova1,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(zelena1,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(cervena3,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(zelena3,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(modra,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(zelena1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, 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cs-CZ" sz="1100" dirty="0">
                <a:solidFill>
                  <a:srgbClr val="ED7D31"/>
                </a:solidFill>
                <a:latin typeface="Courier" pitchFamily="2" charset="0"/>
              </a:rPr>
              <a:t>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(cervena3,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attachInterrup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digitalPinToInterrupt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prepinac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),     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zmena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RISING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096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2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FF48CC-F2C7-BE41-834B-B53C5FD50FD2}"/>
              </a:ext>
            </a:extLst>
          </p:cNvPr>
          <p:cNvSpPr txBox="1"/>
          <p:nvPr/>
        </p:nvSpPr>
        <p:spPr>
          <a:xfrm>
            <a:off x="2198615" y="429215"/>
            <a:ext cx="3752950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void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loop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() {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(2000); 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if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(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tlacitko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 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{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(zelena1,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(oranzova1,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(1000);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(oranzova1,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(cervena1,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(500);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(zelena3,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(cervena3,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modra,</a:t>
            </a:r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tlacitko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=0;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(2000);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(zelena3,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(oranzova1,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(cervena3,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 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(1000);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(cervena1,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(oranzova1,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LOW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(zelena1,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        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  }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}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void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zmena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(){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tlacitko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=1;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digitalWrite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(modra,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HIGH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09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Popis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4" name="TextovéPole 3">
            <a:extLst>
              <a:ext uri="{FF2B5EF4-FFF2-40B4-BE49-F238E27FC236}">
                <a16:creationId xmlns:a16="http://schemas.microsoft.com/office/drawing/2014/main" id="{9AB9BF84-F77D-424D-AA50-721736BA2397}"/>
              </a:ext>
            </a:extLst>
          </p:cNvPr>
          <p:cNvSpPr txBox="1"/>
          <p:nvPr/>
        </p:nvSpPr>
        <p:spPr>
          <a:xfrm>
            <a:off x="2411760" y="411510"/>
            <a:ext cx="6480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cs-CZ" dirty="0"/>
              <a:t>Jedná se o zobecnění minulého příkladu. Opět se jedná </a:t>
            </a:r>
            <a:br>
              <a:rPr lang="cs-CZ" dirty="0"/>
            </a:br>
            <a:r>
              <a:rPr lang="cs-CZ" dirty="0"/>
              <a:t>o samostatný přechod pro chodce, ale tentokrát osazený </a:t>
            </a:r>
            <a:br>
              <a:rPr lang="cs-CZ" dirty="0"/>
            </a:br>
            <a:r>
              <a:rPr lang="cs-CZ" dirty="0"/>
              <a:t>semafory z obou stran silnice i přechodu a tlačítky z obou stran přechodu.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Pokud vše funguje, tak výborně. Můžete pokračovat dále Budeme se teď věnovat křižovatce dvou jednosměrných </a:t>
            </a:r>
            <a:br>
              <a:rPr lang="cs-CZ" dirty="0"/>
            </a:br>
            <a:r>
              <a:rPr lang="cs-CZ" dirty="0"/>
              <a:t>cest s jedním přechodem pro chodce, který je vybaven </a:t>
            </a:r>
            <a:br>
              <a:rPr lang="cs-CZ" dirty="0"/>
            </a:br>
            <a:r>
              <a:rPr lang="cs-CZ" dirty="0"/>
              <a:t>tlačítky pro přecházení.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Nyní naopak ponechte zapojení, jak je a nahrajte </a:t>
            </a:r>
            <a:br>
              <a:rPr lang="cs-CZ" dirty="0"/>
            </a:br>
            <a:r>
              <a:rPr lang="cs-CZ" dirty="0"/>
              <a:t>následující programový kód: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524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1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FF48CC-F2C7-BE41-834B-B53C5FD50FD2}"/>
              </a:ext>
            </a:extLst>
          </p:cNvPr>
          <p:cNvSpPr txBox="1"/>
          <p:nvPr/>
        </p:nvSpPr>
        <p:spPr>
          <a:xfrm>
            <a:off x="2198614" y="429215"/>
            <a:ext cx="618980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prepinac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=2; 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tlacitko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=0;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cervena1=3; 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oranzova1=4;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zelena1=5;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cervena2=6;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oranzova2=7;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zelena2=8;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cervena3=9;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zelena3=10;</a:t>
            </a: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int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modra=11; </a:t>
            </a:r>
          </a:p>
          <a:p>
            <a:endParaRPr lang="cs-CZ" sz="1100" dirty="0">
              <a:solidFill>
                <a:prstClr val="black"/>
              </a:solidFill>
              <a:latin typeface="Courier" pitchFamily="2" charset="0"/>
            </a:endParaRPr>
          </a:p>
          <a:p>
            <a:r>
              <a:rPr lang="cs-CZ" sz="1100" dirty="0" err="1">
                <a:solidFill>
                  <a:srgbClr val="70AD47"/>
                </a:solidFill>
                <a:latin typeface="Courier" pitchFamily="2" charset="0"/>
              </a:rPr>
              <a:t>void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setup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() {</a:t>
            </a:r>
          </a:p>
          <a:p>
            <a:r>
              <a:rPr lang="cs-CZ" sz="1100" dirty="0">
                <a:solidFill>
                  <a:srgbClr val="ED7D31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prepinac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INPUT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(cervena1,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(oranzova1,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(zelena1,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(cervena2,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(oranzova2,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(zelena2,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(cervena3,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(zelena3,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(modra,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OUTPUT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attachInterrupt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</a:t>
            </a:r>
            <a:r>
              <a:rPr lang="cs-CZ" sz="1100" dirty="0" err="1">
                <a:solidFill>
                  <a:srgbClr val="ED7D31"/>
                </a:solidFill>
                <a:latin typeface="Courier" pitchFamily="2" charset="0"/>
              </a:rPr>
              <a:t>digitalPinToInterrupt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prepinac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), </a:t>
            </a:r>
            <a:r>
              <a:rPr lang="cs-CZ" sz="1100" dirty="0" err="1">
                <a:solidFill>
                  <a:prstClr val="black"/>
                </a:solidFill>
                <a:latin typeface="Courier" pitchFamily="2" charset="0"/>
              </a:rPr>
              <a:t>zmena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cs-CZ" sz="1100" dirty="0">
                <a:solidFill>
                  <a:srgbClr val="70AD47"/>
                </a:solidFill>
                <a:latin typeface="Courier" pitchFamily="2" charset="0"/>
              </a:rPr>
              <a:t>RISING</a:t>
            </a:r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" pitchFamily="2" charset="0"/>
              </a:rPr>
              <a:t>}</a:t>
            </a:r>
          </a:p>
          <a:p>
            <a:endParaRPr lang="cs-CZ" sz="1100" dirty="0">
              <a:solidFill>
                <a:prstClr val="black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5555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802</Words>
  <Application>Microsoft Macintosh PowerPoint</Application>
  <PresentationFormat>Předvádění na obrazovce (16:9)</PresentationFormat>
  <Paragraphs>177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10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12</vt:i4>
      </vt:variant>
    </vt:vector>
  </HeadingPairs>
  <TitlesOfParts>
    <vt:vector size="25" baseType="lpstr">
      <vt:lpstr>Arial Unicode MS</vt:lpstr>
      <vt:lpstr>맑은 고딕</vt:lpstr>
      <vt:lpstr>Andale Mono</vt:lpstr>
      <vt:lpstr>Arial</vt:lpstr>
      <vt:lpstr>Calibri</vt:lpstr>
      <vt:lpstr>Calibri Light</vt:lpstr>
      <vt:lpstr>Cambria Math</vt:lpstr>
      <vt:lpstr>Courier</vt:lpstr>
      <vt:lpstr>Times New Roman</vt:lpstr>
      <vt:lpstr>Wingdings</vt:lpstr>
      <vt:lpstr>Cover and End Slide Master</vt:lpstr>
      <vt:lpstr>Contents Slide Master</vt:lpstr>
      <vt:lpstr>Section Break Slide Master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Uživatel Microsoft Office</cp:lastModifiedBy>
  <cp:revision>285</cp:revision>
  <cp:lastPrinted>2018-08-08T06:59:44Z</cp:lastPrinted>
  <dcterms:created xsi:type="dcterms:W3CDTF">2016-12-05T23:26:54Z</dcterms:created>
  <dcterms:modified xsi:type="dcterms:W3CDTF">2018-08-08T10:56:48Z</dcterms:modified>
</cp:coreProperties>
</file>