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9" r:id="rId9"/>
    <p:sldId id="266" r:id="rId10"/>
    <p:sldId id="264" r:id="rId11"/>
    <p:sldId id="267" r:id="rId12"/>
    <p:sldId id="262" r:id="rId13"/>
    <p:sldId id="268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2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3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1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FF0F-C555-499A-9700-261B8BB2D018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1000108"/>
            <a:ext cx="8364812" cy="38576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Библиотеки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динамической  компоновки.</a:t>
            </a:r>
            <a:b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DLL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динамической загрузки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7715304" cy="52864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err="1"/>
              <a:t>typedef</a:t>
            </a:r>
            <a:r>
              <a:rPr lang="en-US" sz="8000" dirty="0"/>
              <a:t>  HWND  (WINAPI *MYDLLPROC) (LPSTR</a:t>
            </a:r>
            <a:r>
              <a:rPr lang="en-US" sz="8000" dirty="0" smtClean="0"/>
              <a:t>);</a:t>
            </a:r>
          </a:p>
          <a:p>
            <a:pPr>
              <a:buNone/>
            </a:pPr>
            <a:r>
              <a:rPr lang="en-US" sz="8000" dirty="0" smtClean="0"/>
              <a:t>MYDLLPROC    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smtClean="0"/>
              <a:t>FARPROC    </a:t>
            </a:r>
            <a:r>
              <a:rPr lang="en-US" sz="8000" dirty="0" err="1" smtClean="0"/>
              <a:t>MyPool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smtClean="0"/>
              <a:t>HANDLE       </a:t>
            </a:r>
            <a:r>
              <a:rPr lang="en-US" sz="8000" dirty="0" err="1"/>
              <a:t>hDLL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err="1" smtClean="0"/>
              <a:t>hDLL</a:t>
            </a:r>
            <a:r>
              <a:rPr lang="en-US" sz="8000" dirty="0" smtClean="0"/>
              <a:t> </a:t>
            </a:r>
            <a:r>
              <a:rPr lang="en-US" sz="8000" dirty="0"/>
              <a:t>= </a:t>
            </a:r>
            <a:r>
              <a:rPr lang="en-US" sz="8000" dirty="0" err="1"/>
              <a:t>LoadLibrary</a:t>
            </a:r>
            <a:r>
              <a:rPr lang="en-US" sz="8000" dirty="0"/>
              <a:t>("DLLDEMO.DLL</a:t>
            </a:r>
            <a:r>
              <a:rPr lang="en-US" sz="8000" dirty="0" smtClean="0"/>
              <a:t>");</a:t>
            </a:r>
          </a:p>
          <a:p>
            <a:pPr>
              <a:buNone/>
            </a:pPr>
            <a:r>
              <a:rPr lang="en-US" sz="8000" dirty="0" smtClean="0"/>
              <a:t>	if(</a:t>
            </a:r>
            <a:r>
              <a:rPr lang="en-US" sz="8000" dirty="0" err="1" smtClean="0"/>
              <a:t>hDLL</a:t>
            </a:r>
            <a:r>
              <a:rPr lang="en-US" sz="8000" dirty="0" smtClean="0"/>
              <a:t> </a:t>
            </a:r>
            <a:r>
              <a:rPr lang="en-US" sz="8000" dirty="0"/>
              <a:t>!= NULL</a:t>
            </a:r>
            <a:r>
              <a:rPr lang="en-US" sz="8000" dirty="0" smtClean="0"/>
              <a:t>)</a:t>
            </a:r>
          </a:p>
          <a:p>
            <a:pPr>
              <a:buNone/>
            </a:pPr>
            <a:r>
              <a:rPr lang="en-US" sz="8000" dirty="0" smtClean="0"/>
              <a:t>	</a:t>
            </a:r>
          </a:p>
          <a:p>
            <a:pPr>
              <a:buNone/>
            </a:pPr>
            <a:r>
              <a:rPr lang="en-US" sz="8000" dirty="0" smtClean="0"/>
              <a:t>{</a:t>
            </a:r>
            <a:r>
              <a:rPr lang="ru-RU" sz="8000" dirty="0" smtClean="0"/>
              <a:t>    </a:t>
            </a:r>
            <a:r>
              <a:rPr lang="en-US" sz="8000" dirty="0" err="1" smtClean="0"/>
              <a:t>MyPool</a:t>
            </a:r>
            <a:r>
              <a:rPr lang="en-US" sz="8000" dirty="0" smtClean="0"/>
              <a:t> </a:t>
            </a:r>
            <a:r>
              <a:rPr lang="en-US" sz="8000" dirty="0"/>
              <a:t>= </a:t>
            </a:r>
            <a:r>
              <a:rPr lang="en-US" sz="8000" dirty="0" err="1"/>
              <a:t>GetProcAddress</a:t>
            </a:r>
            <a:r>
              <a:rPr lang="en-US" sz="8000" dirty="0"/>
              <a:t>(</a:t>
            </a:r>
            <a:r>
              <a:rPr lang="en-US" sz="8000" dirty="0" err="1"/>
              <a:t>hLib</a:t>
            </a:r>
            <a:r>
              <a:rPr lang="en-US" sz="8000" dirty="0"/>
              <a:t>, MAKEINTRESOURCE(8</a:t>
            </a:r>
            <a:r>
              <a:rPr lang="en-US" sz="8000" dirty="0" smtClean="0"/>
              <a:t>));</a:t>
            </a:r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ru-RU" sz="8000" dirty="0" smtClean="0"/>
              <a:t> </a:t>
            </a:r>
            <a:r>
              <a:rPr lang="en-US" sz="8000" dirty="0" smtClean="0"/>
              <a:t>	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 = </a:t>
            </a:r>
            <a:r>
              <a:rPr lang="en-US" sz="8000" dirty="0"/>
              <a:t>(MYDLLPROC</a:t>
            </a:r>
            <a:r>
              <a:rPr lang="en-US" sz="8000" dirty="0" smtClean="0"/>
              <a:t>) </a:t>
            </a:r>
            <a:r>
              <a:rPr lang="en-US" sz="8000" dirty="0" err="1" smtClean="0"/>
              <a:t>GetProcAddress</a:t>
            </a:r>
            <a:r>
              <a:rPr lang="en-US" sz="8000" dirty="0" smtClean="0"/>
              <a:t>(</a:t>
            </a:r>
            <a:r>
              <a:rPr lang="en-US" sz="8000" dirty="0" err="1" smtClean="0"/>
              <a:t>hDLL</a:t>
            </a:r>
            <a:r>
              <a:rPr lang="en-US" sz="8000" dirty="0"/>
              <a:t>,     </a:t>
            </a:r>
            <a:r>
              <a:rPr lang="en-US" sz="8000" dirty="0" smtClean="0"/>
              <a:t> </a:t>
            </a:r>
          </a:p>
          <a:p>
            <a:pPr>
              <a:buNone/>
            </a:pPr>
            <a:r>
              <a:rPr lang="en-US" sz="8000" dirty="0"/>
              <a:t>	</a:t>
            </a:r>
            <a:r>
              <a:rPr lang="en-US" sz="8000" dirty="0" smtClean="0"/>
              <a:t>			“</a:t>
            </a:r>
            <a:r>
              <a:rPr lang="en-US" sz="8000" dirty="0" err="1" smtClean="0"/>
              <a:t>MyFunc</a:t>
            </a:r>
            <a:r>
              <a:rPr lang="en-US" sz="8000" dirty="0" smtClean="0"/>
              <a:t>"); </a:t>
            </a:r>
          </a:p>
          <a:p>
            <a:pPr>
              <a:buNone/>
            </a:pPr>
            <a:r>
              <a:rPr lang="en-US" sz="8000" dirty="0" smtClean="0"/>
              <a:t> 	</a:t>
            </a:r>
            <a:r>
              <a:rPr lang="ru-RU" sz="8000" dirty="0" smtClean="0"/>
              <a:t>          </a:t>
            </a:r>
            <a:r>
              <a:rPr lang="en-US" sz="8000" dirty="0" smtClean="0"/>
              <a:t>if(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!= </a:t>
            </a:r>
            <a:r>
              <a:rPr lang="en-US" sz="8000" dirty="0"/>
              <a:t>NULL) 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	</a:t>
            </a:r>
            <a:r>
              <a:rPr lang="ru-RU" sz="8000" dirty="0" smtClean="0"/>
              <a:t>      </a:t>
            </a:r>
            <a:r>
              <a:rPr lang="en-US" sz="8000" dirty="0" smtClean="0"/>
              <a:t> </a:t>
            </a:r>
            <a:r>
              <a:rPr lang="en-US" sz="8000" dirty="0"/>
              <a:t>{     </a:t>
            </a:r>
            <a:r>
              <a:rPr lang="en-US" sz="8000" dirty="0" smtClean="0"/>
              <a:t> </a:t>
            </a:r>
            <a:endParaRPr lang="ru-RU" sz="8000" dirty="0" smtClean="0"/>
          </a:p>
          <a:p>
            <a:pPr>
              <a:buNone/>
            </a:pPr>
            <a:r>
              <a:rPr lang="ru-RU" sz="8000" dirty="0" smtClean="0"/>
              <a:t>		</a:t>
            </a:r>
            <a:r>
              <a:rPr lang="en-US" sz="8000" dirty="0" err="1" smtClean="0"/>
              <a:t>int</a:t>
            </a:r>
            <a:r>
              <a:rPr lang="en-US" sz="8000" dirty="0" smtClean="0"/>
              <a:t> Code=(*</a:t>
            </a:r>
            <a:r>
              <a:rPr lang="ru-RU" sz="8000" dirty="0" smtClean="0"/>
              <a:t> 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 )(“Hello”);</a:t>
            </a:r>
            <a:r>
              <a:rPr lang="ru-RU" sz="8000" dirty="0" smtClean="0"/>
              <a:t>// вызываем функцию</a:t>
            </a:r>
            <a:r>
              <a:rPr lang="en-US" sz="8000" dirty="0" smtClean="0"/>
              <a:t>  </a:t>
            </a:r>
          </a:p>
          <a:p>
            <a:pPr>
              <a:buNone/>
            </a:pPr>
            <a:r>
              <a:rPr lang="en-US" sz="8000" dirty="0" smtClean="0"/>
              <a:t>	 	</a:t>
            </a:r>
            <a:r>
              <a:rPr lang="ru-RU" sz="8000" dirty="0" smtClean="0"/>
              <a:t>     </a:t>
            </a:r>
            <a:r>
              <a:rPr lang="en-US" sz="8000" dirty="0" smtClean="0"/>
              <a:t> </a:t>
            </a:r>
            <a:r>
              <a:rPr lang="ru-RU" sz="8000" dirty="0"/>
              <a:t>}  </a:t>
            </a:r>
            <a:endParaRPr lang="en-US" sz="8000" dirty="0" smtClean="0"/>
          </a:p>
          <a:p>
            <a:pPr>
              <a:buNone/>
            </a:pPr>
            <a:r>
              <a:rPr lang="ru-RU" sz="8000" dirty="0" err="1" smtClean="0"/>
              <a:t>FreeLibrary</a:t>
            </a:r>
            <a:r>
              <a:rPr lang="ru-RU" sz="8000" dirty="0" smtClean="0"/>
              <a:t>(</a:t>
            </a:r>
            <a:r>
              <a:rPr lang="ru-RU" sz="8000" dirty="0" err="1" smtClean="0"/>
              <a:t>hDLL</a:t>
            </a:r>
            <a:r>
              <a:rPr lang="ru-RU" sz="8000" dirty="0" smtClean="0"/>
              <a:t>);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ru-RU" sz="8000" dirty="0" smtClean="0"/>
              <a:t>}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  <a:endParaRPr lang="ru-RU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</a:p>
          <a:p>
            <a:pPr>
              <a:buNone/>
            </a:pPr>
            <a:r>
              <a:rPr lang="en-US" sz="4800" dirty="0" smtClean="0"/>
              <a:t>	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100" b="0" dirty="0" smtClean="0"/>
              <a:t>Вызов потоком функции </a:t>
            </a:r>
            <a:r>
              <a:rPr lang="ru-RU" sz="3200" b="0" dirty="0" err="1" smtClean="0"/>
              <a:t>LoadLibrary</a:t>
            </a:r>
            <a:endParaRPr lang="ru-RU" sz="3200" dirty="0"/>
          </a:p>
        </p:txBody>
      </p:sp>
      <p:sp>
        <p:nvSpPr>
          <p:cNvPr id="3074" name="AutoShape 2" descr="rihter20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rihter20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75918"/>
            <a:ext cx="6500858" cy="5982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функция </a:t>
            </a:r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600200"/>
            <a:ext cx="8543956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BOOL  </a:t>
            </a:r>
            <a:r>
              <a:rPr lang="en-US" sz="2400" dirty="0" smtClean="0"/>
              <a:t>APIENTRY </a:t>
            </a:r>
            <a:r>
              <a:rPr lang="en-US" sz="2400" dirty="0" err="1" smtClean="0"/>
              <a:t>DllMain</a:t>
            </a:r>
            <a:r>
              <a:rPr lang="en-US" sz="2400" dirty="0" smtClean="0"/>
              <a:t>( </a:t>
            </a:r>
            <a:r>
              <a:rPr lang="ru-RU" sz="2400" dirty="0" smtClean="0"/>
              <a:t> </a:t>
            </a:r>
            <a:r>
              <a:rPr lang="ru-RU" sz="2400" dirty="0"/>
              <a:t>HINSTANCE </a:t>
            </a:r>
            <a:r>
              <a:rPr lang="ru-RU" sz="2400" dirty="0" err="1"/>
              <a:t>hinstDLL</a:t>
            </a:r>
            <a:r>
              <a:rPr lang="ru-RU" sz="2400" dirty="0"/>
              <a:t>,  </a:t>
            </a:r>
            <a:r>
              <a:rPr lang="ru-RU" sz="2400" dirty="0" smtClean="0"/>
              <a:t>   </a:t>
            </a:r>
            <a:r>
              <a:rPr lang="ru-RU" sz="2400" dirty="0"/>
              <a:t>	</a:t>
            </a:r>
            <a:r>
              <a:rPr lang="en-US" sz="2400" dirty="0" smtClean="0"/>
              <a:t>				</a:t>
            </a:r>
            <a:r>
              <a:rPr lang="ru-RU" sz="2400" dirty="0" smtClean="0"/>
              <a:t>DWORD     </a:t>
            </a:r>
            <a:r>
              <a:rPr lang="ru-RU" sz="2400" dirty="0" err="1"/>
              <a:t>fdwReason</a:t>
            </a:r>
            <a:r>
              <a:rPr lang="ru-RU" sz="2400" dirty="0"/>
              <a:t>,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ru-RU" sz="2400" dirty="0" smtClean="0"/>
              <a:t>   </a:t>
            </a:r>
            <a:r>
              <a:rPr lang="ru-RU" sz="2400" dirty="0"/>
              <a:t>	</a:t>
            </a:r>
            <a:r>
              <a:rPr lang="ru-RU" sz="2400" dirty="0" smtClean="0"/>
              <a:t>LPVOID    </a:t>
            </a:r>
            <a:r>
              <a:rPr lang="ru-RU" sz="2400" dirty="0" err="1"/>
              <a:t>lpvReserved</a:t>
            </a:r>
            <a:r>
              <a:rPr lang="ru-RU" sz="2400" dirty="0"/>
              <a:t>); </a:t>
            </a:r>
            <a:endParaRPr lang="en-US" sz="2400" dirty="0" smtClean="0"/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3000373"/>
          <a:ext cx="8858312" cy="2823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5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Значение </a:t>
                      </a:r>
                      <a:r>
                        <a:rPr lang="ru-RU" sz="2000" dirty="0" err="1" smtClean="0"/>
                        <a:t>fdwReason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 Описание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DLL_PROCESS_ATTACH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Запуск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процесса или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вызов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функции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LoadLibrary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DLL_THREAD_ATTACH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Создана новая задача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DLL_THREAD_DETACH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Задача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завершает свою работу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не аварийным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способом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DLL_PROCESS_DETACH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Нормальное завершение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процесса или вызова функции </a:t>
                      </a:r>
                      <a:endParaRPr lang="ru-RU" sz="1800" dirty="0" smtClean="0">
                        <a:latin typeface="Times New Roman"/>
                        <a:ea typeface="Times New Roman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latin typeface="Times New Roman"/>
                          <a:ea typeface="Times New Roman"/>
                        </a:rPr>
                        <a:t>FreeLibrary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000108"/>
          </a:xfrm>
        </p:spPr>
        <p:txBody>
          <a:bodyPr>
            <a:normAutofit/>
          </a:bodyPr>
          <a:lstStyle/>
          <a:p>
            <a:r>
              <a:rPr lang="ru-RU" sz="3200" b="0" dirty="0" smtClean="0"/>
              <a:t>Вызов потоком функции </a:t>
            </a:r>
            <a:r>
              <a:rPr lang="en-US" sz="3200" b="0" dirty="0" smtClean="0"/>
              <a:t>Free</a:t>
            </a:r>
            <a:r>
              <a:rPr lang="ru-RU" sz="3200" b="0" dirty="0" err="1" smtClean="0"/>
              <a:t>Library</a:t>
            </a:r>
            <a:endParaRPr lang="ru-RU" sz="3200" dirty="0"/>
          </a:p>
        </p:txBody>
      </p:sp>
      <p:pic>
        <p:nvPicPr>
          <p:cNvPr id="25602" name="Picture 2" descr="rihter20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66226"/>
            <a:ext cx="3714776" cy="6091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Файл определения </a:t>
            </a:r>
            <a:r>
              <a:rPr lang="en-US" sz="4000" dirty="0" smtClean="0"/>
              <a:t> .DEF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Формат описания экспортируемой функции:</a:t>
            </a:r>
          </a:p>
          <a:p>
            <a:pPr>
              <a:buNone/>
            </a:pPr>
            <a:r>
              <a:rPr lang="en-US" dirty="0" smtClean="0"/>
              <a:t>EXPORTS  </a:t>
            </a:r>
          </a:p>
          <a:p>
            <a:pPr>
              <a:buNone/>
            </a:pPr>
            <a:r>
              <a:rPr lang="ru-RU" dirty="0" err="1" smtClean="0"/>
              <a:t>ИмяТочкиВхода</a:t>
            </a:r>
            <a:r>
              <a:rPr lang="en-US" dirty="0" smtClean="0"/>
              <a:t> [=</a:t>
            </a:r>
            <a:r>
              <a:rPr lang="ru-RU" dirty="0" err="1" smtClean="0"/>
              <a:t>ВнутрИмя</a:t>
            </a:r>
            <a:r>
              <a:rPr lang="en-US" dirty="0" smtClean="0"/>
              <a:t>] [@</a:t>
            </a:r>
            <a:r>
              <a:rPr lang="ru-RU" dirty="0" smtClean="0"/>
              <a:t>Номер</a:t>
            </a:r>
            <a:r>
              <a:rPr lang="en-US" dirty="0" smtClean="0"/>
              <a:t>] [NONAME] [CONSTANT]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LIBRARY     DLLNAME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DESCRIPTION 'DLL-библиотека DLLNAME‘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EXPORTS</a:t>
            </a:r>
          </a:p>
          <a:p>
            <a:pPr>
              <a:buNone/>
            </a:pPr>
            <a:r>
              <a:rPr lang="en-US" dirty="0" err="1" smtClean="0"/>
              <a:t>DrawBitmap</a:t>
            </a:r>
            <a:r>
              <a:rPr lang="en-US" dirty="0" smtClean="0"/>
              <a:t>=</a:t>
            </a:r>
            <a:r>
              <a:rPr lang="en-US" dirty="0" err="1" smtClean="0"/>
              <a:t>MyDraw</a:t>
            </a:r>
            <a:r>
              <a:rPr lang="en-US" dirty="0" smtClean="0"/>
              <a:t>  @4  </a:t>
            </a:r>
          </a:p>
          <a:p>
            <a:pPr>
              <a:buNone/>
            </a:pPr>
            <a:r>
              <a:rPr lang="en-US" dirty="0" err="1" smtClean="0"/>
              <a:t>ShowAll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err="1" smtClean="0"/>
              <a:t>MyPoolPtr</a:t>
            </a:r>
            <a:r>
              <a:rPr lang="en-US" dirty="0" smtClean="0"/>
              <a:t>   @5 CONSTANT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GetMyPool</a:t>
            </a:r>
            <a:r>
              <a:rPr lang="en-US" dirty="0" smtClean="0"/>
              <a:t>   @8 NONAME </a:t>
            </a:r>
          </a:p>
          <a:p>
            <a:pPr>
              <a:buNone/>
            </a:pPr>
            <a:r>
              <a:rPr lang="en-US" dirty="0" err="1" smtClean="0"/>
              <a:t>MyFunc</a:t>
            </a:r>
            <a:r>
              <a:rPr lang="ru-RU" dirty="0" smtClean="0"/>
              <a:t>  @9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исполняемого файла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ПОЛУЧЕНИЕИСПОЛНЯЕМОГОФАЙЛА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857232"/>
            <a:ext cx="5500694" cy="5832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5" y="1857364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sz="2400" dirty="0" smtClean="0"/>
              <a:t>Подготовка текста приложения на языке программирования.</a:t>
            </a:r>
          </a:p>
          <a:p>
            <a:pPr lvl="0" hangingPunct="0">
              <a:buFont typeface="Arial" pitchFamily="34" charset="0"/>
              <a:buChar char="•"/>
            </a:pPr>
            <a:r>
              <a:rPr lang="ru-RU" sz="2400" dirty="0" smtClean="0"/>
              <a:t> Трансляция в </a:t>
            </a:r>
            <a:r>
              <a:rPr lang="en-US" sz="2400" dirty="0" smtClean="0"/>
              <a:t>.</a:t>
            </a:r>
            <a:r>
              <a:rPr lang="en-US" sz="2400" dirty="0" err="1" smtClean="0"/>
              <a:t>obj</a:t>
            </a:r>
            <a:r>
              <a:rPr lang="ru-RU" sz="2400" dirty="0" smtClean="0"/>
              <a:t> файл</a:t>
            </a:r>
          </a:p>
          <a:p>
            <a:pPr lvl="0" hangingPunct="0">
              <a:buFont typeface="Arial" pitchFamily="34" charset="0"/>
              <a:buChar char="•"/>
            </a:pPr>
            <a:r>
              <a:rPr lang="ru-RU" sz="2400" dirty="0" smtClean="0"/>
              <a:t> Компоновка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.exe</a:t>
            </a:r>
            <a:r>
              <a:rPr lang="ru-RU" sz="2400" dirty="0" smtClean="0"/>
              <a:t> файла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Статическая компоновка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25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Статическая библиотека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285852" y="1857364"/>
            <a:ext cx="7116593" cy="4357718"/>
            <a:chOff x="1285852" y="1857364"/>
            <a:chExt cx="7116593" cy="435771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285852" y="1857364"/>
              <a:ext cx="1643074" cy="421484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5853" y="2428868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 А()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143372" y="3143248"/>
              <a:ext cx="1643074" cy="3000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3372" y="4782933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А()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496" y="2786058"/>
              <a:ext cx="183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Программа 1.ехе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643701" y="2643158"/>
              <a:ext cx="1643074" cy="35719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43702" y="5429264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А()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64" y="2214554"/>
              <a:ext cx="183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Программа 2.ехе</a:t>
              </a:r>
              <a:endParaRPr lang="ru-RU" dirty="0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928926" y="2500306"/>
              <a:ext cx="321471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2928926" y="2786058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rot="5400000">
              <a:off x="4536281" y="4107661"/>
              <a:ext cx="32147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rot="5400000">
              <a:off x="2643968" y="392827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endCxn id="8" idx="1"/>
            </p:cNvCxnSpPr>
            <p:nvPr/>
          </p:nvCxnSpPr>
          <p:spPr>
            <a:xfrm>
              <a:off x="3786182" y="5034660"/>
              <a:ext cx="357190" cy="7143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endCxn id="11" idx="1"/>
            </p:cNvCxnSpPr>
            <p:nvPr/>
          </p:nvCxnSpPr>
          <p:spPr>
            <a:xfrm>
              <a:off x="6072198" y="5643578"/>
              <a:ext cx="571504" cy="10885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71802" y="1857364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Копия добавляется в каждую программу во время компоновки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115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Динамическая компоновка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DLL </a:t>
            </a:r>
            <a:r>
              <a:rPr lang="ru-RU" dirty="0" smtClean="0"/>
              <a:t> в адресном пространстве  процессов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9219" name="Picture 3" descr="image0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21920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5720" y="1393874"/>
            <a:ext cx="6786610" cy="4535455"/>
            <a:chOff x="285720" y="1393874"/>
            <a:chExt cx="7215238" cy="4433191"/>
          </a:xfrm>
        </p:grpSpPr>
        <p:pic>
          <p:nvPicPr>
            <p:cNvPr id="8194" name="Picture 2" descr="img0008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571612"/>
              <a:ext cx="7215238" cy="425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285852" y="1393874"/>
              <a:ext cx="119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Процесс 1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7818" y="1428736"/>
              <a:ext cx="119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Процесс 2</a:t>
              </a:r>
              <a:endParaRPr lang="ru-RU" dirty="0"/>
            </a:p>
          </p:txBody>
        </p:sp>
      </p:grpSp>
      <p:pic>
        <p:nvPicPr>
          <p:cNvPr id="8" name="Picture 2" descr="image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1571612"/>
            <a:ext cx="144757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Неявное связывание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79732"/>
            <a:ext cx="8286808" cy="557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Порядок неявного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000" dirty="0" smtClean="0"/>
              <a:t>1. В заголовочном файле  определятся экспортируемые функции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MyDLL.h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EXPORT extern “C” __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declspec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dllexport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CALLBACK 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			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(char *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2. Раздел экспорта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3. При создании исходного  </a:t>
            </a:r>
            <a:r>
              <a:rPr lang="en-US" sz="2000" dirty="0" smtClean="0"/>
              <a:t>EXE </a:t>
            </a:r>
            <a:r>
              <a:rPr lang="ru-RU" sz="2000" dirty="0" smtClean="0"/>
              <a:t>– модуля необходимо определить внешнюю функцию 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#include “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MyDLL.h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extern "C" 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sz="2200" i="1" dirty="0" err="1" smtClean="0">
                <a:solidFill>
                  <a:schemeClr val="accent4">
                    <a:lumMod val="75000"/>
                  </a:schemeClr>
                </a:solidFill>
              </a:rPr>
              <a:t>declspec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i="1" dirty="0" err="1" smtClean="0">
                <a:solidFill>
                  <a:schemeClr val="accent4">
                    <a:lumMod val="75000"/>
                  </a:schemeClr>
                </a:solidFill>
              </a:rPr>
              <a:t>dllimport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(char * 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ru-RU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4. Компоновщик создает в конечном </a:t>
            </a:r>
            <a:r>
              <a:rPr lang="ru-RU" sz="2000" dirty="0" err="1" smtClean="0"/>
              <a:t>ЕХЕ-модуле</a:t>
            </a:r>
            <a:r>
              <a:rPr lang="ru-RU" sz="2000" i="1" dirty="0" smtClean="0"/>
              <a:t> раздел</a:t>
            </a:r>
            <a:r>
              <a:rPr lang="ru-RU" sz="2000" dirty="0" smtClean="0"/>
              <a:t> </a:t>
            </a:r>
            <a:r>
              <a:rPr lang="ru-RU" sz="2000" i="1" dirty="0" smtClean="0"/>
              <a:t>импорта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5. Прямой вызов функции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iCode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(“Hello”);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70050"/>
              </p:ext>
            </p:extLst>
          </p:nvPr>
        </p:nvGraphicFramePr>
        <p:xfrm>
          <a:off x="827584" y="2780928"/>
          <a:ext cx="3286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MonoCondensedC"/>
                          <a:ea typeface="Times New Roman"/>
                          <a:cs typeface="MonoCondensedC"/>
                        </a:rPr>
                        <a:t>ordinal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MonoCondensedC"/>
                          <a:ea typeface="Times New Roman"/>
                          <a:cs typeface="MonoCondensedC"/>
                        </a:rPr>
                        <a:t>  hint   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MonoCondensedC"/>
                          <a:ea typeface="Times New Roman"/>
                          <a:cs typeface="MonoCondensedC"/>
                        </a:rPr>
                        <a:t>RVA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name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0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0001A3C6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Add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0001A367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MyFunc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ru-RU" dirty="0" smtClean="0"/>
              <a:t>Явное связывание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3"/>
            <a:ext cx="8643998" cy="555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387</Words>
  <Application>Microsoft Office PowerPoint</Application>
  <PresentationFormat>Экран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MonoCondensedC</vt:lpstr>
      <vt:lpstr>Times New Roman</vt:lpstr>
      <vt:lpstr>Тема Office</vt:lpstr>
      <vt:lpstr>Библиотеки динамической  компоновки. DLL</vt:lpstr>
      <vt:lpstr>Создание исполняемого файла  </vt:lpstr>
      <vt:lpstr>Статическая компоновка</vt:lpstr>
      <vt:lpstr>Динамическая компоновка</vt:lpstr>
      <vt:lpstr>Отображение DLL  в адресном пространстве  процессов </vt:lpstr>
      <vt:lpstr>Структура приложения</vt:lpstr>
      <vt:lpstr>Неявное связывание</vt:lpstr>
      <vt:lpstr>Порядок неявного связывания</vt:lpstr>
      <vt:lpstr>Явное связывание</vt:lpstr>
      <vt:lpstr>Пример динамической загрузки</vt:lpstr>
      <vt:lpstr>Вызов потоком функции LoadLibrary</vt:lpstr>
      <vt:lpstr>Основная функция DLL</vt:lpstr>
      <vt:lpstr>Вызов потоком функции FreeLibrary</vt:lpstr>
      <vt:lpstr>Файл определения  .DEF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DLL- библиотеки</dc:title>
  <dc:creator>Alex</dc:creator>
  <cp:lastModifiedBy>Долженкова Мария Львовна</cp:lastModifiedBy>
  <cp:revision>63</cp:revision>
  <dcterms:created xsi:type="dcterms:W3CDTF">2011-04-18T11:33:55Z</dcterms:created>
  <dcterms:modified xsi:type="dcterms:W3CDTF">2022-04-06T06:26:54Z</dcterms:modified>
</cp:coreProperties>
</file>