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D2D87-EC73-576A-1599-4E2F010D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264D0F-9C3C-BFA5-BDFD-0C10D3215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257324-6167-F496-8CA2-2B4EF543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2483-CDA7-4A2C-B080-5EB26FC158E1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64793B-0151-C96B-A542-EE303A13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173522-3F5E-D9BF-E1CD-A28B5FE2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99A3-D378-4D94-8D22-9A932D18E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40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2F694-23EF-37CC-BFDB-F4CC695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877AFC-10B2-9BC7-B259-D4552756B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B2B33-9A8A-FF83-3962-5EAF1C9C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2483-CDA7-4A2C-B080-5EB26FC158E1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B9E1DA-AEDB-3BC3-8451-4E4E59C6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08A41-909A-5324-FEA1-FEDA6C16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99A3-D378-4D94-8D22-9A932D18E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31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993E60-BC1B-012F-112E-3561831A9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77EDE4-3850-87C0-6731-9483D4A35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11A865-D0A1-8812-450D-1CB5C927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2483-CDA7-4A2C-B080-5EB26FC158E1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5FC69B-C7E2-012F-21B1-15E1352D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86D91F-9580-754F-E924-E3657F71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99A3-D378-4D94-8D22-9A932D18E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83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D9A8C-6A03-A0DB-E9E3-67423FE6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58141-4C9B-42D6-1087-F3613AE7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F9F627-AD87-549F-B02F-B1196991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2483-CDA7-4A2C-B080-5EB26FC158E1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F960EC-DFBF-D82B-C2A5-C0C3ADFF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99916-F569-B673-9AF5-E140B5F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99A3-D378-4D94-8D22-9A932D18E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8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13327-7A6D-D22D-2305-6A52A6BA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130131-65BA-E30C-4829-D9FC023CE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96AA1E-B8C6-77FC-0448-C268E523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2483-CDA7-4A2C-B080-5EB26FC158E1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A2D28-4B45-8F89-E5B6-71B362D5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336F2-423E-AD34-F825-F6456A4A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99A3-D378-4D94-8D22-9A932D18E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08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3ACB5-3B7B-F26C-8EC2-0432AB82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4B568-28F3-E1A4-ED06-340F9FB84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8CF611-BD93-4AE5-33C1-2D7143F1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E002C0-A162-2E5D-F336-A9B7BF98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2483-CDA7-4A2C-B080-5EB26FC158E1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298CA1-1EDE-81C1-D767-D4965B5F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C19520-5D7A-4CA9-D2D6-19D73CF7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99A3-D378-4D94-8D22-9A932D18E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16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942BD-0B5E-1CF0-4048-54F5F387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37175D-E9EE-4FFE-2770-F19E788CE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AACF4A-053E-8DBE-F2F1-80CB0A590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78DB37-03EE-03C7-095D-A06400E79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0338F0-1373-41B8-DE45-BDCE98225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C24847-066C-3A89-4FA1-027E6DAD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2483-CDA7-4A2C-B080-5EB26FC158E1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C8BC66-B4E1-55B5-B107-25FDB154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51BA78-0FB2-AA66-3BC7-BF1DF557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99A3-D378-4D94-8D22-9A932D18E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56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F3E5F-C5E3-A64E-CFAD-9751CCB7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C6282D-153D-59E0-2AEB-A451E50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2483-CDA7-4A2C-B080-5EB26FC158E1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BB6895-9E9E-4291-BDA7-3F1B4FC0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F806B8-056D-1EB1-B52F-656F96E7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99A3-D378-4D94-8D22-9A932D18E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39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19F420-57EA-6F77-3E65-87FC9EB6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2483-CDA7-4A2C-B080-5EB26FC158E1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0265BE-84DA-F453-6F7F-EC3716D2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A01858-20DA-E719-595F-6741A403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99A3-D378-4D94-8D22-9A932D18E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8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BB484-DECC-1303-0AA6-91E5F899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EADF7F-8355-3729-1C77-26DC0B1C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D89099-09F5-D491-87B4-434845776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47C5EC-2756-94EC-CD50-5E11837E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2483-CDA7-4A2C-B080-5EB26FC158E1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072B8E-BA35-512C-8C81-4914F9D2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290AB9-71CE-D052-E6AE-855BAA42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99A3-D378-4D94-8D22-9A932D18E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8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7EAC8-B275-29E7-667C-677741A9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1A7D8-E13E-E1DD-3906-93AD79E79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619A29-3377-A1B6-1B86-E3279891D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D9B5E4-33B1-4A7D-08CC-B9994E69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2483-CDA7-4A2C-B080-5EB26FC158E1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83EA51-7E30-F5B9-290A-3DF337C1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D334A9-B78F-E667-CF6D-0C7903FE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99A3-D378-4D94-8D22-9A932D18E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E7AFA-0337-BE96-1B4F-5990DB56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5597CD-679B-C632-3352-10E2F11E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53531C-8270-D6D4-3293-0C235F3F9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B2483-CDA7-4A2C-B080-5EB26FC158E1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D176A4-EC24-215F-01B4-C7122957C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07596C-2C36-FAAE-594A-F70763629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99A3-D378-4D94-8D22-9A932D18E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4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D2518-8DAF-214C-A28F-0317993C0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Astra Linux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D927CF-0506-B714-C464-5D72C9D47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Доклад выполнила студентка ИВТб-4301</a:t>
            </a:r>
          </a:p>
          <a:p>
            <a:r>
              <a:rPr lang="ru-RU" dirty="0" err="1"/>
              <a:t>Птахова</a:t>
            </a:r>
            <a:r>
              <a:rPr lang="ru-RU" dirty="0"/>
              <a:t>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153582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C473D-5E2C-1E90-C330-568EF8F3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ru-RU" dirty="0"/>
              <a:t>Подведение итогов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6DC108-893B-5D43-62C7-F38DAACB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- Каких-то новых идей и реализаций в организации управления памятью и процессами не обнаружено</a:t>
            </a:r>
          </a:p>
          <a:p>
            <a:pPr marL="0" indent="0">
              <a:buNone/>
            </a:pPr>
            <a:r>
              <a:rPr lang="ru-RU" dirty="0"/>
              <a:t>- Напоминает </a:t>
            </a:r>
            <a:r>
              <a:rPr lang="en-US" dirty="0"/>
              <a:t>Debian </a:t>
            </a:r>
            <a:r>
              <a:rPr lang="ru-RU" dirty="0"/>
              <a:t>(об этом говорят и сами создатели)</a:t>
            </a:r>
          </a:p>
          <a:p>
            <a:pPr marL="0" indent="0">
              <a:buNone/>
            </a:pPr>
            <a:r>
              <a:rPr lang="ru-RU" dirty="0"/>
              <a:t>- за данную ОС </a:t>
            </a:r>
            <a:r>
              <a:rPr lang="ru-RU"/>
              <a:t>надо заплатить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7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88D52-E06B-3056-2702-DBE6C7AF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E478A-F326-4360-621E-7F45E936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Определение</a:t>
            </a:r>
          </a:p>
          <a:p>
            <a:pPr marL="0" indent="0">
              <a:buNone/>
            </a:pPr>
            <a:r>
              <a:rPr lang="ru-RU" dirty="0"/>
              <a:t>2. Архитектура ОС</a:t>
            </a:r>
          </a:p>
          <a:p>
            <a:pPr marL="0" indent="0">
              <a:buNone/>
            </a:pPr>
            <a:r>
              <a:rPr lang="ru-RU" dirty="0"/>
              <a:t>3. Управление памятью</a:t>
            </a:r>
          </a:p>
          <a:p>
            <a:pPr marL="0" indent="0">
              <a:buNone/>
            </a:pPr>
            <a:r>
              <a:rPr lang="ru-RU" dirty="0"/>
              <a:t>4. Управление процессами</a:t>
            </a:r>
          </a:p>
          <a:p>
            <a:pPr marL="0" indent="0">
              <a:buNone/>
            </a:pPr>
            <a:r>
              <a:rPr lang="ru-RU" dirty="0"/>
              <a:t>5. А чем занимается оболочка?</a:t>
            </a:r>
          </a:p>
          <a:p>
            <a:pPr marL="0" indent="0">
              <a:buNone/>
            </a:pPr>
            <a:r>
              <a:rPr lang="ru-RU" dirty="0"/>
              <a:t>6. Подведение итогов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67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5360F-9FF6-DDBE-4D56-1B5BD5B3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2EE5B-622E-E8EB-B668-B48807428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2827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Astra Linux — операционная система на базе ядра Linux, которая внедряется в России в качестве альтернативы Microsoft Windows в государственных организациях.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2CEBDD-0818-21D5-B530-EEFE0DD8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2608263"/>
            <a:ext cx="7620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64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ED5EB-1714-097D-8724-4F6F9700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Архитектура ОС</a:t>
            </a:r>
          </a:p>
        </p:txBody>
      </p:sp>
      <p:sp>
        <p:nvSpPr>
          <p:cNvPr id="6" name="Блок-схема: узел 5">
            <a:extLst>
              <a:ext uri="{FF2B5EF4-FFF2-40B4-BE49-F238E27FC236}">
                <a16:creationId xmlns:a16="http://schemas.microsoft.com/office/drawing/2014/main" id="{C0375AC4-3EDA-2D60-184D-1324A0F6B143}"/>
              </a:ext>
            </a:extLst>
          </p:cNvPr>
          <p:cNvSpPr/>
          <p:nvPr/>
        </p:nvSpPr>
        <p:spPr>
          <a:xfrm>
            <a:off x="4853940" y="2289620"/>
            <a:ext cx="2075688" cy="1911096"/>
          </a:xfrm>
          <a:prstGeom prst="flowChartConnector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Блок-схема: узел 3">
            <a:extLst>
              <a:ext uri="{FF2B5EF4-FFF2-40B4-BE49-F238E27FC236}">
                <a16:creationId xmlns:a16="http://schemas.microsoft.com/office/drawing/2014/main" id="{8094A3E5-107B-C4D6-05A6-F72A5F01D4CE}"/>
              </a:ext>
            </a:extLst>
          </p:cNvPr>
          <p:cNvSpPr/>
          <p:nvPr/>
        </p:nvSpPr>
        <p:spPr>
          <a:xfrm>
            <a:off x="5077968" y="2467928"/>
            <a:ext cx="1627632" cy="1554480"/>
          </a:xfrm>
          <a:prstGeom prst="flowChartConnector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B4EC0-ABB4-CCCD-2C55-730F9CB15CE0}"/>
              </a:ext>
            </a:extLst>
          </p:cNvPr>
          <p:cNvSpPr txBox="1"/>
          <p:nvPr/>
        </p:nvSpPr>
        <p:spPr>
          <a:xfrm>
            <a:off x="3281172" y="3557564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Ядро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6EC2106-FB46-F4DA-EAEA-04C5DE6F5B84}"/>
              </a:ext>
            </a:extLst>
          </p:cNvPr>
          <p:cNvCxnSpPr/>
          <p:nvPr/>
        </p:nvCxnSpPr>
        <p:spPr>
          <a:xfrm flipV="1">
            <a:off x="4629912" y="3429000"/>
            <a:ext cx="618744" cy="4978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83D3493-FC6B-C539-EDCA-1E8947CAD60F}"/>
              </a:ext>
            </a:extLst>
          </p:cNvPr>
          <p:cNvCxnSpPr>
            <a:cxnSpLocks/>
          </p:cNvCxnSpPr>
          <p:nvPr/>
        </p:nvCxnSpPr>
        <p:spPr>
          <a:xfrm>
            <a:off x="3136392" y="3926896"/>
            <a:ext cx="1493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788500-98F6-44AA-1998-EF8BC1856C90}"/>
              </a:ext>
            </a:extLst>
          </p:cNvPr>
          <p:cNvSpPr txBox="1"/>
          <p:nvPr/>
        </p:nvSpPr>
        <p:spPr>
          <a:xfrm>
            <a:off x="2916936" y="4022408"/>
            <a:ext cx="275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  Функции:</a:t>
            </a:r>
          </a:p>
          <a:p>
            <a:r>
              <a:rPr lang="ru-RU" dirty="0"/>
              <a:t>- управление памятью</a:t>
            </a:r>
          </a:p>
          <a:p>
            <a:r>
              <a:rPr lang="ru-RU" dirty="0"/>
              <a:t>- управление процессами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198A11-8316-8FA1-BC11-87C041D89DC9}"/>
              </a:ext>
            </a:extLst>
          </p:cNvPr>
          <p:cNvCxnSpPr/>
          <p:nvPr/>
        </p:nvCxnSpPr>
        <p:spPr>
          <a:xfrm>
            <a:off x="6705600" y="3677948"/>
            <a:ext cx="481584" cy="522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FCEF099-B35E-E3F6-83EA-A8D25B4E3426}"/>
              </a:ext>
            </a:extLst>
          </p:cNvPr>
          <p:cNvCxnSpPr>
            <a:cxnSpLocks/>
          </p:cNvCxnSpPr>
          <p:nvPr/>
        </p:nvCxnSpPr>
        <p:spPr>
          <a:xfrm>
            <a:off x="7187184" y="4200716"/>
            <a:ext cx="1493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53E674-A97C-388A-9DAC-B65D76D2DC30}"/>
              </a:ext>
            </a:extLst>
          </p:cNvPr>
          <p:cNvSpPr txBox="1"/>
          <p:nvPr/>
        </p:nvSpPr>
        <p:spPr>
          <a:xfrm>
            <a:off x="7318248" y="3837742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Оболочка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4044B1-C10C-41C4-AB66-43779B059606}"/>
              </a:ext>
            </a:extLst>
          </p:cNvPr>
          <p:cNvSpPr txBox="1"/>
          <p:nvPr/>
        </p:nvSpPr>
        <p:spPr>
          <a:xfrm>
            <a:off x="7132321" y="4210694"/>
            <a:ext cx="275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  Функции:</a:t>
            </a:r>
          </a:p>
          <a:p>
            <a:r>
              <a:rPr lang="ru-RU" dirty="0"/>
              <a:t>- взаимодействие пользователя с ядром</a:t>
            </a:r>
          </a:p>
        </p:txBody>
      </p:sp>
    </p:spTree>
    <p:extLst>
      <p:ext uri="{BB962C8B-B14F-4D97-AF65-F5344CB8AC3E}">
        <p14:creationId xmlns:p14="http://schemas.microsoft.com/office/powerpoint/2010/main" val="393834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FC226-4BC2-148F-A2D4-B561F707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Управление памятью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6D1E39-1E7D-2528-6334-2E403A55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Базовая единица – страница, размер 4 </a:t>
            </a:r>
            <a:r>
              <a:rPr lang="ru-RU" dirty="0" err="1"/>
              <a:t>Кбайта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Хранится страницы могут либо в оперативной памяти, либо в виртуальной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8CCDD8E9-ECE3-F2FB-EFD8-9BF429164CAF}"/>
              </a:ext>
            </a:extLst>
          </p:cNvPr>
          <p:cNvSpPr/>
          <p:nvPr/>
        </p:nvSpPr>
        <p:spPr>
          <a:xfrm>
            <a:off x="2459736" y="3703320"/>
            <a:ext cx="813816" cy="1069848"/>
          </a:xfrm>
          <a:prstGeom prst="snip1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3BE436-E697-FD69-E465-2E0F379B8218}"/>
              </a:ext>
            </a:extLst>
          </p:cNvPr>
          <p:cNvSpPr/>
          <p:nvPr/>
        </p:nvSpPr>
        <p:spPr>
          <a:xfrm>
            <a:off x="2295144" y="3602736"/>
            <a:ext cx="2258568" cy="234086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526F7-60C0-D03E-8D4E-74B39AAFE73C}"/>
              </a:ext>
            </a:extLst>
          </p:cNvPr>
          <p:cNvSpPr txBox="1"/>
          <p:nvPr/>
        </p:nvSpPr>
        <p:spPr>
          <a:xfrm>
            <a:off x="3121152" y="5398085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CBA356A-DABF-E5D6-F600-CFDA234FE2DF}"/>
              </a:ext>
            </a:extLst>
          </p:cNvPr>
          <p:cNvSpPr/>
          <p:nvPr/>
        </p:nvSpPr>
        <p:spPr>
          <a:xfrm>
            <a:off x="6766560" y="3602736"/>
            <a:ext cx="2130552" cy="234086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ED92B-2F62-86D1-4D7A-CD2FBD1D17A8}"/>
              </a:ext>
            </a:extLst>
          </p:cNvPr>
          <p:cNvSpPr txBox="1"/>
          <p:nvPr/>
        </p:nvSpPr>
        <p:spPr>
          <a:xfrm>
            <a:off x="7107174" y="5398085"/>
            <a:ext cx="144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Вирт. память</a:t>
            </a:r>
          </a:p>
        </p:txBody>
      </p:sp>
      <p:sp>
        <p:nvSpPr>
          <p:cNvPr id="12" name="Прямоугольник: один усеченный угол 11">
            <a:extLst>
              <a:ext uri="{FF2B5EF4-FFF2-40B4-BE49-F238E27FC236}">
                <a16:creationId xmlns:a16="http://schemas.microsoft.com/office/drawing/2014/main" id="{922A10DA-D723-7189-78D1-570261BFEF04}"/>
              </a:ext>
            </a:extLst>
          </p:cNvPr>
          <p:cNvSpPr/>
          <p:nvPr/>
        </p:nvSpPr>
        <p:spPr>
          <a:xfrm>
            <a:off x="6909816" y="3703320"/>
            <a:ext cx="813816" cy="1069848"/>
          </a:xfrm>
          <a:prstGeom prst="snip1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9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06D71-70B4-E716-7771-91E832AC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Управление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816EB-9D08-0FE3-E5F4-49A6674C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Запрос памяти процессом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6D9A6E-8A22-3707-A422-10C4731C78D7}"/>
              </a:ext>
            </a:extLst>
          </p:cNvPr>
          <p:cNvSpPr/>
          <p:nvPr/>
        </p:nvSpPr>
        <p:spPr>
          <a:xfrm>
            <a:off x="2295144" y="3602736"/>
            <a:ext cx="2258568" cy="234086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54FA3-5F02-72E8-0EAF-F00205F2A840}"/>
              </a:ext>
            </a:extLst>
          </p:cNvPr>
          <p:cNvSpPr txBox="1"/>
          <p:nvPr/>
        </p:nvSpPr>
        <p:spPr>
          <a:xfrm>
            <a:off x="3121152" y="5398085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9BC9B766-FE24-BB1B-22D7-F666C2D061C1}"/>
              </a:ext>
            </a:extLst>
          </p:cNvPr>
          <p:cNvSpPr/>
          <p:nvPr/>
        </p:nvSpPr>
        <p:spPr>
          <a:xfrm>
            <a:off x="2459736" y="3703320"/>
            <a:ext cx="813816" cy="1069848"/>
          </a:xfrm>
          <a:prstGeom prst="snip1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id="{81810A01-525D-9866-54A1-426F34757C44}"/>
              </a:ext>
            </a:extLst>
          </p:cNvPr>
          <p:cNvSpPr/>
          <p:nvPr/>
        </p:nvSpPr>
        <p:spPr>
          <a:xfrm>
            <a:off x="2764536" y="3855720"/>
            <a:ext cx="813816" cy="1069848"/>
          </a:xfrm>
          <a:prstGeom prst="snip1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один усеченный угол 7">
            <a:extLst>
              <a:ext uri="{FF2B5EF4-FFF2-40B4-BE49-F238E27FC236}">
                <a16:creationId xmlns:a16="http://schemas.microsoft.com/office/drawing/2014/main" id="{BB2F4229-2557-F9EC-9E6B-24E54A4A6F31}"/>
              </a:ext>
            </a:extLst>
          </p:cNvPr>
          <p:cNvSpPr/>
          <p:nvPr/>
        </p:nvSpPr>
        <p:spPr>
          <a:xfrm>
            <a:off x="3057144" y="4008120"/>
            <a:ext cx="813816" cy="1069848"/>
          </a:xfrm>
          <a:prstGeom prst="snip1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один усеченный угол 9">
            <a:extLst>
              <a:ext uri="{FF2B5EF4-FFF2-40B4-BE49-F238E27FC236}">
                <a16:creationId xmlns:a16="http://schemas.microsoft.com/office/drawing/2014/main" id="{5154976D-7887-1DE6-C252-9E5CB3DE7036}"/>
              </a:ext>
            </a:extLst>
          </p:cNvPr>
          <p:cNvSpPr/>
          <p:nvPr/>
        </p:nvSpPr>
        <p:spPr>
          <a:xfrm>
            <a:off x="6909816" y="3703320"/>
            <a:ext cx="813816" cy="1069848"/>
          </a:xfrm>
          <a:prstGeom prst="snip1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98D1CD1-874B-3560-B01A-CE38600C40C1}"/>
              </a:ext>
            </a:extLst>
          </p:cNvPr>
          <p:cNvSpPr/>
          <p:nvPr/>
        </p:nvSpPr>
        <p:spPr>
          <a:xfrm>
            <a:off x="6766560" y="3602736"/>
            <a:ext cx="2130552" cy="234086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6B688-8855-1DF7-A88D-C6A1FBCBD158}"/>
              </a:ext>
            </a:extLst>
          </p:cNvPr>
          <p:cNvSpPr txBox="1"/>
          <p:nvPr/>
        </p:nvSpPr>
        <p:spPr>
          <a:xfrm>
            <a:off x="7107174" y="5398085"/>
            <a:ext cx="144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Вирт. память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B6838F5-9AC2-25FE-3A4D-C3E1E05001AF}"/>
              </a:ext>
            </a:extLst>
          </p:cNvPr>
          <p:cNvCxnSpPr/>
          <p:nvPr/>
        </p:nvCxnSpPr>
        <p:spPr>
          <a:xfrm>
            <a:off x="4654296" y="4160520"/>
            <a:ext cx="19293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: один усеченный угол 14">
            <a:extLst>
              <a:ext uri="{FF2B5EF4-FFF2-40B4-BE49-F238E27FC236}">
                <a16:creationId xmlns:a16="http://schemas.microsoft.com/office/drawing/2014/main" id="{3E9C5110-0E43-28B7-04BA-B074D83EC275}"/>
              </a:ext>
            </a:extLst>
          </p:cNvPr>
          <p:cNvSpPr/>
          <p:nvPr/>
        </p:nvSpPr>
        <p:spPr>
          <a:xfrm>
            <a:off x="4805172" y="2755392"/>
            <a:ext cx="813816" cy="1069848"/>
          </a:xfrm>
          <a:prstGeom prst="snip1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один усеченный угол 15">
            <a:extLst>
              <a:ext uri="{FF2B5EF4-FFF2-40B4-BE49-F238E27FC236}">
                <a16:creationId xmlns:a16="http://schemas.microsoft.com/office/drawing/2014/main" id="{4B907538-F567-52EB-9151-4C4CAFA889EA}"/>
              </a:ext>
            </a:extLst>
          </p:cNvPr>
          <p:cNvSpPr/>
          <p:nvPr/>
        </p:nvSpPr>
        <p:spPr>
          <a:xfrm>
            <a:off x="5315712" y="2955735"/>
            <a:ext cx="813816" cy="1069848"/>
          </a:xfrm>
          <a:prstGeom prst="snip1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один усеченный угол 16">
            <a:extLst>
              <a:ext uri="{FF2B5EF4-FFF2-40B4-BE49-F238E27FC236}">
                <a16:creationId xmlns:a16="http://schemas.microsoft.com/office/drawing/2014/main" id="{E96F52CD-8197-DAAD-718D-E6B644C5AAC1}"/>
              </a:ext>
            </a:extLst>
          </p:cNvPr>
          <p:cNvSpPr/>
          <p:nvPr/>
        </p:nvSpPr>
        <p:spPr>
          <a:xfrm>
            <a:off x="9540240" y="2785872"/>
            <a:ext cx="813816" cy="1069848"/>
          </a:xfrm>
          <a:prstGeom prst="snip1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один усеченный угол 17">
            <a:extLst>
              <a:ext uri="{FF2B5EF4-FFF2-40B4-BE49-F238E27FC236}">
                <a16:creationId xmlns:a16="http://schemas.microsoft.com/office/drawing/2014/main" id="{B12862CD-0E6A-1E97-AD96-483A0FBF99EE}"/>
              </a:ext>
            </a:extLst>
          </p:cNvPr>
          <p:cNvSpPr/>
          <p:nvPr/>
        </p:nvSpPr>
        <p:spPr>
          <a:xfrm>
            <a:off x="9540240" y="4025583"/>
            <a:ext cx="813816" cy="1069848"/>
          </a:xfrm>
          <a:prstGeom prst="snip1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8B509A-AFFD-F118-0ADE-206C54AE3413}"/>
              </a:ext>
            </a:extLst>
          </p:cNvPr>
          <p:cNvSpPr txBox="1"/>
          <p:nvPr/>
        </p:nvSpPr>
        <p:spPr>
          <a:xfrm>
            <a:off x="10552176" y="3136392"/>
            <a:ext cx="123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активные </a:t>
            </a:r>
          </a:p>
          <a:p>
            <a:r>
              <a:rPr lang="ru-RU" dirty="0"/>
              <a:t>страницы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CA7A25-37B4-F6F6-1815-F8DFFD8CBF4C}"/>
              </a:ext>
            </a:extLst>
          </p:cNvPr>
          <p:cNvSpPr txBox="1"/>
          <p:nvPr/>
        </p:nvSpPr>
        <p:spPr>
          <a:xfrm>
            <a:off x="10552176" y="4279237"/>
            <a:ext cx="156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неактивные </a:t>
            </a:r>
          </a:p>
          <a:p>
            <a:r>
              <a:rPr lang="ru-RU" dirty="0"/>
              <a:t>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324678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24BDE-AA09-1DCE-7CB5-6C615397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Управление процессами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09A65-6A78-1CDC-E8BA-F909D3C9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Linux процессы делятся на два типа:</a:t>
            </a:r>
          </a:p>
          <a:p>
            <a:pPr marL="0" indent="0">
              <a:buNone/>
            </a:pPr>
            <a:r>
              <a:rPr lang="ru-RU" dirty="0"/>
              <a:t>•	Процессы реального времени.</a:t>
            </a:r>
          </a:p>
          <a:p>
            <a:pPr marL="0" indent="0">
              <a:buNone/>
            </a:pPr>
            <a:r>
              <a:rPr lang="ru-RU" dirty="0"/>
              <a:t>•	Условные процессы.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79423D-B1CC-F528-435C-853C9A101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79" y="3222180"/>
            <a:ext cx="7028434" cy="2561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73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57A4D-200C-B441-12D7-BEF90A0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Управление процессами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D3491B7-C677-C720-8246-8F58AE34F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3067"/>
              </p:ext>
            </p:extLst>
          </p:nvPr>
        </p:nvGraphicFramePr>
        <p:xfrm>
          <a:off x="838200" y="1581182"/>
          <a:ext cx="10515600" cy="318842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6046460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10492710"/>
                    </a:ext>
                  </a:extLst>
                </a:gridCol>
              </a:tblGrid>
              <a:tr h="493489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200" kern="100" dirty="0">
                          <a:effectLst/>
                        </a:rPr>
                        <a:t>RR – циклический список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200" kern="100">
                          <a:effectLst/>
                        </a:rPr>
                        <a:t>CFS – абсолютно справедливый планировщик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457061"/>
                  </a:ext>
                </a:extLst>
              </a:tr>
              <a:tr h="798819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0" kern="100" dirty="0">
                          <a:effectLst/>
                        </a:rPr>
                        <a:t>Квант времени статичен и не зависит от количества процессов в системе.</a:t>
                      </a:r>
                      <a:endParaRPr lang="ru-RU" sz="20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kern="100">
                          <a:effectLst/>
                        </a:rPr>
                        <a:t>Квант времени динамичен и может изменяться в соответствии с количеством процессов в системе.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124659"/>
                  </a:ext>
                </a:extLst>
              </a:tr>
              <a:tr h="1104150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b="0" kern="100" dirty="0">
                          <a:effectLst/>
                        </a:rPr>
                        <a:t>По исчерпанию процессом его кванта времени, RR выбирает очередной процесс с наименьшим виртуальным временем из циклического списка.</a:t>
                      </a:r>
                      <a:endParaRPr lang="ru-RU" sz="20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2000" kern="100" dirty="0">
                          <a:effectLst/>
                        </a:rPr>
                        <a:t>По исчерпанию процессом его кванта времени, CFS выбирает очередной процесс с наименьшим виртуальным временем из красно-черного дерева.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00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2A375-5CB1-5DDC-72B3-DE787627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Чем занимается оболочка?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7451E-9936-65BD-092E-2D105102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«Переводит» ваши команды в команды, понятные ядру</a:t>
            </a:r>
          </a:p>
        </p:txBody>
      </p:sp>
      <p:sp>
        <p:nvSpPr>
          <p:cNvPr id="4" name="Блок-схема: узел 3">
            <a:extLst>
              <a:ext uri="{FF2B5EF4-FFF2-40B4-BE49-F238E27FC236}">
                <a16:creationId xmlns:a16="http://schemas.microsoft.com/office/drawing/2014/main" id="{9C36691D-ECD9-8C3A-AD4F-5F49D21CAF6E}"/>
              </a:ext>
            </a:extLst>
          </p:cNvPr>
          <p:cNvSpPr/>
          <p:nvPr/>
        </p:nvSpPr>
        <p:spPr>
          <a:xfrm>
            <a:off x="5151120" y="3148680"/>
            <a:ext cx="1350264" cy="1290256"/>
          </a:xfrm>
          <a:prstGeom prst="flowChartConnector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extLst>
              <a:ext uri="{FF2B5EF4-FFF2-40B4-BE49-F238E27FC236}">
                <a16:creationId xmlns:a16="http://schemas.microsoft.com/office/drawing/2014/main" id="{AF0B92D9-0F8B-9538-9D48-60934B94B6F5}"/>
              </a:ext>
            </a:extLst>
          </p:cNvPr>
          <p:cNvSpPr/>
          <p:nvPr/>
        </p:nvSpPr>
        <p:spPr>
          <a:xfrm>
            <a:off x="4547616" y="2497296"/>
            <a:ext cx="2560320" cy="2593023"/>
          </a:xfrm>
          <a:prstGeom prst="flowChartConnector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0B501-C354-9392-FD05-66FB7E4D4E65}"/>
              </a:ext>
            </a:extLst>
          </p:cNvPr>
          <p:cNvSpPr txBox="1"/>
          <p:nvPr/>
        </p:nvSpPr>
        <p:spPr>
          <a:xfrm>
            <a:off x="7443216" y="3294063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malloc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3C5B725-2289-347B-01C5-4446D79B2342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107936" y="3793808"/>
            <a:ext cx="12405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9E26CB0-2BAE-6C5A-B0E5-18F2B4835C4B}"/>
              </a:ext>
            </a:extLst>
          </p:cNvPr>
          <p:cNvCxnSpPr>
            <a:cxnSpLocks/>
          </p:cNvCxnSpPr>
          <p:nvPr/>
        </p:nvCxnSpPr>
        <p:spPr>
          <a:xfrm flipH="1">
            <a:off x="6487668" y="3793807"/>
            <a:ext cx="5133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E86906-B780-2AF5-C9E5-265A5426E7D2}"/>
              </a:ext>
            </a:extLst>
          </p:cNvPr>
          <p:cNvSpPr txBox="1"/>
          <p:nvPr/>
        </p:nvSpPr>
        <p:spPr>
          <a:xfrm>
            <a:off x="6445663" y="3478729"/>
            <a:ext cx="124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brk</a:t>
            </a:r>
            <a:r>
              <a:rPr lang="en-US" dirty="0"/>
              <a:t>,   </a:t>
            </a:r>
            <a:r>
              <a:rPr lang="en-US" dirty="0" err="1"/>
              <a:t>mmap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405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283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Тема Office</vt:lpstr>
      <vt:lpstr>Astra Linux</vt:lpstr>
      <vt:lpstr>План</vt:lpstr>
      <vt:lpstr>1. Определение</vt:lpstr>
      <vt:lpstr>2. Архитектура ОС</vt:lpstr>
      <vt:lpstr>3. Управление памятью</vt:lpstr>
      <vt:lpstr>3. Управление памяти</vt:lpstr>
      <vt:lpstr>4. Управление процессами</vt:lpstr>
      <vt:lpstr>4. Управление процессами</vt:lpstr>
      <vt:lpstr>5. Чем занимается оболочка?</vt:lpstr>
      <vt:lpstr>6. Подведение итогов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Astra Linux</dc:title>
  <dc:creator>Anastasia Ptakhova</dc:creator>
  <cp:lastModifiedBy>Anastasia Ptakhova</cp:lastModifiedBy>
  <cp:revision>1</cp:revision>
  <dcterms:created xsi:type="dcterms:W3CDTF">2023-12-10T17:47:20Z</dcterms:created>
  <dcterms:modified xsi:type="dcterms:W3CDTF">2023-12-10T18:42:19Z</dcterms:modified>
</cp:coreProperties>
</file>