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300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4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4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8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061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9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3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41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2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33AEB8-DB6D-4067-8571-6F07637E4495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C42519-C9DA-45F4-9723-ECE766CA1CB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18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3ED3B-870E-8B24-BF17-D7F2A23ED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Разработка функционала для визуализации данных приложения </a:t>
            </a:r>
            <a:br>
              <a:rPr lang="ru-RU" sz="4800" dirty="0"/>
            </a:br>
            <a:r>
              <a:rPr lang="ru-RU" sz="4800" dirty="0"/>
              <a:t>«Радио-Трасса»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309C4B-8493-D75D-6FB9-D5DB4C76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</a:t>
            </a:r>
            <a:r>
              <a:rPr lang="ru-RU" dirty="0" err="1"/>
              <a:t>Птахова</a:t>
            </a:r>
            <a:r>
              <a:rPr lang="ru-RU" dirty="0"/>
              <a:t> А.М., гр. ИВТб-4301</a:t>
            </a:r>
          </a:p>
        </p:txBody>
      </p:sp>
    </p:spTree>
    <p:extLst>
      <p:ext uri="{BB962C8B-B14F-4D97-AF65-F5344CB8AC3E}">
        <p14:creationId xmlns:p14="http://schemas.microsoft.com/office/powerpoint/2010/main" val="194223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10528-1506-054F-E78E-CD6E926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опорных точек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B3C653-5481-7A3F-4E44-60DA1C812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38740"/>
            <a:ext cx="2353003" cy="2962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49236-95D9-F5C9-472E-BDD834D034EB}"/>
                  </a:ext>
                </a:extLst>
              </p:cNvPr>
              <p:cNvSpPr txBox="1"/>
              <p:nvPr/>
            </p:nvSpPr>
            <p:spPr>
              <a:xfrm>
                <a:off x="1371600" y="5268468"/>
                <a:ext cx="23530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Формула: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𝑅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ru-RU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49236-95D9-F5C9-472E-BDD834D03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268468"/>
                <a:ext cx="2353003" cy="923330"/>
              </a:xfrm>
              <a:prstGeom prst="rect">
                <a:avLst/>
              </a:prstGeom>
              <a:blipFill>
                <a:blip r:embed="rId3"/>
                <a:stretch>
                  <a:fillRect l="-2073" t="-3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C94DEA-E2E6-7385-0465-13C5CC61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238740"/>
            <a:ext cx="3151081" cy="2962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35A27-7F4E-C7AE-10C0-84A92AD285C9}"/>
              </a:ext>
            </a:extLst>
          </p:cNvPr>
          <p:cNvSpPr txBox="1"/>
          <p:nvPr/>
        </p:nvSpPr>
        <p:spPr>
          <a:xfrm>
            <a:off x="6096000" y="5268468"/>
            <a:ext cx="603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Формула:</a:t>
            </a:r>
          </a:p>
          <a:p>
            <a:r>
              <a:rPr lang="ru-RU" dirty="0"/>
              <a:t>φ</a:t>
            </a:r>
            <a:r>
              <a:rPr lang="en-US" dirty="0"/>
              <a:t>₂ = </a:t>
            </a:r>
            <a:r>
              <a:rPr lang="en-US" dirty="0" err="1"/>
              <a:t>arcsin</a:t>
            </a:r>
            <a:r>
              <a:rPr lang="en-US" dirty="0"/>
              <a:t>(sin(</a:t>
            </a:r>
            <a:r>
              <a:rPr lang="ru-RU" dirty="0"/>
              <a:t>φ</a:t>
            </a:r>
            <a:r>
              <a:rPr lang="en-US" dirty="0"/>
              <a:t>₁)  cos(d/R) + cos(</a:t>
            </a:r>
            <a:r>
              <a:rPr lang="ru-RU" dirty="0"/>
              <a:t>φ</a:t>
            </a:r>
            <a:r>
              <a:rPr lang="en-US" dirty="0"/>
              <a:t>₁)  sin(d/R)  cos(</a:t>
            </a:r>
            <a:r>
              <a:rPr lang="ru-RU" dirty="0"/>
              <a:t>α</a:t>
            </a:r>
            <a:r>
              <a:rPr lang="en-US" dirty="0"/>
              <a:t>))</a:t>
            </a:r>
            <a:endParaRPr lang="ru-RU" dirty="0"/>
          </a:p>
          <a:p>
            <a:r>
              <a:rPr lang="en-US" dirty="0"/>
              <a:t> </a:t>
            </a:r>
            <a:r>
              <a:rPr lang="ru-RU" dirty="0"/>
              <a:t>λ</a:t>
            </a:r>
            <a:r>
              <a:rPr lang="en-US" dirty="0"/>
              <a:t>₂ = </a:t>
            </a:r>
            <a:r>
              <a:rPr lang="ru-RU" dirty="0"/>
              <a:t>λ</a:t>
            </a:r>
            <a:r>
              <a:rPr lang="en-US" dirty="0"/>
              <a:t>₁ + atan2(sin(</a:t>
            </a:r>
            <a:r>
              <a:rPr lang="ru-RU" dirty="0"/>
              <a:t>α</a:t>
            </a:r>
            <a:r>
              <a:rPr lang="en-US" dirty="0"/>
              <a:t>)  sin(d/R)  cos(</a:t>
            </a:r>
            <a:r>
              <a:rPr lang="ru-RU" dirty="0"/>
              <a:t>φ</a:t>
            </a:r>
            <a:r>
              <a:rPr lang="en-US" dirty="0"/>
              <a:t>₁), cos(d/R) - sin(</a:t>
            </a:r>
            <a:r>
              <a:rPr lang="ru-RU" dirty="0"/>
              <a:t>φ</a:t>
            </a:r>
            <a:r>
              <a:rPr lang="en-US" dirty="0"/>
              <a:t>₁)  sin(</a:t>
            </a:r>
            <a:r>
              <a:rPr lang="ru-RU" dirty="0"/>
              <a:t>φ</a:t>
            </a:r>
            <a:r>
              <a:rPr lang="en-US" dirty="0"/>
              <a:t>₂))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87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9D162-A585-814A-5509-7CAC72FF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трассы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29288A-72F4-A095-7FB7-FE7040109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9661" r="37402" b="27875"/>
          <a:stretch/>
        </p:blipFill>
        <p:spPr bwMode="auto">
          <a:xfrm>
            <a:off x="1371600" y="2171700"/>
            <a:ext cx="5495544" cy="31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3B166-0A08-AF24-FC5B-F22FDF52229A}"/>
              </a:ext>
            </a:extLst>
          </p:cNvPr>
          <p:cNvSpPr txBox="1"/>
          <p:nvPr/>
        </p:nvSpPr>
        <p:spPr>
          <a:xfrm>
            <a:off x="7839456" y="2994270"/>
            <a:ext cx="435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4 типа:</a:t>
            </a:r>
          </a:p>
          <a:p>
            <a:pPr marL="342900" indent="-342900" algn="just">
              <a:buAutoNum type="arabicParenR"/>
            </a:pPr>
            <a:r>
              <a:rPr lang="ru-RU" dirty="0"/>
              <a:t>открытая;</a:t>
            </a:r>
          </a:p>
          <a:p>
            <a:pPr marL="342900" indent="-342900" algn="just">
              <a:buAutoNum type="arabicParenR"/>
            </a:pPr>
            <a:r>
              <a:rPr lang="ru-RU" dirty="0"/>
              <a:t>полуоткрытая;</a:t>
            </a:r>
          </a:p>
          <a:p>
            <a:pPr marL="342900" indent="-342900" algn="just">
              <a:buAutoNum type="arabicParenR"/>
            </a:pPr>
            <a:r>
              <a:rPr lang="ru-RU" dirty="0"/>
              <a:t>полузакрытая;</a:t>
            </a:r>
          </a:p>
          <a:p>
            <a:pPr marL="342900" indent="-342900" algn="just">
              <a:buAutoNum type="arabicParenR"/>
            </a:pPr>
            <a:r>
              <a:rPr lang="ru-RU" dirty="0"/>
              <a:t>закрытая.</a:t>
            </a:r>
          </a:p>
        </p:txBody>
      </p:sp>
    </p:spTree>
    <p:extLst>
      <p:ext uri="{BB962C8B-B14F-4D97-AF65-F5344CB8AC3E}">
        <p14:creationId xmlns:p14="http://schemas.microsoft.com/office/powerpoint/2010/main" val="403170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54986-A4EF-DDD3-8C88-FD301ECE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Закраска фрагмента области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1D72E10-6C22-8F86-5B8F-B9A17DF03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639624"/>
            <a:ext cx="4197095" cy="3876553"/>
          </a:xfrm>
          <a:prstGeom prst="rect">
            <a:avLst/>
          </a:prstGeom>
        </p:spPr>
      </p:pic>
      <p:pic>
        <p:nvPicPr>
          <p:cNvPr id="6" name="Объект 3">
            <a:extLst>
              <a:ext uri="{FF2B5EF4-FFF2-40B4-BE49-F238E27FC236}">
                <a16:creationId xmlns:a16="http://schemas.microsoft.com/office/drawing/2014/main" id="{DA4B23E7-E0AF-2577-AF29-D8DA90C6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306" y="1639624"/>
            <a:ext cx="4322230" cy="3876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C929C-9565-F93E-DEE4-0EFD102BB609}"/>
              </a:ext>
            </a:extLst>
          </p:cNvPr>
          <p:cNvSpPr txBox="1"/>
          <p:nvPr/>
        </p:nvSpPr>
        <p:spPr>
          <a:xfrm>
            <a:off x="1293876" y="5525869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Использование координат точек маршрута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39B54-1874-C8FB-6640-8ED611817A62}"/>
              </a:ext>
            </a:extLst>
          </p:cNvPr>
          <p:cNvSpPr txBox="1"/>
          <p:nvPr/>
        </p:nvSpPr>
        <p:spPr>
          <a:xfrm>
            <a:off x="6545580" y="5516177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Разбиение области на одинаковые фрагменты</a:t>
            </a:r>
          </a:p>
        </p:txBody>
      </p:sp>
    </p:spTree>
    <p:extLst>
      <p:ext uri="{BB962C8B-B14F-4D97-AF65-F5344CB8AC3E}">
        <p14:creationId xmlns:p14="http://schemas.microsoft.com/office/powerpoint/2010/main" val="413290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997D3-A0EC-62D6-A802-8318E015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D </a:t>
            </a:r>
            <a:r>
              <a:rPr lang="ru-RU" dirty="0"/>
              <a:t>визуализация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450B5EE-8DD4-3D83-28C3-47C6AE0A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200650" cy="3467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C71E10-4617-2245-838D-66B97C10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84" y="3062588"/>
            <a:ext cx="517334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33CB1-A303-D4C9-142C-358BEF40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D311A-0DAD-9D59-FEDF-78F5922C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ходе выполнения данного курсового проекта была выполнена разработка нового функционала для визуализации данных приложения «Радио-Трасса», включающего в себя расчет и отображение области покрытия радиотрассы, а также построение 3х-мерной модели рельефа местности, участвующей в расчетах радиотрассы. </a:t>
            </a:r>
          </a:p>
          <a:p>
            <a:pPr marL="0" indent="0" algn="just">
              <a:buNone/>
            </a:pPr>
            <a:r>
              <a:rPr lang="ru-RU" dirty="0"/>
              <a:t>Во время разработки нового функционала был изменен алгоритм для расчета профиля высот, что позволило уменьшить время выполнения расчета на 0.2 секунды. Это повлияло на время выполнения расчета области покрытия радиотрассы: вместо 2 мин расчет стал занимать 30 секунд.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8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CD137-00F3-C28F-0CD3-3D115D87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1A14A2E-AE16-B828-91CB-1FF6E753E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t="5701"/>
          <a:stretch/>
        </p:blipFill>
        <p:spPr bwMode="auto">
          <a:xfrm>
            <a:off x="1371600" y="2171700"/>
            <a:ext cx="5745131" cy="3496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3BCA38-E2D8-6CB6-CA9D-827BAB66E74F}"/>
              </a:ext>
            </a:extLst>
          </p:cNvPr>
          <p:cNvSpPr txBox="1"/>
          <p:nvPr/>
        </p:nvSpPr>
        <p:spPr>
          <a:xfrm>
            <a:off x="7424928" y="2627095"/>
            <a:ext cx="4352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Недостатки:</a:t>
            </a:r>
          </a:p>
          <a:p>
            <a:pPr marL="342900" indent="-342900" algn="just">
              <a:buAutoNum type="arabicParenR"/>
            </a:pPr>
            <a:r>
              <a:rPr lang="ru-RU" dirty="0"/>
              <a:t>отсутствует возможность автоматизированного расчета и отображения области покрытия радиотрассы;</a:t>
            </a:r>
          </a:p>
          <a:p>
            <a:pPr marL="342900" indent="-342900" algn="just">
              <a:buAutoNum type="arabicParenR"/>
            </a:pPr>
            <a:r>
              <a:rPr lang="ru-RU" dirty="0"/>
              <a:t>не была реализована возможность создание 3D модели рельефа для области карты, задействованной при построении радиотрассы.</a:t>
            </a:r>
          </a:p>
        </p:txBody>
      </p:sp>
    </p:spTree>
    <p:extLst>
      <p:ext uri="{BB962C8B-B14F-4D97-AF65-F5344CB8AC3E}">
        <p14:creationId xmlns:p14="http://schemas.microsoft.com/office/powerpoint/2010/main" val="21759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D276A-E0EA-4C84-7CF3-2AE61FA9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Анализ предметной области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94A93EB-506F-FF1D-B6EC-75BD4D63B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511506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6BE4E6-D90B-1840-8E6D-FAAA9C4EE138}"/>
              </a:ext>
            </a:extLst>
          </p:cNvPr>
          <p:cNvSpPr txBox="1"/>
          <p:nvPr/>
        </p:nvSpPr>
        <p:spPr>
          <a:xfrm>
            <a:off x="7223760" y="1501211"/>
            <a:ext cx="4352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Алгоритм:</a:t>
            </a:r>
          </a:p>
          <a:p>
            <a:pPr algn="just"/>
            <a:r>
              <a:rPr lang="ru-RU" kern="100" dirty="0">
                <a:ea typeface="Calibri" panose="020F0502020204030204" pitchFamily="34" charset="0"/>
              </a:rPr>
              <a:t>1) выбирается точка – источник сигнала;</a:t>
            </a:r>
          </a:p>
          <a:p>
            <a:pPr algn="just"/>
            <a:r>
              <a:rPr lang="ru-RU" kern="100" dirty="0">
                <a:ea typeface="Calibri" panose="020F0502020204030204" pitchFamily="34" charset="0"/>
              </a:rPr>
              <a:t>2) задается радиус области покрытия;</a:t>
            </a:r>
          </a:p>
          <a:p>
            <a:pPr algn="just"/>
            <a:r>
              <a:rPr lang="ru-RU" kern="100" dirty="0">
                <a:ea typeface="Calibri" panose="020F0502020204030204" pitchFamily="34" charset="0"/>
              </a:rPr>
              <a:t>3) вычисляются точки, лежащие на</a:t>
            </a:r>
          </a:p>
          <a:p>
            <a:pPr algn="just"/>
            <a:r>
              <a:rPr lang="ru-RU" kern="100" dirty="0">
                <a:ea typeface="Calibri" panose="020F0502020204030204" pitchFamily="34" charset="0"/>
              </a:rPr>
              <a:t>окружности;</a:t>
            </a:r>
          </a:p>
          <a:p>
            <a:pPr algn="just"/>
            <a:r>
              <a:rPr lang="ru-RU" kern="0" dirty="0">
                <a:ea typeface="Calibri" panose="020F0502020204030204" pitchFamily="34" charset="0"/>
              </a:rPr>
              <a:t>4) полученные точки разбивают область видимости на фрагменты;</a:t>
            </a:r>
          </a:p>
          <a:p>
            <a:pPr algn="just"/>
            <a:r>
              <a:rPr lang="ru-RU" kern="100" dirty="0">
                <a:ea typeface="Calibri" panose="020F0502020204030204" pitchFamily="34" charset="0"/>
              </a:rPr>
              <a:t>5) для каждой вычисленной точкой и источником сигнала строится радиотрасса;</a:t>
            </a:r>
          </a:p>
          <a:p>
            <a:r>
              <a:rPr lang="ru-RU" kern="0" dirty="0">
                <a:ea typeface="Calibri" panose="020F0502020204030204" pitchFamily="34" charset="0"/>
              </a:rPr>
              <a:t>6) для каждой построенной радиотрассы определяется её тип;</a:t>
            </a:r>
          </a:p>
          <a:p>
            <a:r>
              <a:rPr lang="ru-RU" kern="0" dirty="0">
                <a:ea typeface="Calibri" panose="020F0502020204030204" pitchFamily="34" charset="0"/>
              </a:rPr>
              <a:t>7) </a:t>
            </a:r>
            <a:r>
              <a:rPr lang="ru-RU" kern="100" dirty="0">
                <a:ea typeface="Calibri" panose="020F0502020204030204" pitchFamily="34" charset="0"/>
              </a:rPr>
              <a:t>каждый фрагмент области видимости закрашивается в цвет, соответствующий типу трассы;</a:t>
            </a:r>
          </a:p>
          <a:p>
            <a:r>
              <a:rPr lang="ru-RU" kern="100" dirty="0">
                <a:ea typeface="Calibri" panose="020F0502020204030204" pitchFamily="34" charset="0"/>
              </a:rPr>
              <a:t>8) уменьшается значение радиуса на заданный шаг;</a:t>
            </a:r>
          </a:p>
          <a:p>
            <a:r>
              <a:rPr lang="ru-RU" kern="100" dirty="0">
                <a:ea typeface="Calibri" panose="020F0502020204030204" pitchFamily="34" charset="0"/>
              </a:rPr>
              <a:t>9) повтор п. 3) – 8) пока значение радиуса не станет равным нулю.   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866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0A50E-1EB7-0506-83FE-F2EA3F3D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F76365-EEA9-C28D-F3A6-652F520F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Координаты 2х точек – источника и приемника;</a:t>
            </a:r>
          </a:p>
          <a:p>
            <a:pPr marL="0" indent="0">
              <a:buNone/>
            </a:pPr>
            <a:r>
              <a:rPr lang="ru-RU" dirty="0"/>
              <a:t>2) Массив точек, принадлежащих маршруту радиотрассы;</a:t>
            </a:r>
          </a:p>
          <a:p>
            <a:pPr marL="0" indent="0">
              <a:buNone/>
            </a:pPr>
            <a:r>
              <a:rPr lang="ru-RU" dirty="0"/>
              <a:t>3) Массив </a:t>
            </a:r>
            <a:r>
              <a:rPr lang="ru-RU" dirty="0" err="1"/>
              <a:t>тайлов</a:t>
            </a:r>
            <a:r>
              <a:rPr lang="ru-RU" dirty="0"/>
              <a:t> для определения значения высот для каждой точки маршрута;</a:t>
            </a:r>
          </a:p>
          <a:p>
            <a:pPr marL="0" indent="0">
              <a:buNone/>
            </a:pPr>
            <a:r>
              <a:rPr lang="ru-RU" dirty="0"/>
              <a:t>4) Массив высот, описывающих профиль рельефа;</a:t>
            </a:r>
          </a:p>
          <a:p>
            <a:pPr marL="0" indent="0">
              <a:buNone/>
            </a:pPr>
            <a:r>
              <a:rPr lang="ru-RU" dirty="0"/>
              <a:t>5) Массив высот для линии сигнала;</a:t>
            </a:r>
          </a:p>
          <a:p>
            <a:pPr marL="0" indent="0">
              <a:buNone/>
            </a:pPr>
            <a:r>
              <a:rPr lang="ru-RU" dirty="0"/>
              <a:t>6) Массив значений для первой зоны Френеля.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74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CBD2F-3B45-79FB-D8A3-CD9685A1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Анализ разработанных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F7C147-50C2-552A-9AF8-23FE601A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776922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E4A6DE-AF6B-52C6-E49C-A1F65D2E8B08}"/>
              </a:ext>
            </a:extLst>
          </p:cNvPr>
          <p:cNvSpPr txBox="1"/>
          <p:nvPr/>
        </p:nvSpPr>
        <p:spPr>
          <a:xfrm>
            <a:off x="7470648" y="2828835"/>
            <a:ext cx="43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Недостатки:</a:t>
            </a:r>
          </a:p>
          <a:p>
            <a:pPr marL="342900" indent="-342900" algn="just">
              <a:buAutoNum type="arabicParenR"/>
            </a:pPr>
            <a:r>
              <a:rPr lang="ru-RU" dirty="0"/>
              <a:t>неэффективность алгоритма;</a:t>
            </a:r>
          </a:p>
          <a:p>
            <a:pPr marL="342900" indent="-342900" algn="just">
              <a:buAutoNum type="arabicParenR"/>
            </a:pPr>
            <a:r>
              <a:rPr lang="ru-RU" dirty="0"/>
              <a:t>отсутствие массива для хранения</a:t>
            </a:r>
          </a:p>
          <a:p>
            <a:pPr algn="just"/>
            <a:r>
              <a:rPr lang="ru-RU" dirty="0" err="1"/>
              <a:t>тайлов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57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FB336-9A15-0D70-3BA2-AEB1F0BC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Анализ разработанных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F138AB2-38AC-1B06-A05D-3B4B9171F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531087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47BA1-C2F6-4C56-3EA2-C6B1955FE665}"/>
              </a:ext>
            </a:extLst>
          </p:cNvPr>
          <p:cNvSpPr txBox="1"/>
          <p:nvPr/>
        </p:nvSpPr>
        <p:spPr>
          <a:xfrm>
            <a:off x="7488936" y="2967335"/>
            <a:ext cx="435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Недостатки:</a:t>
            </a:r>
          </a:p>
          <a:p>
            <a:pPr marL="342900" indent="-342900" algn="just">
              <a:buAutoNum type="arabicParenR"/>
            </a:pPr>
            <a:r>
              <a:rPr lang="ru-RU" dirty="0"/>
              <a:t>слабая связность модулей;</a:t>
            </a:r>
          </a:p>
          <a:p>
            <a:pPr marL="342900" indent="-342900" algn="just">
              <a:buAutoNum type="arabicParenR"/>
            </a:pPr>
            <a:r>
              <a:rPr lang="ru-RU" dirty="0"/>
              <a:t>сильная </a:t>
            </a:r>
            <a:r>
              <a:rPr lang="ru-RU" dirty="0" err="1"/>
              <a:t>сцепленность</a:t>
            </a:r>
            <a:r>
              <a:rPr lang="ru-RU" dirty="0"/>
              <a:t> модулей.</a:t>
            </a:r>
          </a:p>
        </p:txBody>
      </p:sp>
    </p:spTree>
    <p:extLst>
      <p:ext uri="{BB962C8B-B14F-4D97-AF65-F5344CB8AC3E}">
        <p14:creationId xmlns:p14="http://schemas.microsoft.com/office/powerpoint/2010/main" val="399963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50953-47E3-02A8-591C-B3B9C8CC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Доработка алгоритма построения профиля высот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D3F62E-CD34-5750-3EE5-3FBE52C4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171700"/>
            <a:ext cx="6117336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AD111-DFE3-353C-80D3-EB6A7F360429}"/>
              </a:ext>
            </a:extLst>
          </p:cNvPr>
          <p:cNvSpPr txBox="1"/>
          <p:nvPr/>
        </p:nvSpPr>
        <p:spPr>
          <a:xfrm>
            <a:off x="7735824" y="2828835"/>
            <a:ext cx="43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Изменения:</a:t>
            </a:r>
          </a:p>
          <a:p>
            <a:pPr marL="342900" indent="-342900" algn="just">
              <a:buAutoNum type="arabicParenR"/>
            </a:pPr>
            <a:r>
              <a:rPr lang="ru-RU" dirty="0"/>
              <a:t>доработан алгоритм запроса </a:t>
            </a:r>
            <a:r>
              <a:rPr lang="ru-RU" dirty="0" err="1"/>
              <a:t>тайлов</a:t>
            </a:r>
            <a:r>
              <a:rPr lang="ru-RU" dirty="0"/>
              <a:t>;</a:t>
            </a:r>
          </a:p>
          <a:p>
            <a:pPr marL="342900" indent="-342900" algn="just">
              <a:buAutoNum type="arabicParenR"/>
            </a:pPr>
            <a:r>
              <a:rPr lang="ru-RU" dirty="0"/>
              <a:t>добавлен массив для хранения</a:t>
            </a:r>
          </a:p>
          <a:p>
            <a:pPr algn="just"/>
            <a:r>
              <a:rPr lang="ru-RU" dirty="0" err="1"/>
              <a:t>тайлов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61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3DE56-3893-C17F-DCC4-24D27AAF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Рефакторинг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73B79FE-D837-B32A-0803-C0BA91463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4736592" cy="51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8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9ECB9-2EA6-5C9A-48BB-29DC1713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Область покрытия радиотрассы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EE8DFE1-B0FA-1EFF-604A-4A2817D9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93154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8568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100</TotalTime>
  <Words>471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Cambria Math</vt:lpstr>
      <vt:lpstr>Franklin Gothic Book</vt:lpstr>
      <vt:lpstr>Times New Roman</vt:lpstr>
      <vt:lpstr>Уголки</vt:lpstr>
      <vt:lpstr>Разработка функционала для визуализации данных приложения  «Радио-Трасса»</vt:lpstr>
      <vt:lpstr>Введение</vt:lpstr>
      <vt:lpstr>1 Анализ предметной области</vt:lpstr>
      <vt:lpstr>Необходимые данные</vt:lpstr>
      <vt:lpstr>2 Анализ разработанных классов</vt:lpstr>
      <vt:lpstr>2 Анализ разработанных классов</vt:lpstr>
      <vt:lpstr>Доработка алгоритма построения профиля высот</vt:lpstr>
      <vt:lpstr>Рефакторинг</vt:lpstr>
      <vt:lpstr>3 Область покрытия радиотрассы</vt:lpstr>
      <vt:lpstr>Вычисление опорных точек</vt:lpstr>
      <vt:lpstr>Определение типа трассы</vt:lpstr>
      <vt:lpstr>Закраска фрагмента области</vt:lpstr>
      <vt:lpstr>3D визуализация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функционала для визуализации данных приложения  «Радио-Трасса»</dc:title>
  <dc:creator>Anastasia Ptakhova</dc:creator>
  <cp:lastModifiedBy>Anastasia Ptakhova</cp:lastModifiedBy>
  <cp:revision>2</cp:revision>
  <dcterms:created xsi:type="dcterms:W3CDTF">2024-04-14T10:30:56Z</dcterms:created>
  <dcterms:modified xsi:type="dcterms:W3CDTF">2024-04-15T06:01:45Z</dcterms:modified>
</cp:coreProperties>
</file>