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0"/>
    <a:srgbClr val="00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7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5D29-A89C-40D8-915B-E1F8ECEE53EA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6A64-5F5E-432D-9745-9708C3D2F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27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5D29-A89C-40D8-915B-E1F8ECEE53EA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6A64-5F5E-432D-9745-9708C3D2F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42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5D29-A89C-40D8-915B-E1F8ECEE53EA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6A64-5F5E-432D-9745-9708C3D2F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56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5D29-A89C-40D8-915B-E1F8ECEE53EA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6A64-5F5E-432D-9745-9708C3D2F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48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5D29-A89C-40D8-915B-E1F8ECEE53EA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6A64-5F5E-432D-9745-9708C3D2F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45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5D29-A89C-40D8-915B-E1F8ECEE53EA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6A64-5F5E-432D-9745-9708C3D2F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21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5D29-A89C-40D8-915B-E1F8ECEE53EA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6A64-5F5E-432D-9745-9708C3D2F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3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5D29-A89C-40D8-915B-E1F8ECEE53EA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6A64-5F5E-432D-9745-9708C3D2F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65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5D29-A89C-40D8-915B-E1F8ECEE53EA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6A64-5F5E-432D-9745-9708C3D2F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4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5D29-A89C-40D8-915B-E1F8ECEE53EA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6A64-5F5E-432D-9745-9708C3D2F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91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5D29-A89C-40D8-915B-E1F8ECEE53EA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6A64-5F5E-432D-9745-9708C3D2F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77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5D29-A89C-40D8-915B-E1F8ECEE53EA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F6A64-5F5E-432D-9745-9708C3D2F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ld.mcst.ru/elbrus-8sv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xbt.com/cpu/vliw.shtml" TargetMode="External"/><Relationship Id="rId4" Type="http://schemas.openxmlformats.org/officeDocument/2006/relationships/hyperlink" Target="https://www.ixbt.com/live/platform/istoriya-poyavleniya-i-testy-otechestvennoy-arhitektury-processorov-elbrus-sravnenie-s-zarubezhnymi-analogami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</a:t>
            </a:r>
            <a:r>
              <a:rPr lang="ru-RU" dirty="0" err="1" smtClean="0"/>
              <a:t>Птахова</a:t>
            </a:r>
            <a:r>
              <a:rPr lang="ru-RU" dirty="0" smtClean="0"/>
              <a:t> А.М.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57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338" y="494116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Микропроцессоры «Эльбрус»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7592" y="541260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>
                <a:solidFill>
                  <a:schemeClr val="bg1"/>
                </a:solidFill>
              </a:rPr>
              <a:t>Птахова</a:t>
            </a:r>
            <a:r>
              <a:rPr lang="ru-RU" sz="2000" dirty="0" smtClean="0">
                <a:solidFill>
                  <a:schemeClr val="bg1"/>
                </a:solidFill>
              </a:rPr>
              <a:t> А.М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8" name="Блок-схема: узел 7"/>
          <p:cNvSpPr/>
          <p:nvPr/>
        </p:nvSpPr>
        <p:spPr>
          <a:xfrm>
            <a:off x="1111536" y="5569148"/>
            <a:ext cx="72008" cy="7694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8"/>
          <p:cNvSpPr/>
          <p:nvPr/>
        </p:nvSpPr>
        <p:spPr>
          <a:xfrm>
            <a:off x="2797486" y="5574187"/>
            <a:ext cx="72008" cy="7694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7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5" name="TextBox 4"/>
          <p:cNvSpPr txBox="1"/>
          <p:nvPr/>
        </p:nvSpPr>
        <p:spPr>
          <a:xfrm>
            <a:off x="1187624" y="836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3 стека регистров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87624" y="1553022"/>
            <a:ext cx="1728192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 </a:t>
            </a:r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897535" y="1553022"/>
            <a:ext cx="1728192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PCS </a:t>
            </a:r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610472" y="1553022"/>
            <a:ext cx="1728192" cy="792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- </a:t>
            </a:r>
            <a:r>
              <a:rPr lang="ru-RU" dirty="0"/>
              <a:t>с</a:t>
            </a:r>
            <a:r>
              <a:rPr lang="ru-RU" dirty="0" smtClean="0"/>
              <a:t>тек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3692584"/>
            <a:ext cx="1008111" cy="11416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02" y="3740146"/>
            <a:ext cx="1328360" cy="1046563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268772" y="3526532"/>
            <a:ext cx="1565895" cy="158417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83667" y="5110708"/>
            <a:ext cx="936105" cy="3345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773634" y="3526532"/>
            <a:ext cx="1565895" cy="158417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8064" y="5110708"/>
            <a:ext cx="936105" cy="3345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#5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Штриховая стрелка вправо 15"/>
          <p:cNvSpPr/>
          <p:nvPr/>
        </p:nvSpPr>
        <p:spPr>
          <a:xfrm>
            <a:off x="323528" y="4077072"/>
            <a:ext cx="792088" cy="576064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Штриховая стрелка вправо 16"/>
          <p:cNvSpPr/>
          <p:nvPr/>
        </p:nvSpPr>
        <p:spPr>
          <a:xfrm>
            <a:off x="3230711" y="4051151"/>
            <a:ext cx="792088" cy="576064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55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5" name="TextBox 4"/>
          <p:cNvSpPr txBox="1"/>
          <p:nvPr/>
        </p:nvSpPr>
        <p:spPr>
          <a:xfrm>
            <a:off x="1187624" y="836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3 стека регистров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87624" y="1553022"/>
            <a:ext cx="1728192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 </a:t>
            </a:r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897535" y="1553022"/>
            <a:ext cx="1728192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PCS </a:t>
            </a:r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610472" y="1553022"/>
            <a:ext cx="1728192" cy="792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- </a:t>
            </a:r>
            <a:r>
              <a:rPr lang="ru-RU" dirty="0"/>
              <a:t>с</a:t>
            </a:r>
            <a:r>
              <a:rPr lang="ru-RU" dirty="0" smtClean="0"/>
              <a:t>тек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3692584"/>
            <a:ext cx="1008111" cy="11416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02" y="3740146"/>
            <a:ext cx="1328360" cy="1046563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268772" y="3526532"/>
            <a:ext cx="1565895" cy="158417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83667" y="5110708"/>
            <a:ext cx="936105" cy="3345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773634" y="3526532"/>
            <a:ext cx="1565895" cy="158417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8064" y="5110708"/>
            <a:ext cx="936105" cy="3345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#5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" name="Полилиния 22"/>
          <p:cNvSpPr/>
          <p:nvPr/>
        </p:nvSpPr>
        <p:spPr>
          <a:xfrm>
            <a:off x="2222500" y="2336800"/>
            <a:ext cx="3263900" cy="1168400"/>
          </a:xfrm>
          <a:custGeom>
            <a:avLst/>
            <a:gdLst>
              <a:gd name="connsiteX0" fmla="*/ 0 w 3263900"/>
              <a:gd name="connsiteY0" fmla="*/ 0 h 1168400"/>
              <a:gd name="connsiteX1" fmla="*/ 2489200 w 3263900"/>
              <a:gd name="connsiteY1" fmla="*/ 342900 h 1168400"/>
              <a:gd name="connsiteX2" fmla="*/ 3263900 w 3263900"/>
              <a:gd name="connsiteY2" fmla="*/ 1168400 h 1168400"/>
              <a:gd name="connsiteX3" fmla="*/ 3263900 w 3263900"/>
              <a:gd name="connsiteY3" fmla="*/ 11684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1168400">
                <a:moveTo>
                  <a:pt x="0" y="0"/>
                </a:moveTo>
                <a:cubicBezTo>
                  <a:pt x="972608" y="74083"/>
                  <a:pt x="1945217" y="148167"/>
                  <a:pt x="2489200" y="342900"/>
                </a:cubicBezTo>
                <a:cubicBezTo>
                  <a:pt x="3033183" y="537633"/>
                  <a:pt x="3263900" y="1168400"/>
                  <a:pt x="3263900" y="1168400"/>
                </a:cubicBezTo>
                <a:lnTo>
                  <a:pt x="3263900" y="116840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 23"/>
          <p:cNvSpPr/>
          <p:nvPr/>
        </p:nvSpPr>
        <p:spPr>
          <a:xfrm>
            <a:off x="2120900" y="2349500"/>
            <a:ext cx="12700" cy="1168400"/>
          </a:xfrm>
          <a:custGeom>
            <a:avLst/>
            <a:gdLst>
              <a:gd name="connsiteX0" fmla="*/ 12700 w 12700"/>
              <a:gd name="connsiteY0" fmla="*/ 0 h 1168400"/>
              <a:gd name="connsiteX1" fmla="*/ 0 w 12700"/>
              <a:gd name="connsiteY1" fmla="*/ 11684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68400">
                <a:moveTo>
                  <a:pt x="12700" y="0"/>
                </a:moveTo>
                <a:cubicBezTo>
                  <a:pt x="7408" y="483658"/>
                  <a:pt x="2117" y="967317"/>
                  <a:pt x="0" y="11684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23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5" name="TextBox 4"/>
          <p:cNvSpPr txBox="1"/>
          <p:nvPr/>
        </p:nvSpPr>
        <p:spPr>
          <a:xfrm>
            <a:off x="1187624" y="836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3 стека регистров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87624" y="1553022"/>
            <a:ext cx="1728192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 </a:t>
            </a:r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897535" y="1553022"/>
            <a:ext cx="1728192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PCS </a:t>
            </a:r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610472" y="1553022"/>
            <a:ext cx="1728192" cy="792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- </a:t>
            </a:r>
            <a:r>
              <a:rPr lang="ru-RU" dirty="0"/>
              <a:t>с</a:t>
            </a:r>
            <a:r>
              <a:rPr lang="ru-RU" dirty="0" smtClean="0"/>
              <a:t>тек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3692584"/>
            <a:ext cx="1008111" cy="11416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02" y="3740146"/>
            <a:ext cx="1328360" cy="1046563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268772" y="3526532"/>
            <a:ext cx="1565895" cy="158417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83667" y="5110708"/>
            <a:ext cx="936105" cy="3345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773634" y="3526532"/>
            <a:ext cx="1565895" cy="158417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8064" y="5110708"/>
            <a:ext cx="936105" cy="3345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#5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73599" y="3522464"/>
            <a:ext cx="576064" cy="40652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 </a:t>
            </a:r>
            <a:r>
              <a:rPr lang="en-US" sz="2000" b="1" dirty="0" err="1" smtClean="0"/>
              <a:t>C</a:t>
            </a:r>
            <a:endParaRPr lang="ru-RU" sz="2000" b="1" dirty="0"/>
          </a:p>
        </p:txBody>
      </p:sp>
      <p:sp>
        <p:nvSpPr>
          <p:cNvPr id="10" name="Равнобедренный треугольник 9"/>
          <p:cNvSpPr/>
          <p:nvPr/>
        </p:nvSpPr>
        <p:spPr>
          <a:xfrm rot="5400000">
            <a:off x="3441908" y="4356490"/>
            <a:ext cx="351415" cy="288030"/>
          </a:xfrm>
          <a:prstGeom prst="triangle">
            <a:avLst>
              <a:gd name="adj" fmla="val 463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/>
          <p:cNvSpPr/>
          <p:nvPr/>
        </p:nvSpPr>
        <p:spPr>
          <a:xfrm rot="5400000">
            <a:off x="3709178" y="4377252"/>
            <a:ext cx="351414" cy="2465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5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7659"/>
          </a:xfrm>
        </p:spPr>
      </p:pic>
      <p:sp>
        <p:nvSpPr>
          <p:cNvPr id="5" name="TextBox 4"/>
          <p:cNvSpPr txBox="1"/>
          <p:nvPr/>
        </p:nvSpPr>
        <p:spPr>
          <a:xfrm>
            <a:off x="1187624" y="836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</a:t>
            </a:r>
            <a:r>
              <a:rPr lang="ru-RU" sz="2000" dirty="0" smtClean="0">
                <a:solidFill>
                  <a:schemeClr val="bg1"/>
                </a:solidFill>
              </a:rPr>
              <a:t>. ВОЗМОЖНОСТИ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40043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Режим безопасных вычислений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0" t="19145" r="34423" b="40451"/>
          <a:stretch/>
        </p:blipFill>
        <p:spPr bwMode="auto">
          <a:xfrm>
            <a:off x="1979712" y="1988840"/>
            <a:ext cx="4680520" cy="2969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00154" y="3288852"/>
            <a:ext cx="78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256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Прямоугольник с одним вырезанным углом 11"/>
          <p:cNvSpPr/>
          <p:nvPr/>
        </p:nvSpPr>
        <p:spPr>
          <a:xfrm>
            <a:off x="6885842" y="3067392"/>
            <a:ext cx="665684" cy="711696"/>
          </a:xfrm>
          <a:prstGeom prst="snip1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с одним вырезанным углом 13"/>
          <p:cNvSpPr/>
          <p:nvPr/>
        </p:nvSpPr>
        <p:spPr>
          <a:xfrm>
            <a:off x="4139952" y="6021288"/>
            <a:ext cx="665684" cy="711696"/>
          </a:xfrm>
          <a:prstGeom prst="snip1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169668" y="6192470"/>
            <a:ext cx="78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257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4472794" y="5373216"/>
            <a:ext cx="0" cy="5040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нак запрета 17"/>
          <p:cNvSpPr/>
          <p:nvPr/>
        </p:nvSpPr>
        <p:spPr>
          <a:xfrm>
            <a:off x="4130366" y="4706168"/>
            <a:ext cx="675270" cy="50405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2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7659"/>
          </a:xfrm>
        </p:spPr>
      </p:pic>
      <p:sp>
        <p:nvSpPr>
          <p:cNvPr id="3" name="TextBox 2"/>
          <p:cNvSpPr txBox="1"/>
          <p:nvPr/>
        </p:nvSpPr>
        <p:spPr>
          <a:xfrm>
            <a:off x="539552" y="692696"/>
            <a:ext cx="81369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Использование кода под </a:t>
            </a:r>
            <a:r>
              <a:rPr lang="en-US" sz="2000" dirty="0" smtClean="0">
                <a:solidFill>
                  <a:schemeClr val="bg1"/>
                </a:solidFill>
              </a:rPr>
              <a:t>Intel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2" t="27431" r="44656" b="34375"/>
          <a:stretch/>
        </p:blipFill>
        <p:spPr bwMode="auto">
          <a:xfrm>
            <a:off x="838200" y="1556792"/>
            <a:ext cx="2149624" cy="1891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2" t="27431" r="44656" b="34375"/>
          <a:stretch/>
        </p:blipFill>
        <p:spPr bwMode="auto">
          <a:xfrm>
            <a:off x="6526832" y="1530524"/>
            <a:ext cx="2149624" cy="1891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600" y="38610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Код для </a:t>
            </a:r>
            <a:r>
              <a:rPr lang="en-US" sz="2000" dirty="0" smtClean="0">
                <a:solidFill>
                  <a:schemeClr val="bg1"/>
                </a:solidFill>
              </a:rPr>
              <a:t>Intel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5336" y="38610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Код для Эльбрус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с одним вырезанным углом 10"/>
          <p:cNvSpPr/>
          <p:nvPr/>
        </p:nvSpPr>
        <p:spPr>
          <a:xfrm>
            <a:off x="4211960" y="3032956"/>
            <a:ext cx="1296144" cy="1656184"/>
          </a:xfrm>
          <a:prstGeom prst="snip1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LCC</a:t>
            </a:r>
            <a:endParaRPr lang="ru-RU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95936" y="501317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Компилятор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3131840" y="2502626"/>
            <a:ext cx="864096" cy="128641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5580112" y="2502626"/>
            <a:ext cx="864096" cy="138394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7659"/>
          </a:xfrm>
        </p:spPr>
      </p:pic>
      <p:sp>
        <p:nvSpPr>
          <p:cNvPr id="5" name="TextBox 4"/>
          <p:cNvSpPr txBox="1"/>
          <p:nvPr/>
        </p:nvSpPr>
        <p:spPr>
          <a:xfrm>
            <a:off x="1187624" y="836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5</a:t>
            </a:r>
            <a:r>
              <a:rPr lang="ru-RU" sz="2000" dirty="0" smtClean="0">
                <a:solidFill>
                  <a:schemeClr val="bg1"/>
                </a:solidFill>
              </a:rPr>
              <a:t>. ХАРАКТЕРИСТИКИ 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684076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Тактовая </a:t>
            </a:r>
            <a:r>
              <a:rPr lang="ru-RU" sz="2000" dirty="0">
                <a:solidFill>
                  <a:schemeClr val="bg1"/>
                </a:solidFill>
              </a:rPr>
              <a:t>частота: 300 </a:t>
            </a:r>
            <a:r>
              <a:rPr lang="ru-RU" sz="2000" dirty="0" smtClean="0">
                <a:solidFill>
                  <a:schemeClr val="bg1"/>
                </a:solidFill>
              </a:rPr>
              <a:t>МГц – 1500 МГц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Количество ядер: </a:t>
            </a:r>
            <a:r>
              <a:rPr lang="ru-RU" sz="2000" dirty="0" smtClean="0">
                <a:solidFill>
                  <a:schemeClr val="bg1"/>
                </a:solidFill>
              </a:rPr>
              <a:t>1 - 8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Пиковая производительность: 2,4 </a:t>
            </a:r>
            <a:r>
              <a:rPr lang="ru-RU" sz="2000" dirty="0" err="1">
                <a:solidFill>
                  <a:schemeClr val="bg1"/>
                </a:solidFill>
              </a:rPr>
              <a:t>Gflops</a:t>
            </a:r>
            <a:r>
              <a:rPr lang="ru-RU" sz="2000" dirty="0">
                <a:solidFill>
                  <a:schemeClr val="bg1"/>
                </a:solidFill>
              </a:rPr>
              <a:t> в режиме 64 бит</a:t>
            </a:r>
          </a:p>
          <a:p>
            <a:r>
              <a:rPr lang="ru-RU" sz="2000" dirty="0">
                <a:solidFill>
                  <a:schemeClr val="bg1"/>
                </a:solidFill>
              </a:rPr>
              <a:t>Кэш-память первого уровня (L1): 64Кб банные + 64 Кб </a:t>
            </a:r>
            <a:r>
              <a:rPr lang="ru-RU" sz="2000" dirty="0" smtClean="0">
                <a:solidFill>
                  <a:schemeClr val="bg1"/>
                </a:solidFill>
              </a:rPr>
              <a:t>команды (128 Кб команды)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Кэш-память второго уровня (L2): 256 Кб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Количество </a:t>
            </a:r>
            <a:r>
              <a:rPr lang="ru-RU" sz="2000" dirty="0">
                <a:solidFill>
                  <a:schemeClr val="bg1"/>
                </a:solidFill>
              </a:rPr>
              <a:t>транзисторов: 75,8 </a:t>
            </a:r>
            <a:r>
              <a:rPr lang="ru-RU" sz="2000" dirty="0" smtClean="0">
                <a:solidFill>
                  <a:schemeClr val="bg1"/>
                </a:solidFill>
              </a:rPr>
              <a:t>млн -3,5 млрд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Количество операций за один такт: 23-50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77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7659"/>
          </a:xfrm>
        </p:spPr>
      </p:pic>
      <p:sp>
        <p:nvSpPr>
          <p:cNvPr id="5" name="TextBox 4"/>
          <p:cNvSpPr txBox="1"/>
          <p:nvPr/>
        </p:nvSpPr>
        <p:spPr>
          <a:xfrm>
            <a:off x="1187624" y="836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6</a:t>
            </a:r>
            <a:r>
              <a:rPr lang="ru-RU" sz="2000" dirty="0" smtClean="0">
                <a:solidFill>
                  <a:schemeClr val="bg1"/>
                </a:solidFill>
              </a:rPr>
              <a:t>. ПРИМЕРЫ 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78816"/>
            <a:ext cx="68407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</a:rPr>
              <a:t>Эльбрус (2008)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</a:rPr>
              <a:t>Эльбрус-4С (2014)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</a:rPr>
              <a:t>Эльбрус-8С (2016)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bg1"/>
                </a:solidFill>
              </a:rPr>
              <a:t>Эльбрус-8СВ(2020)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16" y="1507912"/>
            <a:ext cx="2992744" cy="40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7659"/>
          </a:xfrm>
        </p:spPr>
      </p:pic>
      <p:sp>
        <p:nvSpPr>
          <p:cNvPr id="5" name="TextBox 4"/>
          <p:cNvSpPr txBox="1"/>
          <p:nvPr/>
        </p:nvSpPr>
        <p:spPr>
          <a:xfrm>
            <a:off x="1187624" y="6605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7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  <a:r>
              <a:rPr lang="ru-RU" sz="2000" dirty="0" smtClean="0">
                <a:solidFill>
                  <a:schemeClr val="bg1"/>
                </a:solidFill>
              </a:rPr>
              <a:t>ОБЛАСТИ ЭФФЕКТИВНОГО ПРИМЕНЕНИЯ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endParaRPr lang="ru-RU" sz="20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24036"/>
              </p:ext>
            </p:extLst>
          </p:nvPr>
        </p:nvGraphicFramePr>
        <p:xfrm>
          <a:off x="179512" y="1236822"/>
          <a:ext cx="8784976" cy="5400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92488"/>
                <a:gridCol w="4392488"/>
              </a:tblGrid>
              <a:tr h="9237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Расширенный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ru-RU" sz="1600" dirty="0" smtClean="0">
                          <a:effectLst/>
                        </a:rPr>
                        <a:t>температурный </a:t>
                      </a:r>
                      <a:r>
                        <a:rPr lang="ru-RU" sz="1600" dirty="0">
                          <a:effectLst/>
                        </a:rPr>
                        <a:t>диапазон, возможность локализации производства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Государственный заказ, промышленные компьютеры, автомобильная электроника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</a:tr>
              <a:tr h="708358">
                <a:tc>
                  <a:txBody>
                    <a:bodyPr/>
                    <a:lstStyle/>
                    <a:p>
                      <a:pPr algn="just" fontAlgn="t">
                        <a:lnSpc>
                          <a:spcPct val="115000"/>
                        </a:lnSpc>
                        <a:spcAft>
                          <a:spcPts val="1125"/>
                        </a:spcAft>
                      </a:pPr>
                      <a:r>
                        <a:rPr lang="ru-RU" sz="1600" dirty="0">
                          <a:effectLst/>
                        </a:rPr>
                        <a:t>Повышенная защищенность от вирусных атак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Платежные терминалы, сетевые экраны, взломоустойчивые серверы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</a:tr>
              <a:tr h="9237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Высокая производительность на криптографических алгоритмах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Модули шифрования, защищенные тонкие клиенты, прочие системы безопасности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</a:tr>
              <a:tr h="11996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Высокая производительность на вычислениях с действительными числами (float, double)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Робототехника, авионика, промышленные контроллеры, системы обработки изображений, суперкомпьютеры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</a:tr>
              <a:tr h="9698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Работа под управлением бинарного компилятора в режиме совместимости с архитектурой х86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Интернет-терминалы, маломощные рабочие станции, малогабаритные настольные и встраиваемые компьютеры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</a:tr>
              <a:tr h="647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Защищенный режим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Особо ответственные системы, отладочные стенды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571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66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7659"/>
          </a:xfrm>
        </p:spPr>
      </p:pic>
      <p:sp>
        <p:nvSpPr>
          <p:cNvPr id="3" name="TextBox 2"/>
          <p:cNvSpPr txBox="1"/>
          <p:nvPr/>
        </p:nvSpPr>
        <p:spPr>
          <a:xfrm>
            <a:off x="539552" y="98072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СПИСОК ИСПОЛЬЗУЕМОЙ ЛИТЕРАТУРЫ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484784"/>
            <a:ext cx="684076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old.mcst.ru/elbrus-8sv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www.ixbt.com/live/platform/istoriya-poyavleniya-i-testy-otechestvennoy-arhitektury-processorov-elbrus-sravnenie-s-zarubezhnymi-analogami.html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www.ixbt.com/cpu/vliw.shtml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5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700808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План: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Определение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Архитектура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Структура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Возможности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Характеристики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Примеры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Области эффективного применения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Выводы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8" name="TextBox 7"/>
          <p:cNvSpPr txBox="1"/>
          <p:nvPr/>
        </p:nvSpPr>
        <p:spPr>
          <a:xfrm>
            <a:off x="1259632" y="1724446"/>
            <a:ext cx="4968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ПЛАН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Определение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Архитектура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Структура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Возможности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Характеристики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Примеры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Области эффективного </a:t>
            </a:r>
            <a:r>
              <a:rPr lang="ru-RU" sz="2000" dirty="0" smtClean="0">
                <a:solidFill>
                  <a:schemeClr val="bg1"/>
                </a:solidFill>
              </a:rPr>
              <a:t>применения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7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5" name="TextBox 4"/>
          <p:cNvSpPr txBox="1"/>
          <p:nvPr/>
        </p:nvSpPr>
        <p:spPr>
          <a:xfrm>
            <a:off x="1187624" y="836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1. ОПРЕДЕЛЕНИЕ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121" y="148478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Эльбрус - </a:t>
            </a:r>
            <a:r>
              <a:rPr lang="ru-RU" sz="2000" dirty="0" smtClean="0">
                <a:solidFill>
                  <a:schemeClr val="bg1"/>
                </a:solidFill>
              </a:rPr>
              <a:t>процессорная </a:t>
            </a:r>
            <a:r>
              <a:rPr lang="ru-RU" sz="2000" dirty="0">
                <a:solidFill>
                  <a:schemeClr val="bg1"/>
                </a:solidFill>
              </a:rPr>
              <a:t>архитектура и одноимённое семейство универсальных VLIW-микропроцессоров.</a:t>
            </a:r>
          </a:p>
        </p:txBody>
      </p:sp>
      <p:pic>
        <p:nvPicPr>
          <p:cNvPr id="1026" name="Picture 2" descr="https://ds-assets.cdn.devapps.ru/yIouQU9pG8SQkpvz1JfikAAalhiosCG75Ny3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924944"/>
            <a:ext cx="374441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67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5" name="TextBox 4"/>
          <p:cNvSpPr txBox="1"/>
          <p:nvPr/>
        </p:nvSpPr>
        <p:spPr>
          <a:xfrm>
            <a:off x="1187624" y="836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2. АРХИТЕКТУРА 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55576" y="2276872"/>
            <a:ext cx="1944216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7644" y="148478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CISC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148478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</a:t>
            </a:r>
            <a:r>
              <a:rPr lang="en-US" sz="2000" b="1" dirty="0" smtClean="0">
                <a:solidFill>
                  <a:schemeClr val="bg1"/>
                </a:solidFill>
              </a:rPr>
              <a:t>ISC</a:t>
            </a:r>
            <a:endParaRPr lang="ru-RU" sz="2000" b="1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786083" y="2607897"/>
            <a:ext cx="1301641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137203" y="2276872"/>
            <a:ext cx="1301641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755576" y="2924944"/>
            <a:ext cx="681327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137203" y="2607897"/>
            <a:ext cx="1301641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103262" y="2932988"/>
            <a:ext cx="1301641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72300" y="14847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VLIW</a:t>
            </a:r>
            <a:endParaRPr lang="ru-RU" sz="2000" b="1" dirty="0">
              <a:solidFill>
                <a:schemeClr val="bg1"/>
              </a:solidFill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444208" y="2276872"/>
            <a:ext cx="2592288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444208" y="2615941"/>
            <a:ext cx="2592288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444208" y="2941032"/>
            <a:ext cx="2592288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43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3" name="TextBox 2"/>
          <p:cNvSpPr txBox="1"/>
          <p:nvPr/>
        </p:nvSpPr>
        <p:spPr>
          <a:xfrm>
            <a:off x="683568" y="764704"/>
            <a:ext cx="45365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Псевдокод: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Pokormit_kota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Poglad_kota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Println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otchet</a:t>
            </a:r>
            <a:r>
              <a:rPr lang="en-US" sz="20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Writeln</a:t>
            </a:r>
            <a:r>
              <a:rPr lang="en-US" sz="2000" dirty="0" smtClean="0">
                <a:solidFill>
                  <a:schemeClr val="bg1"/>
                </a:solidFill>
              </a:rPr>
              <a:t>(‘</a:t>
            </a:r>
            <a:r>
              <a:rPr lang="ru-RU" sz="2000" dirty="0" err="1" smtClean="0">
                <a:solidFill>
                  <a:schemeClr val="bg1"/>
                </a:solidFill>
              </a:rPr>
              <a:t>Окей</a:t>
            </a:r>
            <a:r>
              <a:rPr lang="ru-RU" sz="2000" dirty="0" smtClean="0">
                <a:solidFill>
                  <a:schemeClr val="bg1"/>
                </a:solidFill>
              </a:rPr>
              <a:t>, переделаю</a:t>
            </a:r>
            <a:r>
              <a:rPr lang="en-US" sz="2000" dirty="0" smtClean="0">
                <a:solidFill>
                  <a:schemeClr val="bg1"/>
                </a:solidFill>
              </a:rPr>
              <a:t>’)</a:t>
            </a:r>
            <a:endParaRPr lang="ru-RU" sz="2000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4401978"/>
            <a:ext cx="2952328" cy="75521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39552" y="4456419"/>
            <a:ext cx="27363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Pokormit_kota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Poglad_kota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4067944" y="4401977"/>
            <a:ext cx="3096344" cy="75521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4067944" y="4422992"/>
            <a:ext cx="3096344" cy="75521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067944" y="4456419"/>
            <a:ext cx="3456384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Println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otchet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Writeln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(‘</a:t>
            </a:r>
            <a:r>
              <a:rPr lang="ru-RU" dirty="0" err="1" smtClean="0">
                <a:solidFill>
                  <a:schemeClr val="accent6">
                    <a:lumMod val="75000"/>
                  </a:schemeClr>
                </a:solidFill>
              </a:rPr>
              <a:t>Окей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, переделаю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’)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6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5" name="TextBox 4"/>
          <p:cNvSpPr txBox="1"/>
          <p:nvPr/>
        </p:nvSpPr>
        <p:spPr>
          <a:xfrm>
            <a:off x="1187624" y="836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r>
              <a:rPr lang="ru-RU" sz="2000" dirty="0" smtClean="0">
                <a:solidFill>
                  <a:schemeClr val="bg1"/>
                </a:solidFill>
              </a:rPr>
              <a:t>. СТРУКТУРА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44" y="1700808"/>
            <a:ext cx="7304078" cy="35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3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5" name="TextBox 4"/>
          <p:cNvSpPr txBox="1"/>
          <p:nvPr/>
        </p:nvSpPr>
        <p:spPr>
          <a:xfrm>
            <a:off x="1187624" y="836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Регистры предикатов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" t="24234" r="86099" b="26361"/>
          <a:stretch/>
        </p:blipFill>
        <p:spPr>
          <a:xfrm>
            <a:off x="1331640" y="1484785"/>
            <a:ext cx="952617" cy="1731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9872" y="1340768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Псевдокод: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(</a:t>
            </a:r>
            <a:r>
              <a:rPr lang="ru-RU" dirty="0" smtClean="0">
                <a:solidFill>
                  <a:schemeClr val="bg1"/>
                </a:solidFill>
              </a:rPr>
              <a:t>Меня слушают)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en-US" dirty="0" err="1" smtClean="0">
                <a:solidFill>
                  <a:schemeClr val="bg1"/>
                </a:solidFill>
              </a:rPr>
              <a:t>good_looking</a:t>
            </a:r>
            <a:r>
              <a:rPr lang="en-US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{ write(‘</a:t>
            </a:r>
            <a:r>
              <a:rPr lang="ru-RU" dirty="0" smtClean="0">
                <a:solidFill>
                  <a:schemeClr val="bg1"/>
                </a:solidFill>
              </a:rPr>
              <a:t>А следовало бы</a:t>
            </a:r>
            <a:r>
              <a:rPr lang="en-US" dirty="0" smtClean="0">
                <a:solidFill>
                  <a:schemeClr val="bg1"/>
                </a:solidFill>
              </a:rPr>
              <a:t>’);}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Куб 6"/>
          <p:cNvSpPr/>
          <p:nvPr/>
        </p:nvSpPr>
        <p:spPr>
          <a:xfrm>
            <a:off x="1187624" y="3861048"/>
            <a:ext cx="891844" cy="1152128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8311" y="4221088"/>
            <a:ext cx="40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Куб 8"/>
          <p:cNvSpPr/>
          <p:nvPr/>
        </p:nvSpPr>
        <p:spPr>
          <a:xfrm>
            <a:off x="2507490" y="3861048"/>
            <a:ext cx="891844" cy="1152128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652829" y="4221087"/>
            <a:ext cx="40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ru-RU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Параллелограмм 11"/>
          <p:cNvSpPr/>
          <p:nvPr/>
        </p:nvSpPr>
        <p:spPr>
          <a:xfrm>
            <a:off x="1094066" y="5031736"/>
            <a:ext cx="764340" cy="420452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#1</a:t>
            </a:r>
            <a:endParaRPr lang="ru-RU" i="1" dirty="0"/>
          </a:p>
        </p:txBody>
      </p:sp>
      <p:sp>
        <p:nvSpPr>
          <p:cNvPr id="13" name="Параллелограмм 12"/>
          <p:cNvSpPr/>
          <p:nvPr/>
        </p:nvSpPr>
        <p:spPr>
          <a:xfrm>
            <a:off x="2411760" y="5031736"/>
            <a:ext cx="764340" cy="420452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#2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5487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5" name="TextBox 4"/>
          <p:cNvSpPr txBox="1"/>
          <p:nvPr/>
        </p:nvSpPr>
        <p:spPr>
          <a:xfrm>
            <a:off x="1187624" y="836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3 стека регистров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87624" y="1553022"/>
            <a:ext cx="1728192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 </a:t>
            </a:r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897535" y="1553022"/>
            <a:ext cx="1728192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PCS </a:t>
            </a:r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610472" y="1553022"/>
            <a:ext cx="1728192" cy="792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- </a:t>
            </a:r>
            <a:r>
              <a:rPr lang="ru-RU" dirty="0"/>
              <a:t>с</a:t>
            </a:r>
            <a:r>
              <a:rPr lang="ru-RU" dirty="0" smtClean="0"/>
              <a:t>тек</a:t>
            </a:r>
            <a:endParaRPr lang="ru-RU" dirty="0"/>
          </a:p>
        </p:txBody>
      </p:sp>
      <p:sp>
        <p:nvSpPr>
          <p:cNvPr id="16" name="Стрелка вниз 15"/>
          <p:cNvSpPr/>
          <p:nvPr/>
        </p:nvSpPr>
        <p:spPr>
          <a:xfrm rot="10800000">
            <a:off x="5042520" y="2492710"/>
            <a:ext cx="864096" cy="936104"/>
          </a:xfrm>
          <a:prstGeom prst="down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682480" y="360437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Пользователь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8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5" name="TextBox 4"/>
          <p:cNvSpPr txBox="1"/>
          <p:nvPr/>
        </p:nvSpPr>
        <p:spPr>
          <a:xfrm>
            <a:off x="1187624" y="836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3 стека регистров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87624" y="1553022"/>
            <a:ext cx="1728192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 </a:t>
            </a:r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897535" y="1553022"/>
            <a:ext cx="1728192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PCS </a:t>
            </a:r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610472" y="1553022"/>
            <a:ext cx="1728192" cy="792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- </a:t>
            </a:r>
            <a:r>
              <a:rPr lang="ru-RU" dirty="0"/>
              <a:t>с</a:t>
            </a:r>
            <a:r>
              <a:rPr lang="ru-RU" dirty="0" smtClean="0"/>
              <a:t>тек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3692584"/>
            <a:ext cx="1008111" cy="11416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02" y="3740146"/>
            <a:ext cx="1328360" cy="1046563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268772" y="3526532"/>
            <a:ext cx="1565895" cy="158417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83667" y="5110708"/>
            <a:ext cx="936105" cy="3345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773634" y="3526532"/>
            <a:ext cx="1565895" cy="158417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8064" y="5110708"/>
            <a:ext cx="936105" cy="3345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#5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123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396</Words>
  <Application>Microsoft Office PowerPoint</Application>
  <PresentationFormat>Экран (4:3)</PresentationFormat>
  <Paragraphs>118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Микропроцессор Эльбрус</dc:title>
  <dc:creator>1</dc:creator>
  <cp:lastModifiedBy>1</cp:lastModifiedBy>
  <cp:revision>19</cp:revision>
  <dcterms:created xsi:type="dcterms:W3CDTF">2022-11-27T18:58:09Z</dcterms:created>
  <dcterms:modified xsi:type="dcterms:W3CDTF">2022-11-27T22:23:23Z</dcterms:modified>
</cp:coreProperties>
</file>