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62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261" r:id="rId38"/>
    <p:sldId id="264" r:id="rId39"/>
    <p:sldId id="265" r:id="rId40"/>
    <p:sldId id="266" r:id="rId41"/>
    <p:sldId id="267" r:id="rId42"/>
    <p:sldId id="268" r:id="rId43"/>
    <p:sldId id="300" r:id="rId4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6CA3-E81A-4F51-B883-F57E9CA89395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A999-F3BB-4FA6-9E3C-6130AB6F8F4E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6CA3-E81A-4F51-B883-F57E9CA89395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A999-F3BB-4FA6-9E3C-6130AB6F8F4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6CA3-E81A-4F51-B883-F57E9CA89395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A999-F3BB-4FA6-9E3C-6130AB6F8F4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6CA3-E81A-4F51-B883-F57E9CA89395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A999-F3BB-4FA6-9E3C-6130AB6F8F4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6CA3-E81A-4F51-B883-F57E9CA89395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A999-F3BB-4FA6-9E3C-6130AB6F8F4E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6CA3-E81A-4F51-B883-F57E9CA89395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A999-F3BB-4FA6-9E3C-6130AB6F8F4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6CA3-E81A-4F51-B883-F57E9CA89395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A999-F3BB-4FA6-9E3C-6130AB6F8F4E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6CA3-E81A-4F51-B883-F57E9CA89395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A999-F3BB-4FA6-9E3C-6130AB6F8F4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6CA3-E81A-4F51-B883-F57E9CA89395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A999-F3BB-4FA6-9E3C-6130AB6F8F4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6CA3-E81A-4F51-B883-F57E9CA89395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A999-F3BB-4FA6-9E3C-6130AB6F8F4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6CA3-E81A-4F51-B883-F57E9CA89395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A999-F3BB-4FA6-9E3C-6130AB6F8F4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B676CA3-E81A-4F51-B883-F57E9CA89395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BB1A999-F3BB-4FA6-9E3C-6130AB6F8F4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se.ru/data/2013/06/03/1285521221/report_v2.pdf" TargetMode="External"/><Relationship Id="rId2" Type="http://schemas.openxmlformats.org/officeDocument/2006/relationships/hyperlink" Target="https://studopedia.ru/8_59983_mashina-tyuringa-kak-universalniy-raspoznavate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eldysh.ru/papers/2007/prep89/prep2007_89.html#_Toc185855267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Контекстно-зависимые</a:t>
            </a:r>
            <a:br>
              <a:rPr lang="ru-RU" dirty="0" smtClean="0"/>
            </a:br>
            <a:r>
              <a:rPr lang="ru-RU" dirty="0" smtClean="0"/>
              <a:t>грамматики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Выполнила </a:t>
            </a:r>
            <a:r>
              <a:rPr lang="ru-RU" dirty="0" err="1" smtClean="0"/>
              <a:t>Птахова</a:t>
            </a:r>
            <a:r>
              <a:rPr lang="ru-RU" dirty="0" smtClean="0"/>
              <a:t> А.М.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894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 Разбор цепочек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2.2. Пример разбора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$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31640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79712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627784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275856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934458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582530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230602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084168" y="2204864"/>
            <a:ext cx="2941798" cy="1689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&lt;S&gt;::=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ab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 | a&lt;S&gt;&lt;B&gt;&lt;C&gt;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&lt;C&gt;&lt;B&gt;::=&lt;B&gt;&lt;C&gt;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b&lt;B&gt;::=bb</a:t>
            </a: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b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bc</a:t>
            </a: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c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</a:t>
            </a:r>
            <a:r>
              <a:rPr lang="el-GR" dirty="0" smtClean="0">
                <a:solidFill>
                  <a:schemeClr val="tx1"/>
                </a:solidFill>
                <a:sym typeface="Wingdings" pitchFamily="2" charset="2"/>
              </a:rPr>
              <a:t>ε</a:t>
            </a: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899592" y="422108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&lt;C&gt;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99592" y="458112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&lt;B&gt;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899592" y="494116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&lt;C&gt;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99592" y="5309483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06772" y="5647825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906772" y="6007865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Равнобедренный треугольник 20"/>
          <p:cNvSpPr/>
          <p:nvPr/>
        </p:nvSpPr>
        <p:spPr>
          <a:xfrm>
            <a:off x="3347864" y="2820872"/>
            <a:ext cx="504056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41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 Разбор цепочек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2.2. Пример разбора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$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31640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79712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627784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275856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934458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582530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230602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084168" y="2204864"/>
            <a:ext cx="2941798" cy="1689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&lt;S&gt;::=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ab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 | a&lt;S&gt;&lt;B&gt;&lt;C&gt;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&lt;C&gt;&lt;B&gt;::=&lt;B&gt;&lt;C&gt;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b&lt;B&gt;::=bb</a:t>
            </a: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b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bc</a:t>
            </a: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c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</a:t>
            </a:r>
            <a:r>
              <a:rPr lang="el-GR" dirty="0" smtClean="0">
                <a:solidFill>
                  <a:schemeClr val="tx1"/>
                </a:solidFill>
                <a:sym typeface="Wingdings" pitchFamily="2" charset="2"/>
              </a:rPr>
              <a:t>ε</a:t>
            </a: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899592" y="422108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&lt;B&gt;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99592" y="458112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&lt;C&gt;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899592" y="494116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&lt;C&gt;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99592" y="5309483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06772" y="5647825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906772" y="6007865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Равнобедренный треугольник 20"/>
          <p:cNvSpPr/>
          <p:nvPr/>
        </p:nvSpPr>
        <p:spPr>
          <a:xfrm>
            <a:off x="3347864" y="2820872"/>
            <a:ext cx="504056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75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 Разбор цепочек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2.2. Пример разбора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$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31640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79712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627784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275856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934458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582530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230602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084168" y="2204864"/>
            <a:ext cx="2941798" cy="1689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&lt;S&gt;::=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ab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 | a&lt;S&gt;&lt;B&gt;&lt;C&gt;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&lt;C&gt;&lt;B&gt;::=&lt;B&gt;&lt;C&gt;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b&lt;B&gt;::=bb</a:t>
            </a: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b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bc</a:t>
            </a: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c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</a:t>
            </a:r>
            <a:r>
              <a:rPr lang="el-GR" dirty="0" smtClean="0">
                <a:solidFill>
                  <a:schemeClr val="tx1"/>
                </a:solidFill>
                <a:sym typeface="Wingdings" pitchFamily="2" charset="2"/>
              </a:rPr>
              <a:t>ε</a:t>
            </a: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899592" y="422108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&lt;B&gt;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99592" y="458112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&lt;C&gt;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899592" y="494116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&lt;C&gt;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99592" y="5309483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06772" y="5647825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906772" y="6007865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Равнобедренный треугольник 20"/>
          <p:cNvSpPr/>
          <p:nvPr/>
        </p:nvSpPr>
        <p:spPr>
          <a:xfrm>
            <a:off x="2699792" y="2836498"/>
            <a:ext cx="504056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54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 Разбор цепочек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2.2. Пример разбора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$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31640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79712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627784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275856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934458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582530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230602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084168" y="2204864"/>
            <a:ext cx="2941798" cy="1689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&lt;S&gt;::=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ab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 | a&lt;S&gt;&lt;B&gt;&lt;C&gt;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&lt;C&gt;&lt;B&gt;::=&lt;B&gt;&lt;C&gt;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b&lt;B&gt;::=bb</a:t>
            </a: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b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bc</a:t>
            </a: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c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</a:t>
            </a:r>
            <a:r>
              <a:rPr lang="el-GR" dirty="0" smtClean="0">
                <a:solidFill>
                  <a:schemeClr val="tx1"/>
                </a:solidFill>
                <a:sym typeface="Wingdings" pitchFamily="2" charset="2"/>
              </a:rPr>
              <a:t>ε</a:t>
            </a: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899592" y="422108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99592" y="458112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899592" y="494116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&lt;C&gt;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99592" y="5309483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&lt;C&gt;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06772" y="5647825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906772" y="6007865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Равнобедренный треугольник 20"/>
          <p:cNvSpPr/>
          <p:nvPr/>
        </p:nvSpPr>
        <p:spPr>
          <a:xfrm>
            <a:off x="2699792" y="2836498"/>
            <a:ext cx="504056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82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 Разбор цепочек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2.2. Пример разбора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$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31640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79712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627784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275856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934458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582530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230602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084168" y="2204864"/>
            <a:ext cx="2941798" cy="1689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&lt;S&gt;::=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ab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 | a&lt;S&gt;&lt;B&gt;&lt;C&gt;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&lt;C&gt;&lt;B&gt;::=&lt;B&gt;&lt;C&gt;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b&lt;B&gt;::=bb</a:t>
            </a: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b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bc</a:t>
            </a: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c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</a:t>
            </a:r>
            <a:r>
              <a:rPr lang="el-GR" dirty="0" smtClean="0">
                <a:solidFill>
                  <a:schemeClr val="tx1"/>
                </a:solidFill>
                <a:sym typeface="Wingdings" pitchFamily="2" charset="2"/>
              </a:rPr>
              <a:t>ε</a:t>
            </a: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899592" y="422108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99592" y="458112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&lt;C&gt;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899592" y="494116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&lt;C&gt;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99592" y="5309483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06772" y="5647825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906772" y="6007865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Равнобедренный треугольник 20"/>
          <p:cNvSpPr/>
          <p:nvPr/>
        </p:nvSpPr>
        <p:spPr>
          <a:xfrm>
            <a:off x="3347864" y="2836498"/>
            <a:ext cx="504056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13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 Разбор цепочек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2.2. Пример разбора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$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31640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79712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627784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275856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934458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582530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230602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084168" y="2204864"/>
            <a:ext cx="2941798" cy="1689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&lt;S&gt;::=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ab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 | a&lt;S&gt;&lt;B&gt;&lt;C&gt;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&lt;C&gt;&lt;B&gt;::=&lt;B&gt;&lt;C&gt;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b&lt;B&gt;::=bb</a:t>
            </a: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b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bc</a:t>
            </a: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c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</a:t>
            </a:r>
            <a:r>
              <a:rPr lang="el-GR" dirty="0" smtClean="0">
                <a:solidFill>
                  <a:schemeClr val="tx1"/>
                </a:solidFill>
                <a:sym typeface="Wingdings" pitchFamily="2" charset="2"/>
              </a:rPr>
              <a:t>ε</a:t>
            </a: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899592" y="422108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&lt;C&gt;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99592" y="458112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&lt;C&gt;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899592" y="494116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99592" y="5309483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06772" y="5647825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906772" y="6007865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Равнобедренный треугольник 20"/>
          <p:cNvSpPr/>
          <p:nvPr/>
        </p:nvSpPr>
        <p:spPr>
          <a:xfrm>
            <a:off x="4006466" y="2836498"/>
            <a:ext cx="504056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9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 Разбор цепочек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2.2. Пример разбора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$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31640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79712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627784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275856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934458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582530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230602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084168" y="2204864"/>
            <a:ext cx="2941798" cy="1689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&lt;S&gt;::=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ab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 | a&lt;S&gt;&lt;B&gt;&lt;C&gt;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&lt;C&gt;&lt;B&gt;::=&lt;B&gt;&lt;C&gt;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b&lt;B&gt;::=bb</a:t>
            </a: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b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bc</a:t>
            </a: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c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</a:t>
            </a:r>
            <a:r>
              <a:rPr lang="el-GR" dirty="0" smtClean="0">
                <a:solidFill>
                  <a:schemeClr val="tx1"/>
                </a:solidFill>
                <a:sym typeface="Wingdings" pitchFamily="2" charset="2"/>
              </a:rPr>
              <a:t>ε</a:t>
            </a: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899592" y="422108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99592" y="458112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899592" y="494116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&lt;C&gt;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99592" y="5309483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06772" y="5647825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906772" y="6007865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Равнобедренный треугольник 20"/>
          <p:cNvSpPr/>
          <p:nvPr/>
        </p:nvSpPr>
        <p:spPr>
          <a:xfrm>
            <a:off x="3347864" y="2836498"/>
            <a:ext cx="504056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09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 Разбор цепочек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2.2. Пример разбора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$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31640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79712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627784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275856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934458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582530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230602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084168" y="2204864"/>
            <a:ext cx="2941798" cy="1689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&lt;S&gt;::=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ab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 | a&lt;S&gt;&lt;B&gt;&lt;C&gt;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&lt;C&gt;&lt;B&gt;::=&lt;B&gt;&lt;C&gt;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b&lt;B&gt;::=bb</a:t>
            </a: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b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bc</a:t>
            </a: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c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</a:t>
            </a:r>
            <a:r>
              <a:rPr lang="el-GR" dirty="0" smtClean="0">
                <a:solidFill>
                  <a:schemeClr val="tx1"/>
                </a:solidFill>
                <a:sym typeface="Wingdings" pitchFamily="2" charset="2"/>
              </a:rPr>
              <a:t>ε</a:t>
            </a: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899592" y="422108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99592" y="458112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&lt;C&gt;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899592" y="494116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99592" y="5309483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06772" y="5647825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906772" y="6007865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Равнобедренный треугольник 20"/>
          <p:cNvSpPr/>
          <p:nvPr/>
        </p:nvSpPr>
        <p:spPr>
          <a:xfrm>
            <a:off x="4006466" y="2836498"/>
            <a:ext cx="504056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27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 Разбор цепочек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2.2. Пример разбора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$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31640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79712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627784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275856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934458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582530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230602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084168" y="2204864"/>
            <a:ext cx="2941798" cy="1689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&lt;S&gt;::=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ab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 | a&lt;S&gt;&lt;B&gt;&lt;C&gt;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&lt;C&gt;&lt;B&gt;::=&lt;B&gt;&lt;C&gt;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b&lt;B&gt;::=bb</a:t>
            </a: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b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bc</a:t>
            </a: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c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</a:t>
            </a:r>
            <a:r>
              <a:rPr lang="el-GR" dirty="0" smtClean="0">
                <a:solidFill>
                  <a:schemeClr val="tx1"/>
                </a:solidFill>
                <a:sym typeface="Wingdings" pitchFamily="2" charset="2"/>
              </a:rPr>
              <a:t>ε</a:t>
            </a: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899592" y="422108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&lt;C&gt;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99592" y="458112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899592" y="494116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99592" y="5309483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06772" y="5647825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906772" y="6007865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Равнобедренный треугольник 20"/>
          <p:cNvSpPr/>
          <p:nvPr/>
        </p:nvSpPr>
        <p:spPr>
          <a:xfrm>
            <a:off x="4654538" y="2836498"/>
            <a:ext cx="504056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68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 Разбор цепочек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2.2. Пример разбора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$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31640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79712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627784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275856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934458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582530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230602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084168" y="2204864"/>
            <a:ext cx="2941798" cy="1689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&lt;S&gt;::=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ab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 | a&lt;S&gt;&lt;B&gt;&lt;C&gt;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&lt;C&gt;&lt;B&gt;::=&lt;B&gt;&lt;C&gt;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b&lt;B&gt;::=bb</a:t>
            </a: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b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bc</a:t>
            </a: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c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</a:t>
            </a:r>
            <a:r>
              <a:rPr lang="el-GR" dirty="0" smtClean="0">
                <a:solidFill>
                  <a:schemeClr val="tx1"/>
                </a:solidFill>
                <a:sym typeface="Wingdings" pitchFamily="2" charset="2"/>
              </a:rPr>
              <a:t>ε</a:t>
            </a: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899592" y="422108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&lt;C&gt;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99592" y="458112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899592" y="494116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99592" y="5309483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06772" y="5647825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906772" y="6007865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Равнобедренный треугольник 20"/>
          <p:cNvSpPr/>
          <p:nvPr/>
        </p:nvSpPr>
        <p:spPr>
          <a:xfrm>
            <a:off x="4006466" y="2836498"/>
            <a:ext cx="504056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97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dirty="0" smtClean="0"/>
              <a:t>Основы</a:t>
            </a:r>
          </a:p>
          <a:p>
            <a:pPr marL="514350" indent="-514350">
              <a:buAutoNum type="arabicPeriod"/>
            </a:pPr>
            <a:r>
              <a:rPr lang="ru-RU" dirty="0" smtClean="0"/>
              <a:t>Разбор цепочек</a:t>
            </a:r>
          </a:p>
          <a:p>
            <a:pPr marL="0" indent="0">
              <a:buNone/>
            </a:pPr>
            <a:r>
              <a:rPr lang="ru-RU" sz="2200" dirty="0" smtClean="0">
                <a:solidFill>
                  <a:schemeClr val="bg1">
                    <a:lumMod val="65000"/>
                  </a:schemeClr>
                </a:solidFill>
              </a:rPr>
              <a:t>2.1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ru-RU" sz="2200" dirty="0" smtClean="0"/>
              <a:t> </a:t>
            </a:r>
            <a:r>
              <a:rPr lang="ru-RU" dirty="0" smtClean="0"/>
              <a:t>Устройство распознавателя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2.2.</a:t>
            </a:r>
            <a:r>
              <a:rPr lang="ru-RU" dirty="0" smtClean="0"/>
              <a:t> Пример разбора цепочки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2.3.</a:t>
            </a:r>
            <a:r>
              <a:rPr lang="ru-RU" dirty="0" smtClean="0"/>
              <a:t> Упрощение</a:t>
            </a:r>
            <a:endParaRPr lang="en-US" dirty="0" smtClean="0"/>
          </a:p>
          <a:p>
            <a:pPr marL="0" indent="0">
              <a:buNone/>
            </a:pP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3. </a:t>
            </a:r>
            <a:r>
              <a:rPr lang="ru-RU" dirty="0" smtClean="0"/>
              <a:t>Области использования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3.1.</a:t>
            </a:r>
            <a:r>
              <a:rPr lang="ru-RU" dirty="0" smtClean="0"/>
              <a:t> Анализ текста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3.2.</a:t>
            </a:r>
            <a:r>
              <a:rPr lang="ru-RU" dirty="0" smtClean="0"/>
              <a:t> Перевод текста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827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 Разбор цепочек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2.2. Пример разбора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$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31640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79712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627784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275856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934458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582530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230602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084168" y="2204864"/>
            <a:ext cx="2941798" cy="1689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&lt;S&gt;::=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ab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 | a&lt;S&gt;&lt;B&gt;&lt;C&gt;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&lt;C&gt;&lt;B&gt;::=&lt;B&gt;&lt;C&gt;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b&lt;B&gt;::=bb</a:t>
            </a: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b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bc</a:t>
            </a: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c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&lt;C&gt;::=c</a:t>
            </a:r>
            <a:r>
              <a:rPr lang="el-GR" dirty="0" smtClean="0">
                <a:solidFill>
                  <a:schemeClr val="tx1"/>
                </a:solidFill>
                <a:sym typeface="Wingdings" pitchFamily="2" charset="2"/>
              </a:rPr>
              <a:t>ε</a:t>
            </a: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899592" y="422108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99592" y="458112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899592" y="494116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99592" y="5309483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06772" y="5647825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906772" y="6007865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Равнобедренный треугольник 20"/>
          <p:cNvSpPr/>
          <p:nvPr/>
        </p:nvSpPr>
        <p:spPr>
          <a:xfrm>
            <a:off x="4006466" y="2836498"/>
            <a:ext cx="504056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28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 Разбор цепочек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2.2. Пример разбора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$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31640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79712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627784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275856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934458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582530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230602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084168" y="2204864"/>
            <a:ext cx="2941798" cy="1689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&lt;S&gt;::=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ab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 | a&lt;S&gt;&lt;B&gt;&lt;C&gt;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&lt;C&gt;&lt;B&gt;::=&lt;B&gt;&lt;C&gt;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b&lt;B&gt;::=bb</a:t>
            </a: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b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bc</a:t>
            </a: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c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&lt;C&gt;::=c</a:t>
            </a:r>
            <a:r>
              <a:rPr lang="el-GR" dirty="0" smtClean="0">
                <a:solidFill>
                  <a:schemeClr val="tx1"/>
                </a:solidFill>
                <a:sym typeface="Wingdings" pitchFamily="2" charset="2"/>
              </a:rPr>
              <a:t>ε</a:t>
            </a: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899592" y="422108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99592" y="458112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899592" y="494116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99592" y="5309483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06772" y="5647825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906772" y="6007865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Равнобедренный треугольник 20"/>
          <p:cNvSpPr/>
          <p:nvPr/>
        </p:nvSpPr>
        <p:spPr>
          <a:xfrm>
            <a:off x="4654538" y="2836498"/>
            <a:ext cx="504056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61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 Разбор цепочек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2.2. Пример разбора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$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31640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79712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627784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275856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934458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582530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230602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084168" y="2204864"/>
            <a:ext cx="2941798" cy="1689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&lt;S&gt;::=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ab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 | a&lt;S&gt;&lt;B&gt;&lt;C&gt;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&lt;C&gt;&lt;B&gt;::=&lt;B&gt;&lt;C&gt;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b&lt;B&gt;::=bb</a:t>
            </a: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b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bc</a:t>
            </a: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c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&lt;C&gt;::=c</a:t>
            </a:r>
            <a:r>
              <a:rPr lang="el-GR" dirty="0" smtClean="0">
                <a:solidFill>
                  <a:schemeClr val="tx1"/>
                </a:solidFill>
                <a:sym typeface="Wingdings" pitchFamily="2" charset="2"/>
              </a:rPr>
              <a:t>ε</a:t>
            </a: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899592" y="422108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99592" y="458112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899592" y="494116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99592" y="5309483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06772" y="5647825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906772" y="6007865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Равнобедренный треугольник 20"/>
          <p:cNvSpPr/>
          <p:nvPr/>
        </p:nvSpPr>
        <p:spPr>
          <a:xfrm>
            <a:off x="5302610" y="2836498"/>
            <a:ext cx="504056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58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 Разбор цепочек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2.2. Упрощение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$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31640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79712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627784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275856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934458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582530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230602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084168" y="2204864"/>
            <a:ext cx="2941798" cy="2556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&lt;S&gt;::=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ab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 | a&lt;S&gt;&lt;B&gt;&lt;C&gt;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&lt;C&gt;::=&lt;B&gt;</a:t>
            </a:r>
            <a:endParaRPr lang="ru-RU" dirty="0" smtClean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&lt;B&gt;::=&lt;C&gt;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&lt;B&gt;::=b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&lt;C&gt;::=c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</a:t>
            </a:r>
            <a:r>
              <a:rPr lang="el-GR" dirty="0" smtClean="0">
                <a:solidFill>
                  <a:schemeClr val="tx1"/>
                </a:solidFill>
                <a:sym typeface="Wingdings" pitchFamily="2" charset="2"/>
              </a:rPr>
              <a:t>ε</a:t>
            </a: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899592" y="422108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&lt;S&gt;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99592" y="458112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899592" y="494116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899592" y="5309483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906772" y="5647825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906772" y="6007865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Равнобедренный треугольник 4"/>
          <p:cNvSpPr/>
          <p:nvPr/>
        </p:nvSpPr>
        <p:spPr>
          <a:xfrm>
            <a:off x="1410828" y="2852936"/>
            <a:ext cx="504056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18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 Разбор цепочек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2.2. Упрощение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$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31640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79712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627784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275856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934458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582530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230602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084168" y="2204864"/>
            <a:ext cx="2941798" cy="2556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&lt;S&gt;::=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ab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 | a&lt;S&gt;&lt;B&gt;&lt;C&gt;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&lt;C&gt;::=&lt;B&gt;</a:t>
            </a:r>
            <a:endParaRPr lang="ru-RU" dirty="0" smtClean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&lt;B&gt;::=&lt;C&gt;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&lt;B&gt;::=b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&lt;C&gt;::=c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</a:t>
            </a:r>
            <a:r>
              <a:rPr lang="el-GR" dirty="0" smtClean="0">
                <a:solidFill>
                  <a:schemeClr val="tx1"/>
                </a:solidFill>
                <a:sym typeface="Wingdings" pitchFamily="2" charset="2"/>
              </a:rPr>
              <a:t>ε</a:t>
            </a: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899592" y="422108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99592" y="458112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&lt;S&gt;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899592" y="494116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&lt;B&gt;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99592" y="5309483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&lt;C&gt;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06772" y="5647825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906772" y="6007865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Равнобедренный треугольник 4"/>
          <p:cNvSpPr/>
          <p:nvPr/>
        </p:nvSpPr>
        <p:spPr>
          <a:xfrm>
            <a:off x="1410828" y="2852936"/>
            <a:ext cx="504056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73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 Разбор цепочек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2.2. Упрощение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$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31640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79712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627784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275856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934458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582530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230602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084168" y="2204864"/>
            <a:ext cx="2941798" cy="2556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&lt;S&gt;::=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ab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 | a&lt;S&gt;&lt;B&gt;&lt;C&gt;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&lt;C&gt;::=&lt;B&gt;</a:t>
            </a:r>
            <a:endParaRPr lang="ru-RU" dirty="0" smtClean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&lt;B&gt;::=&lt;C&gt;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&lt;B&gt;::=b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&lt;C&gt;::=c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</a:t>
            </a:r>
            <a:r>
              <a:rPr lang="el-GR" dirty="0" smtClean="0">
                <a:solidFill>
                  <a:schemeClr val="tx1"/>
                </a:solidFill>
                <a:sym typeface="Wingdings" pitchFamily="2" charset="2"/>
              </a:rPr>
              <a:t>ε</a:t>
            </a: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899592" y="422108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&lt;S&gt;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99592" y="458112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&lt;B&gt;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899592" y="494116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&lt;C&gt;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99592" y="5309483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06772" y="5647825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906772" y="6007865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Равнобедренный треугольник 4"/>
          <p:cNvSpPr/>
          <p:nvPr/>
        </p:nvSpPr>
        <p:spPr>
          <a:xfrm>
            <a:off x="2051720" y="2852936"/>
            <a:ext cx="504056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22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 Разбор цепочек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2.2. Упрощение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$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31640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79712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627784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275856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934458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582530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230602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084168" y="2204864"/>
            <a:ext cx="2941798" cy="2556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&lt;S&gt;::=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ab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 | a&lt;S&gt;&lt;B&gt;&lt;C&gt;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&lt;C&gt;::=&lt;B&gt;</a:t>
            </a:r>
            <a:endParaRPr lang="ru-RU" dirty="0" smtClean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&lt;B&gt;::=&lt;C&gt;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&lt;B&gt;::=b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&lt;C&gt;::=c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</a:t>
            </a:r>
            <a:r>
              <a:rPr lang="el-GR" dirty="0" smtClean="0">
                <a:solidFill>
                  <a:schemeClr val="tx1"/>
                </a:solidFill>
                <a:sym typeface="Wingdings" pitchFamily="2" charset="2"/>
              </a:rPr>
              <a:t>ε</a:t>
            </a: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899592" y="422108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99592" y="458112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899592" y="494116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&lt;C&gt;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99592" y="5309483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&lt;B&gt;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06772" y="5647825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&lt;C&gt;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906772" y="6007865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Равнобедренный треугольник 4"/>
          <p:cNvSpPr/>
          <p:nvPr/>
        </p:nvSpPr>
        <p:spPr>
          <a:xfrm>
            <a:off x="2051720" y="2852936"/>
            <a:ext cx="504056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6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 Разбор цепочек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2.2. Упрощение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$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31640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79712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627784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275856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934458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582530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230602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084168" y="2204864"/>
            <a:ext cx="2941798" cy="2556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&lt;S&gt;::=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ab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 | a&lt;S&gt;&lt;B&gt;&lt;C&gt;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&lt;C&gt;::=&lt;B&gt;</a:t>
            </a:r>
            <a:endParaRPr lang="ru-RU" dirty="0" smtClean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&lt;B&gt;::=&lt;C&gt;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&lt;B&gt;::=b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&lt;C&gt;::=c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</a:t>
            </a:r>
            <a:r>
              <a:rPr lang="el-GR" dirty="0" smtClean="0">
                <a:solidFill>
                  <a:schemeClr val="tx1"/>
                </a:solidFill>
                <a:sym typeface="Wingdings" pitchFamily="2" charset="2"/>
              </a:rPr>
              <a:t>ε</a:t>
            </a: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899592" y="422108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99592" y="458112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&lt;C&gt;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899592" y="494116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&lt;B&gt;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99592" y="5309483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&lt;C&gt;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06772" y="5647825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906772" y="6007865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Равнобедренный треугольник 4"/>
          <p:cNvSpPr/>
          <p:nvPr/>
        </p:nvSpPr>
        <p:spPr>
          <a:xfrm>
            <a:off x="2699792" y="2852936"/>
            <a:ext cx="504056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97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 Разбор цепочек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2.2. Упрощение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$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31640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79712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627784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275856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934458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582530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230602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084168" y="2204864"/>
            <a:ext cx="2941798" cy="2556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&lt;S&gt;::=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ab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 | a&lt;S&gt;&lt;B&gt;&lt;C&gt;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&lt;C&gt;::=&lt;B&gt;</a:t>
            </a:r>
            <a:endParaRPr lang="ru-RU" dirty="0" smtClean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&lt;B&gt;::=&lt;C&gt;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&lt;B&gt;::=b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&lt;C&gt;::=c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</a:t>
            </a:r>
            <a:r>
              <a:rPr lang="el-GR" dirty="0" smtClean="0">
                <a:solidFill>
                  <a:schemeClr val="tx1"/>
                </a:solidFill>
                <a:sym typeface="Wingdings" pitchFamily="2" charset="2"/>
              </a:rPr>
              <a:t>ε</a:t>
            </a: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899592" y="422108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&lt;C&gt;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99592" y="458112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&lt;B&gt;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899592" y="494116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&lt;C&gt;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99592" y="5309483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06772" y="5647825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906772" y="6007865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Равнобедренный треугольник 4"/>
          <p:cNvSpPr/>
          <p:nvPr/>
        </p:nvSpPr>
        <p:spPr>
          <a:xfrm>
            <a:off x="3347864" y="2852936"/>
            <a:ext cx="504056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47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 Разбор цепочек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2.2. Упрощение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$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31640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79712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627784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275856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934458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582530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230602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084168" y="2204864"/>
            <a:ext cx="2941798" cy="2556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&lt;S&gt;::=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ab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 | a&lt;S&gt;&lt;B&gt;&lt;C&gt;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&lt;C&gt;::=&lt;B&gt;</a:t>
            </a:r>
            <a:endParaRPr lang="ru-RU" dirty="0" smtClean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&lt;B&gt;::=&lt;C&gt;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&lt;B&gt;::=b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&lt;C&gt;::=c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</a:t>
            </a:r>
            <a:r>
              <a:rPr lang="el-GR" dirty="0" smtClean="0">
                <a:solidFill>
                  <a:schemeClr val="tx1"/>
                </a:solidFill>
                <a:sym typeface="Wingdings" pitchFamily="2" charset="2"/>
              </a:rPr>
              <a:t>ε</a:t>
            </a: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899592" y="422108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&lt;B&gt;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99592" y="458112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&lt;B&gt;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899592" y="494116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&lt;C&gt;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99592" y="5309483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06772" y="5647825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906772" y="6007865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Равнобедренный треугольник 4"/>
          <p:cNvSpPr/>
          <p:nvPr/>
        </p:nvSpPr>
        <p:spPr>
          <a:xfrm>
            <a:off x="3347864" y="2852936"/>
            <a:ext cx="504056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46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 Основы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Формальная </a:t>
            </a:r>
            <a:r>
              <a:rPr lang="ru-RU" dirty="0"/>
              <a:t>грамматика G=(N, T, </a:t>
            </a:r>
            <a:r>
              <a:rPr lang="en-US" dirty="0" smtClean="0"/>
              <a:t>S</a:t>
            </a:r>
            <a:r>
              <a:rPr lang="ru-RU" dirty="0" smtClean="0"/>
              <a:t>, </a:t>
            </a:r>
            <a:r>
              <a:rPr lang="ru-RU" dirty="0"/>
              <a:t>P) является контекстно-зависимой, если все правила P имеют вид: αAβ → αωβ</a:t>
            </a:r>
            <a:endParaRPr lang="ru-RU" dirty="0" smtClean="0"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/>
              <a:t>где </a:t>
            </a:r>
            <a:r>
              <a:rPr lang="ru-RU" dirty="0" smtClean="0"/>
              <a:t>A </a:t>
            </a:r>
            <a:r>
              <a:rPr lang="ru-RU" dirty="0"/>
              <a:t>∈ </a:t>
            </a:r>
            <a:r>
              <a:rPr lang="ru-RU" dirty="0" smtClean="0"/>
              <a:t>N, </a:t>
            </a:r>
            <a:r>
              <a:rPr lang="ru-RU" dirty="0"/>
              <a:t>ω ∈ (N ∪ T)</a:t>
            </a:r>
            <a:r>
              <a:rPr lang="ru-RU" baseline="30000" dirty="0"/>
              <a:t>+</a:t>
            </a:r>
            <a:r>
              <a:rPr lang="ru-RU" dirty="0"/>
              <a:t> </a:t>
            </a:r>
            <a:r>
              <a:rPr lang="ru-RU" dirty="0" smtClean="0"/>
              <a:t>, </a:t>
            </a:r>
            <a:r>
              <a:rPr lang="ru-RU" dirty="0"/>
              <a:t>α, β ∈ (N ∪ T</a:t>
            </a:r>
            <a:r>
              <a:rPr lang="ru-RU" dirty="0" smtClean="0"/>
              <a:t>)*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</a:t>
            </a:r>
            <a:r>
              <a:rPr lang="ru-RU" dirty="0"/>
              <a:t> </a:t>
            </a:r>
            <a:r>
              <a:rPr lang="ru-RU" dirty="0" smtClean="0"/>
              <a:t>→</a:t>
            </a:r>
            <a:r>
              <a:rPr lang="en-US" dirty="0" smtClean="0"/>
              <a:t>z</a:t>
            </a:r>
          </a:p>
          <a:p>
            <a:pPr marL="0" indent="0">
              <a:buNone/>
            </a:pPr>
            <a:r>
              <a:rPr lang="en-US" dirty="0" err="1" smtClean="0"/>
              <a:t>aA</a:t>
            </a:r>
            <a:r>
              <a:rPr lang="ru-RU" dirty="0"/>
              <a:t> </a:t>
            </a:r>
            <a:r>
              <a:rPr lang="ru-RU" dirty="0" smtClean="0"/>
              <a:t>→</a:t>
            </a:r>
            <a:r>
              <a:rPr lang="en-US" dirty="0" smtClean="0"/>
              <a:t>b</a:t>
            </a:r>
            <a:endParaRPr lang="ru-RU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/>
              <a:t>A</a:t>
            </a:r>
            <a:r>
              <a:rPr lang="ru-RU" dirty="0" smtClean="0"/>
              <a:t>β</a:t>
            </a:r>
            <a:r>
              <a:rPr lang="en-US" dirty="0"/>
              <a:t> </a:t>
            </a:r>
            <a:r>
              <a:rPr lang="ru-RU" dirty="0" smtClean="0"/>
              <a:t>→</a:t>
            </a:r>
            <a:r>
              <a:rPr lang="en-US" dirty="0" smtClean="0"/>
              <a:t>a</a:t>
            </a:r>
          </a:p>
          <a:p>
            <a:pPr marL="0" indent="0">
              <a:buNone/>
            </a:pPr>
            <a:r>
              <a:rPr lang="en-US" dirty="0" smtClean="0">
                <a:cs typeface="Times New Roman" pitchFamily="18" charset="0"/>
              </a:rPr>
              <a:t>FF</a:t>
            </a:r>
            <a:r>
              <a:rPr lang="ru-RU" dirty="0"/>
              <a:t> </a:t>
            </a:r>
            <a:r>
              <a:rPr lang="ru-RU" dirty="0" smtClean="0"/>
              <a:t>→</a:t>
            </a:r>
            <a:r>
              <a:rPr lang="en-US" dirty="0" smtClean="0"/>
              <a:t>RE </a:t>
            </a:r>
            <a:r>
              <a:rPr lang="ru-RU" smtClean="0"/>
              <a:t>и т.д.</a:t>
            </a:r>
            <a:endParaRPr lang="ru-RU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86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 Разбор цепочек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2.2. Упрощение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$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31640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79712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627784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275856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934458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582530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230602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084168" y="2204864"/>
            <a:ext cx="2941798" cy="2556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&lt;S&gt;::=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ab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 | a&lt;S&gt;&lt;B&gt;&lt;C&gt;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&lt;C&gt;::=&lt;B&gt;</a:t>
            </a:r>
            <a:endParaRPr lang="ru-RU" dirty="0" smtClean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&lt;B&gt;::=&lt;C&gt;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&lt;B&gt;::=b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&lt;C&gt;::=c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</a:t>
            </a:r>
            <a:r>
              <a:rPr lang="el-GR" dirty="0" smtClean="0">
                <a:solidFill>
                  <a:schemeClr val="tx1"/>
                </a:solidFill>
                <a:sym typeface="Wingdings" pitchFamily="2" charset="2"/>
              </a:rPr>
              <a:t>ε</a:t>
            </a: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899592" y="422108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99592" y="458112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&lt;B&gt;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899592" y="494116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&lt;C&gt;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99592" y="5309483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06772" y="5647825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906772" y="6007865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Равнобедренный треугольник 4"/>
          <p:cNvSpPr/>
          <p:nvPr/>
        </p:nvSpPr>
        <p:spPr>
          <a:xfrm>
            <a:off x="3347864" y="2852936"/>
            <a:ext cx="504056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77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 Разбор цепочек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2.2. Упрощение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$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31640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79712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627784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275856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934458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582530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230602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084168" y="2204864"/>
            <a:ext cx="2941798" cy="2556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&lt;S&gt;::=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ab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 | a&lt;S&gt;&lt;B&gt;&lt;C&gt;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&lt;C&gt;::=&lt;B&gt;</a:t>
            </a:r>
            <a:endParaRPr lang="ru-RU" dirty="0" smtClean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&lt;B&gt;::=&lt;C&gt;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&lt;B&gt;::=b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&lt;C&gt;::=c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</a:t>
            </a:r>
            <a:r>
              <a:rPr lang="el-GR" dirty="0" smtClean="0">
                <a:solidFill>
                  <a:schemeClr val="tx1"/>
                </a:solidFill>
                <a:sym typeface="Wingdings" pitchFamily="2" charset="2"/>
              </a:rPr>
              <a:t>ε</a:t>
            </a: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899592" y="422108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&lt;B&gt;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99592" y="458112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&lt;C&gt;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899592" y="494116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99592" y="5309483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06772" y="5647825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906772" y="6007865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Равнобедренный треугольник 4"/>
          <p:cNvSpPr/>
          <p:nvPr/>
        </p:nvSpPr>
        <p:spPr>
          <a:xfrm>
            <a:off x="4006466" y="2852936"/>
            <a:ext cx="504056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47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 Разбор цепочек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2.2. Упрощение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$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31640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79712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627784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275856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934458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582530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230602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084168" y="2204864"/>
            <a:ext cx="2941798" cy="2556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&lt;S&gt;::=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ab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 | a&lt;S&gt;&lt;B&gt;&lt;C&gt;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&lt;C&gt;::=&lt;B&gt;</a:t>
            </a:r>
            <a:endParaRPr lang="ru-RU" dirty="0" smtClean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&lt;B&gt;::=&lt;C&gt;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&lt;B&gt;::=b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&lt;C&gt;::=c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</a:t>
            </a:r>
            <a:r>
              <a:rPr lang="el-GR" dirty="0" smtClean="0">
                <a:solidFill>
                  <a:schemeClr val="tx1"/>
                </a:solidFill>
                <a:sym typeface="Wingdings" pitchFamily="2" charset="2"/>
              </a:rPr>
              <a:t>ε</a:t>
            </a: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899592" y="422108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&lt;C&gt;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99592" y="458112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&lt;C&gt;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899592" y="494116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99592" y="5309483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06772" y="5647825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906772" y="6007865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Равнобедренный треугольник 4"/>
          <p:cNvSpPr/>
          <p:nvPr/>
        </p:nvSpPr>
        <p:spPr>
          <a:xfrm>
            <a:off x="4006466" y="2852936"/>
            <a:ext cx="504056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50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 Разбор цепочек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2.2. Упрощение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$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31640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79712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627784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275856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934458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582530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230602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084168" y="2204864"/>
            <a:ext cx="2941798" cy="2556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&lt;S&gt;::=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ab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 | a&lt;S&gt;&lt;B&gt;&lt;C&gt;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&lt;C&gt;::=&lt;B&gt;</a:t>
            </a:r>
            <a:endParaRPr lang="ru-RU" dirty="0" smtClean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&lt;B&gt;::=&lt;C&gt;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&lt;B&gt;::=b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&lt;C&gt;::=c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</a:t>
            </a:r>
            <a:r>
              <a:rPr lang="el-GR" dirty="0" smtClean="0">
                <a:solidFill>
                  <a:schemeClr val="tx1"/>
                </a:solidFill>
                <a:sym typeface="Wingdings" pitchFamily="2" charset="2"/>
              </a:rPr>
              <a:t>ε</a:t>
            </a: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899592" y="422108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99592" y="458112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&lt;C&gt;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899592" y="494116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99592" y="5309483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06772" y="5647825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906772" y="6007865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Равнобедренный треугольник 4"/>
          <p:cNvSpPr/>
          <p:nvPr/>
        </p:nvSpPr>
        <p:spPr>
          <a:xfrm>
            <a:off x="4006466" y="2852936"/>
            <a:ext cx="504056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65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 Разбор цепочек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2.2. Упрощение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$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31640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79712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627784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275856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934458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582530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230602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084168" y="2204864"/>
            <a:ext cx="2941798" cy="2556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&lt;S&gt;::=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ab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 | a&lt;S&gt;&lt;B&gt;&lt;C&gt;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&lt;C&gt;::=&lt;B&gt;</a:t>
            </a:r>
            <a:endParaRPr lang="ru-RU" dirty="0" smtClean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&lt;B&gt;::=&lt;C&gt;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&lt;B&gt;::=b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&lt;C&gt;::=c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</a:t>
            </a:r>
            <a:r>
              <a:rPr lang="el-GR" dirty="0" smtClean="0">
                <a:solidFill>
                  <a:schemeClr val="tx1"/>
                </a:solidFill>
                <a:sym typeface="Wingdings" pitchFamily="2" charset="2"/>
              </a:rPr>
              <a:t>ε</a:t>
            </a: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899592" y="422108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&lt;C&gt;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99592" y="458112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899592" y="494116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99592" y="5309483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06772" y="5647825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906772" y="6007865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Равнобедренный треугольник 4"/>
          <p:cNvSpPr/>
          <p:nvPr/>
        </p:nvSpPr>
        <p:spPr>
          <a:xfrm>
            <a:off x="4654538" y="2852936"/>
            <a:ext cx="504056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02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 Разбор цепочек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2.2. Упрощение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$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31640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79712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627784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275856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934458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582530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230602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084168" y="2204864"/>
            <a:ext cx="2941798" cy="2556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&lt;S&gt;::=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ab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 | a&lt;S&gt;&lt;B&gt;&lt;C&gt;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&lt;C&gt;::=&lt;B&gt;</a:t>
            </a:r>
            <a:endParaRPr lang="ru-RU" dirty="0" smtClean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&lt;B&gt;::=&lt;C&gt;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&lt;B&gt;::=b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&lt;C&gt;::=c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</a:t>
            </a:r>
            <a:r>
              <a:rPr lang="el-GR" dirty="0" smtClean="0">
                <a:solidFill>
                  <a:schemeClr val="tx1"/>
                </a:solidFill>
                <a:sym typeface="Wingdings" pitchFamily="2" charset="2"/>
              </a:rPr>
              <a:t>ε</a:t>
            </a: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899592" y="422108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99592" y="458112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899592" y="494116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99592" y="5309483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06772" y="5647825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906772" y="6007865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Равнобедренный треугольник 4"/>
          <p:cNvSpPr/>
          <p:nvPr/>
        </p:nvSpPr>
        <p:spPr>
          <a:xfrm>
            <a:off x="4654538" y="2852936"/>
            <a:ext cx="504056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83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 Разбор цепочек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2.2. Упрощение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$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31640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79712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627784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275856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934458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582530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230602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084168" y="2204864"/>
            <a:ext cx="2941798" cy="2556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&lt;S&gt;::=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ab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 | a&lt;S&gt;&lt;B&gt;&lt;C&gt;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&lt;C&gt;::=&lt;B&gt;</a:t>
            </a:r>
            <a:endParaRPr lang="ru-RU" dirty="0" smtClean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&lt;B&gt;::=&lt;C&gt;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&lt;B&gt;::=b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&lt;C&gt;::=c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</a:t>
            </a:r>
            <a:r>
              <a:rPr lang="el-GR" dirty="0" smtClean="0">
                <a:solidFill>
                  <a:schemeClr val="tx1"/>
                </a:solidFill>
                <a:sym typeface="Wingdings" pitchFamily="2" charset="2"/>
              </a:rPr>
              <a:t>ε</a:t>
            </a: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899592" y="422108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99592" y="458112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899592" y="494116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99592" y="5309483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06772" y="5647825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906772" y="6007865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Равнобедренный треугольник 4"/>
          <p:cNvSpPr/>
          <p:nvPr/>
        </p:nvSpPr>
        <p:spPr>
          <a:xfrm>
            <a:off x="5302610" y="2852936"/>
            <a:ext cx="504056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3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ru-RU" dirty="0" smtClean="0"/>
              <a:t>Примеры использования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3.1. Анализ тестов</a:t>
            </a:r>
          </a:p>
          <a:p>
            <a:pPr marL="0" indent="0">
              <a:buNone/>
            </a:pPr>
            <a:r>
              <a:rPr lang="ru-RU" dirty="0" smtClean="0"/>
              <a:t>Этапы:</a:t>
            </a:r>
          </a:p>
          <a:p>
            <a:r>
              <a:rPr lang="ru-RU" dirty="0" err="1"/>
              <a:t>графематический</a:t>
            </a:r>
            <a:r>
              <a:rPr lang="ru-RU" dirty="0"/>
              <a:t> анализ; </a:t>
            </a:r>
          </a:p>
          <a:p>
            <a:r>
              <a:rPr lang="ru-RU" dirty="0" smtClean="0"/>
              <a:t>морфологический </a:t>
            </a:r>
            <a:r>
              <a:rPr lang="ru-RU" dirty="0"/>
              <a:t>анализ; </a:t>
            </a:r>
          </a:p>
          <a:p>
            <a:r>
              <a:rPr lang="ru-RU" dirty="0" smtClean="0"/>
              <a:t>синтаксический </a:t>
            </a:r>
            <a:r>
              <a:rPr lang="ru-RU" dirty="0"/>
              <a:t>анализ; </a:t>
            </a:r>
          </a:p>
          <a:p>
            <a:r>
              <a:rPr lang="ru-RU" dirty="0" smtClean="0"/>
              <a:t>семантический </a:t>
            </a:r>
            <a:r>
              <a:rPr lang="ru-RU" dirty="0"/>
              <a:t>анализ.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481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892" y="343983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1) </a:t>
            </a:r>
            <a:r>
              <a:rPr lang="ru-RU" b="1" dirty="0" err="1" smtClean="0"/>
              <a:t>Графематический</a:t>
            </a:r>
            <a:r>
              <a:rPr lang="ru-RU" b="1" dirty="0" smtClean="0"/>
              <a:t> анализ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9892" y="836712"/>
            <a:ext cx="8610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Входная цепочка:</a:t>
            </a:r>
          </a:p>
          <a:p>
            <a:r>
              <a:rPr lang="ru-RU" dirty="0" smtClean="0"/>
              <a:t>                      Джон купил новую мышь.</a:t>
            </a:r>
            <a:endParaRPr lang="ru-RU" dirty="0"/>
          </a:p>
          <a:p>
            <a:r>
              <a:rPr lang="ru-RU" dirty="0" smtClean="0"/>
              <a:t>Графемы:      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386368"/>
              </p:ext>
            </p:extLst>
          </p:nvPr>
        </p:nvGraphicFramePr>
        <p:xfrm>
          <a:off x="395536" y="1760042"/>
          <a:ext cx="8280920" cy="496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5223"/>
                <a:gridCol w="2249313"/>
                <a:gridCol w="3456384"/>
              </a:tblGrid>
              <a:tr h="573507">
                <a:tc>
                  <a:txBody>
                    <a:bodyPr/>
                    <a:lstStyle/>
                    <a:p>
                      <a:r>
                        <a:rPr lang="ru-RU" dirty="0" smtClean="0"/>
                        <a:t>Кусок исходного </a:t>
                      </a:r>
                    </a:p>
                    <a:p>
                      <a:r>
                        <a:rPr lang="ru-RU" dirty="0" smtClean="0"/>
                        <a:t>текста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Графематические</a:t>
                      </a:r>
                      <a:r>
                        <a:rPr lang="ru-RU" baseline="0" dirty="0" smtClean="0"/>
                        <a:t> </a:t>
                      </a:r>
                    </a:p>
                    <a:p>
                      <a:r>
                        <a:rPr lang="ru-RU" baseline="0" dirty="0" smtClean="0"/>
                        <a:t>дескрипторы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Пояснения</a:t>
                      </a:r>
                      <a:endParaRPr lang="ru-RU" dirty="0"/>
                    </a:p>
                  </a:txBody>
                  <a:tcPr/>
                </a:tc>
              </a:tr>
              <a:tr h="1310872">
                <a:tc>
                  <a:txBody>
                    <a:bodyPr/>
                    <a:lstStyle/>
                    <a:p>
                      <a:r>
                        <a:rPr lang="ru-RU" dirty="0" smtClean="0"/>
                        <a:t>Джон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ЛЕ </a:t>
                      </a:r>
                      <a:r>
                        <a:rPr lang="en-US" dirty="0" err="1" smtClean="0"/>
                        <a:t>Aa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Им</a:t>
                      </a:r>
                      <a:r>
                        <a:rPr lang="en-US" baseline="0" dirty="0" smtClean="0"/>
                        <a:t>?</a:t>
                      </a:r>
                      <a:r>
                        <a:rPr lang="ru-RU" baseline="0" dirty="0" smtClean="0"/>
                        <a:t> ПРД1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Русская лексема, начинается с заглавной буквы, возможно имя собственное, начало предложения</a:t>
                      </a:r>
                      <a:endParaRPr lang="ru-RU" dirty="0"/>
                    </a:p>
                  </a:txBody>
                  <a:tcPr/>
                </a:tc>
              </a:tr>
              <a:tr h="327718">
                <a:tc>
                  <a:txBody>
                    <a:bodyPr/>
                    <a:lstStyle/>
                    <a:p>
                      <a:r>
                        <a:rPr lang="ru-RU" dirty="0" smtClean="0"/>
                        <a:t>_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РЗД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ПРБ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Разделитель, пробел</a:t>
                      </a:r>
                      <a:endParaRPr lang="ru-RU" dirty="0"/>
                    </a:p>
                  </a:txBody>
                  <a:tcPr/>
                </a:tc>
              </a:tr>
              <a:tr h="573507">
                <a:tc>
                  <a:txBody>
                    <a:bodyPr/>
                    <a:lstStyle/>
                    <a:p>
                      <a:r>
                        <a:rPr lang="ru-RU" dirty="0" smtClean="0"/>
                        <a:t>купил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ЛЕ </a:t>
                      </a:r>
                      <a:r>
                        <a:rPr lang="ru-RU" dirty="0" err="1" smtClean="0"/>
                        <a:t>аа</a:t>
                      </a:r>
                      <a:r>
                        <a:rPr lang="ru-RU" baseline="0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Русская</a:t>
                      </a:r>
                      <a:r>
                        <a:rPr lang="ru-RU" baseline="0" dirty="0" smtClean="0"/>
                        <a:t> лексема, строчные буквы</a:t>
                      </a:r>
                      <a:endParaRPr lang="ru-RU" dirty="0"/>
                    </a:p>
                  </a:txBody>
                  <a:tcPr/>
                </a:tc>
              </a:tr>
              <a:tr h="327718">
                <a:tc>
                  <a:txBody>
                    <a:bodyPr/>
                    <a:lstStyle/>
                    <a:p>
                      <a:r>
                        <a:rPr lang="ru-RU" dirty="0" smtClean="0"/>
                        <a:t>_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РЗД ПРБ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73507">
                <a:tc>
                  <a:txBody>
                    <a:bodyPr/>
                    <a:lstStyle/>
                    <a:p>
                      <a:r>
                        <a:rPr lang="ru-RU" dirty="0" smtClean="0"/>
                        <a:t>новую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ЛЕ </a:t>
                      </a:r>
                      <a:r>
                        <a:rPr lang="ru-RU" dirty="0" err="1" smtClean="0"/>
                        <a:t>аа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Русская</a:t>
                      </a:r>
                      <a:r>
                        <a:rPr lang="ru-RU" baseline="0" dirty="0" smtClean="0"/>
                        <a:t> лексема, строчные буквы</a:t>
                      </a:r>
                      <a:endParaRPr lang="ru-RU" dirty="0" smtClean="0"/>
                    </a:p>
                  </a:txBody>
                  <a:tcPr/>
                </a:tc>
              </a:tr>
              <a:tr h="327718">
                <a:tc>
                  <a:txBody>
                    <a:bodyPr/>
                    <a:lstStyle/>
                    <a:p>
                      <a:r>
                        <a:rPr lang="ru-RU" dirty="0" smtClean="0"/>
                        <a:t>_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РЗД ПРБ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</a:tr>
              <a:tr h="327718">
                <a:tc>
                  <a:txBody>
                    <a:bodyPr/>
                    <a:lstStyle/>
                    <a:p>
                      <a:r>
                        <a:rPr lang="ru-RU" dirty="0" smtClean="0"/>
                        <a:t>мышь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ЛЕ </a:t>
                      </a:r>
                      <a:r>
                        <a:rPr lang="ru-RU" dirty="0" err="1" smtClean="0"/>
                        <a:t>аа</a:t>
                      </a:r>
                      <a:r>
                        <a:rPr lang="ru-RU" dirty="0" smtClean="0"/>
                        <a:t> ПРД2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Русская</a:t>
                      </a:r>
                      <a:r>
                        <a:rPr lang="ru-RU" baseline="0" dirty="0" smtClean="0"/>
                        <a:t> лексема, строчные буквы, конец предложения</a:t>
                      </a:r>
                      <a:endParaRPr lang="ru-RU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5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892" y="343983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2</a:t>
            </a:r>
            <a:r>
              <a:rPr lang="ru-RU" b="1" dirty="0" smtClean="0"/>
              <a:t>) Морфологический анализ</a:t>
            </a:r>
            <a:endParaRPr lang="ru-RU" b="1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832256"/>
              </p:ext>
            </p:extLst>
          </p:nvPr>
        </p:nvGraphicFramePr>
        <p:xfrm>
          <a:off x="1115616" y="1052736"/>
          <a:ext cx="7008440" cy="237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4220"/>
                <a:gridCol w="3504220"/>
              </a:tblGrid>
              <a:tr h="474908">
                <a:tc>
                  <a:txBody>
                    <a:bodyPr/>
                    <a:lstStyle/>
                    <a:p>
                      <a:r>
                        <a:rPr lang="ru-RU" dirty="0" smtClean="0"/>
                        <a:t>Слово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Ключи</a:t>
                      </a:r>
                      <a:endParaRPr lang="ru-RU" dirty="0"/>
                    </a:p>
                  </a:txBody>
                  <a:tcPr/>
                </a:tc>
              </a:tr>
              <a:tr h="4749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Джон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сущ.,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 err="1" smtClean="0"/>
                        <a:t>мр</a:t>
                      </a:r>
                      <a:r>
                        <a:rPr lang="ru-RU" baseline="0" dirty="0" smtClean="0"/>
                        <a:t>., ед., им</a:t>
                      </a:r>
                      <a:endParaRPr lang="ru-RU" dirty="0" smtClean="0"/>
                    </a:p>
                  </a:txBody>
                  <a:tcPr/>
                </a:tc>
              </a:tr>
              <a:tr h="474908">
                <a:tc>
                  <a:txBody>
                    <a:bodyPr/>
                    <a:lstStyle/>
                    <a:p>
                      <a:r>
                        <a:rPr lang="ru-RU" dirty="0" smtClean="0"/>
                        <a:t>купил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гл.,2спр.,</a:t>
                      </a:r>
                      <a:endParaRPr lang="ru-RU" dirty="0"/>
                    </a:p>
                  </a:txBody>
                  <a:tcPr/>
                </a:tc>
              </a:tr>
              <a:tr h="474908">
                <a:tc>
                  <a:txBody>
                    <a:bodyPr/>
                    <a:lstStyle/>
                    <a:p>
                      <a:r>
                        <a:rPr lang="ru-RU" dirty="0" smtClean="0"/>
                        <a:t>новую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прил.,</a:t>
                      </a:r>
                      <a:endParaRPr lang="ru-RU" dirty="0"/>
                    </a:p>
                  </a:txBody>
                  <a:tcPr/>
                </a:tc>
              </a:tr>
              <a:tr h="474908">
                <a:tc>
                  <a:txBody>
                    <a:bodyPr/>
                    <a:lstStyle/>
                    <a:p>
                      <a:r>
                        <a:rPr lang="ru-RU" dirty="0" smtClean="0"/>
                        <a:t>мышь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сущ., </a:t>
                      </a:r>
                      <a:r>
                        <a:rPr lang="ru-RU" dirty="0" err="1" smtClean="0"/>
                        <a:t>жр</a:t>
                      </a:r>
                      <a:r>
                        <a:rPr lang="ru-RU" dirty="0" smtClean="0"/>
                        <a:t>.,</a:t>
                      </a:r>
                      <a:r>
                        <a:rPr lang="ru-RU" baseline="0" dirty="0" smtClean="0"/>
                        <a:t> ед., им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255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 Разбор цепочек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2.1. Устройство распознавателя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 descr="http://www.softcraft.ru/translat/lect/t02/fig02-03.gi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91"/>
          <a:stretch/>
        </p:blipFill>
        <p:spPr bwMode="auto">
          <a:xfrm>
            <a:off x="2267744" y="2261379"/>
            <a:ext cx="4896544" cy="41044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709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892" y="343983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3) Синтаксический анализ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908720"/>
            <a:ext cx="41764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</a:t>
            </a:r>
            <a:r>
              <a:rPr lang="ru-RU" dirty="0" err="1" smtClean="0"/>
              <a:t>предл</a:t>
            </a:r>
            <a:r>
              <a:rPr lang="en-US" dirty="0" smtClean="0"/>
              <a:t>.&gt;::=&lt;</a:t>
            </a:r>
            <a:r>
              <a:rPr lang="ru-RU" dirty="0" smtClean="0"/>
              <a:t>подл</a:t>
            </a:r>
            <a:r>
              <a:rPr lang="en-US" dirty="0" smtClean="0"/>
              <a:t>.&gt;&lt;</a:t>
            </a:r>
            <a:r>
              <a:rPr lang="ru-RU" dirty="0" smtClean="0"/>
              <a:t>сказ</a:t>
            </a:r>
            <a:r>
              <a:rPr lang="en-US" dirty="0" smtClean="0"/>
              <a:t>.&gt;</a:t>
            </a:r>
            <a:endParaRPr lang="ru-RU" dirty="0" smtClean="0"/>
          </a:p>
          <a:p>
            <a:r>
              <a:rPr lang="en-US" dirty="0" smtClean="0"/>
              <a:t>&lt;</a:t>
            </a:r>
            <a:r>
              <a:rPr lang="ru-RU" dirty="0" smtClean="0"/>
              <a:t>подл.</a:t>
            </a:r>
            <a:r>
              <a:rPr lang="en-US" dirty="0" smtClean="0"/>
              <a:t>&gt;:=</a:t>
            </a:r>
            <a:r>
              <a:rPr lang="en-US" dirty="0"/>
              <a:t>&lt;</a:t>
            </a:r>
            <a:r>
              <a:rPr lang="ru-RU" dirty="0" smtClean="0"/>
              <a:t>сущ.</a:t>
            </a:r>
            <a:r>
              <a:rPr lang="en-US" dirty="0" smtClean="0"/>
              <a:t>&gt;</a:t>
            </a:r>
            <a:endParaRPr lang="ru-RU" dirty="0" smtClean="0"/>
          </a:p>
          <a:p>
            <a:r>
              <a:rPr lang="en-US" dirty="0" smtClean="0"/>
              <a:t>&lt;c</a:t>
            </a:r>
            <a:r>
              <a:rPr lang="ru-RU" dirty="0" err="1" smtClean="0"/>
              <a:t>каз</a:t>
            </a:r>
            <a:r>
              <a:rPr lang="ru-RU" dirty="0" smtClean="0"/>
              <a:t>.</a:t>
            </a:r>
            <a:r>
              <a:rPr lang="en-US" dirty="0" smtClean="0"/>
              <a:t>&gt;</a:t>
            </a:r>
            <a:r>
              <a:rPr lang="ru-RU" dirty="0" smtClean="0"/>
              <a:t>::=</a:t>
            </a:r>
            <a:r>
              <a:rPr lang="en-US" dirty="0" smtClean="0"/>
              <a:t>&lt;</a:t>
            </a:r>
            <a:r>
              <a:rPr lang="ru-RU" dirty="0" smtClean="0"/>
              <a:t>гл.</a:t>
            </a:r>
            <a:r>
              <a:rPr lang="en-US" dirty="0" smtClean="0"/>
              <a:t>&gt;&lt;</a:t>
            </a:r>
            <a:r>
              <a:rPr lang="ru-RU" dirty="0" smtClean="0"/>
              <a:t> </a:t>
            </a:r>
            <a:r>
              <a:rPr lang="ru-RU" dirty="0" err="1" smtClean="0"/>
              <a:t>допол</a:t>
            </a:r>
            <a:r>
              <a:rPr lang="ru-RU" dirty="0" smtClean="0"/>
              <a:t>.</a:t>
            </a:r>
            <a:r>
              <a:rPr lang="en-US" dirty="0" smtClean="0"/>
              <a:t>&gt;</a:t>
            </a:r>
            <a:endParaRPr lang="ru-RU" dirty="0" smtClean="0"/>
          </a:p>
          <a:p>
            <a:r>
              <a:rPr lang="en-US" dirty="0" smtClean="0"/>
              <a:t>&lt;</a:t>
            </a:r>
            <a:r>
              <a:rPr lang="ru-RU" dirty="0" err="1" smtClean="0"/>
              <a:t>Сущ</a:t>
            </a:r>
            <a:r>
              <a:rPr lang="en-US" dirty="0"/>
              <a:t>.</a:t>
            </a:r>
            <a:r>
              <a:rPr lang="en-US" dirty="0" smtClean="0"/>
              <a:t>&gt;</a:t>
            </a:r>
            <a:r>
              <a:rPr lang="ru-RU" dirty="0" smtClean="0"/>
              <a:t>::=Джон </a:t>
            </a:r>
            <a:r>
              <a:rPr lang="en-US" dirty="0" smtClean="0"/>
              <a:t>|</a:t>
            </a:r>
            <a:r>
              <a:rPr lang="ru-RU" dirty="0" smtClean="0"/>
              <a:t> мышь</a:t>
            </a:r>
            <a:br>
              <a:rPr lang="ru-RU" dirty="0" smtClean="0"/>
            </a:br>
            <a:r>
              <a:rPr lang="en-US" dirty="0" smtClean="0"/>
              <a:t>&lt;</a:t>
            </a:r>
            <a:r>
              <a:rPr lang="ru-RU" dirty="0" smtClean="0"/>
              <a:t>гл.</a:t>
            </a:r>
            <a:r>
              <a:rPr lang="en-US" dirty="0" smtClean="0"/>
              <a:t>&gt;</a:t>
            </a:r>
            <a:r>
              <a:rPr lang="ru-RU" dirty="0" smtClean="0"/>
              <a:t> ::=купил</a:t>
            </a:r>
            <a:br>
              <a:rPr lang="ru-RU" dirty="0" smtClean="0"/>
            </a:br>
            <a:r>
              <a:rPr lang="en-US" dirty="0" smtClean="0"/>
              <a:t>&lt;</a:t>
            </a:r>
            <a:r>
              <a:rPr lang="ru-RU" dirty="0" err="1" smtClean="0"/>
              <a:t>дополн</a:t>
            </a:r>
            <a:r>
              <a:rPr lang="ru-RU" dirty="0" smtClean="0"/>
              <a:t>.</a:t>
            </a:r>
            <a:r>
              <a:rPr lang="en-US" dirty="0" smtClean="0"/>
              <a:t>&gt;</a:t>
            </a:r>
            <a:r>
              <a:rPr lang="ru-RU" dirty="0" smtClean="0"/>
              <a:t> ::= </a:t>
            </a:r>
            <a:r>
              <a:rPr lang="en-US" dirty="0" smtClean="0"/>
              <a:t>&lt;</a:t>
            </a:r>
            <a:r>
              <a:rPr lang="ru-RU" dirty="0" smtClean="0"/>
              <a:t>сущ.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en-US" dirty="0" smtClean="0"/>
              <a:t>&lt;</a:t>
            </a:r>
            <a:r>
              <a:rPr lang="ru-RU" dirty="0" smtClean="0"/>
              <a:t>прил.</a:t>
            </a:r>
            <a:r>
              <a:rPr lang="en-US" dirty="0" smtClean="0"/>
              <a:t>&gt;</a:t>
            </a:r>
            <a:endParaRPr lang="ru-RU" dirty="0" smtClean="0"/>
          </a:p>
          <a:p>
            <a:r>
              <a:rPr lang="en-US" dirty="0" smtClean="0"/>
              <a:t>&lt;</a:t>
            </a:r>
            <a:r>
              <a:rPr lang="ru-RU" dirty="0" smtClean="0"/>
              <a:t>прил.</a:t>
            </a:r>
            <a:r>
              <a:rPr lang="en-US" dirty="0"/>
              <a:t>&gt;</a:t>
            </a:r>
            <a:r>
              <a:rPr lang="ru-RU" dirty="0" smtClean="0"/>
              <a:t> ::= новую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225086"/>
            <a:ext cx="4686956" cy="342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93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892" y="343983"/>
            <a:ext cx="56166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  <a:r>
              <a:rPr lang="ru-RU" b="1" dirty="0" smtClean="0"/>
              <a:t>) Семантический анализ</a:t>
            </a:r>
          </a:p>
          <a:p>
            <a:endParaRPr lang="ru-RU" b="1" dirty="0"/>
          </a:p>
          <a:p>
            <a:endParaRPr lang="ru-RU" b="1" dirty="0" smtClean="0"/>
          </a:p>
          <a:p>
            <a:r>
              <a:rPr lang="ru-RU" dirty="0"/>
              <a:t>МЫШЬ 1 определяется через такие семы, как «животное», «грызун» и др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/>
              <a:t>МЫШЬ 2 – через «компьютер», «принадлежность», «орудие</a:t>
            </a:r>
            <a:r>
              <a:rPr lang="ru-RU" dirty="0" smtClean="0"/>
              <a:t>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591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ru-RU" dirty="0" smtClean="0"/>
              <a:t>Примеры использования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3.1. Перевод текстов</a:t>
            </a:r>
          </a:p>
          <a:p>
            <a:pPr marL="0" indent="0">
              <a:buNone/>
            </a:pPr>
            <a:r>
              <a:rPr lang="ru-RU" dirty="0" smtClean="0"/>
              <a:t>   английский                                               русский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2636912"/>
            <a:ext cx="165618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solidFill>
                  <a:schemeClr val="tx1"/>
                </a:solidFill>
              </a:rPr>
              <a:t>МорфП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43608" y="3429000"/>
            <a:ext cx="165618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solidFill>
                  <a:schemeClr val="tx1"/>
                </a:solidFill>
              </a:rPr>
              <a:t>СинП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75856" y="4013448"/>
            <a:ext cx="165618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solidFill>
                  <a:schemeClr val="tx1"/>
                </a:solidFill>
              </a:rPr>
              <a:t>СемП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508104" y="3429000"/>
            <a:ext cx="165618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solidFill>
                  <a:schemeClr val="tx1"/>
                </a:solidFill>
              </a:rPr>
              <a:t>СинП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228184" y="2644387"/>
            <a:ext cx="165618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solidFill>
                  <a:schemeClr val="tx1"/>
                </a:solidFill>
              </a:rPr>
              <a:t>МорфП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/>
          <p:cNvCxnSpPr>
            <a:stCxn id="4" idx="2"/>
            <a:endCxn id="5" idx="0"/>
          </p:cNvCxnSpPr>
          <p:nvPr/>
        </p:nvCxnSpPr>
        <p:spPr>
          <a:xfrm>
            <a:off x="1511660" y="3068960"/>
            <a:ext cx="36004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5" idx="2"/>
            <a:endCxn id="6" idx="1"/>
          </p:cNvCxnSpPr>
          <p:nvPr/>
        </p:nvCxnSpPr>
        <p:spPr>
          <a:xfrm>
            <a:off x="1871700" y="3861048"/>
            <a:ext cx="1404156" cy="3684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6" idx="3"/>
            <a:endCxn id="7" idx="2"/>
          </p:cNvCxnSpPr>
          <p:nvPr/>
        </p:nvCxnSpPr>
        <p:spPr>
          <a:xfrm flipV="1">
            <a:off x="4932040" y="3861048"/>
            <a:ext cx="1404156" cy="3684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7" idx="0"/>
            <a:endCxn id="8" idx="2"/>
          </p:cNvCxnSpPr>
          <p:nvPr/>
        </p:nvCxnSpPr>
        <p:spPr>
          <a:xfrm flipV="1">
            <a:off x="6336196" y="3076435"/>
            <a:ext cx="720080" cy="3525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65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литературы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ru-RU" u="sng" dirty="0" smtClean="0">
                <a:hlinkClick r:id="rId2"/>
              </a:rPr>
              <a:t>https</a:t>
            </a:r>
            <a:r>
              <a:rPr lang="ru-RU" u="sng" dirty="0">
                <a:hlinkClick r:id="rId2"/>
              </a:rPr>
              <a:t>://</a:t>
            </a:r>
            <a:r>
              <a:rPr lang="ru-RU" u="sng" dirty="0" smtClean="0">
                <a:hlinkClick r:id="rId2"/>
              </a:rPr>
              <a:t>studopedia.ru/8_59983_mashina-tyuringa-kak-universalniy-raspoznavatel.html</a:t>
            </a:r>
            <a:endParaRPr lang="ru-RU" u="sng" dirty="0" smtClean="0"/>
          </a:p>
          <a:p>
            <a:pPr marL="457200" indent="-457200">
              <a:buAutoNum type="arabicPeriod"/>
            </a:pPr>
            <a:r>
              <a:rPr lang="ru-RU" u="sng" dirty="0">
                <a:hlinkClick r:id="rId3"/>
              </a:rPr>
              <a:t>https://</a:t>
            </a:r>
            <a:r>
              <a:rPr lang="ru-RU" u="sng" dirty="0" smtClean="0">
                <a:hlinkClick r:id="rId3"/>
              </a:rPr>
              <a:t>www.hse.ru/data/2013/06/03/1285521221/report_v2.pdf</a:t>
            </a:r>
            <a:endParaRPr lang="ru-RU" u="sng" dirty="0" smtClean="0"/>
          </a:p>
          <a:p>
            <a:pPr marL="457200" indent="-457200">
              <a:buFont typeface="Arial" pitchFamily="34" charset="0"/>
              <a:buAutoNum type="arabicPeriod"/>
            </a:pPr>
            <a:r>
              <a:rPr lang="ru-RU" u="sng" dirty="0">
                <a:hlinkClick r:id="rId4"/>
              </a:rPr>
              <a:t>https://www.keldysh.ru/papers/2007/prep89/prep2007_89.html#_Toc185855267</a:t>
            </a:r>
            <a:endParaRPr lang="ru-RU" dirty="0"/>
          </a:p>
          <a:p>
            <a:pPr marL="457200" indent="-45720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8543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 Разбор цепочек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2.2. Пример разбора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$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31640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79712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627784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275856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934458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582530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230602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084168" y="2204864"/>
            <a:ext cx="2941798" cy="1689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&lt;S&gt;::=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ab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 | a&lt;S&gt;&lt;B&gt;&lt;C&gt;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&lt;C&gt;&lt;B&gt;::=&lt;B&gt;&lt;C&gt;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b&lt;B&gt;::=bb</a:t>
            </a: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b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bc</a:t>
            </a: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c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</a:t>
            </a:r>
            <a:r>
              <a:rPr lang="el-GR" dirty="0" smtClean="0">
                <a:solidFill>
                  <a:schemeClr val="tx1"/>
                </a:solidFill>
                <a:sym typeface="Wingdings" pitchFamily="2" charset="2"/>
              </a:rPr>
              <a:t>ε</a:t>
            </a: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899592" y="422108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&lt;S&gt;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99592" y="458112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899592" y="494116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899592" y="5309483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906772" y="5647825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906772" y="6007865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Равнобедренный треугольник 20"/>
          <p:cNvSpPr/>
          <p:nvPr/>
        </p:nvSpPr>
        <p:spPr>
          <a:xfrm>
            <a:off x="1410828" y="2852936"/>
            <a:ext cx="504056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9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 Разбор цепочек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2.2. Пример разбора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$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31640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79712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627784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275856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934458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582530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230602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084168" y="2204864"/>
            <a:ext cx="2941798" cy="1689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&lt;S&gt;::=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ab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 | a&lt;S&gt;&lt;B&gt;&lt;C&gt;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&lt;C&gt;&lt;B&gt;::=&lt;B&gt;&lt;C&gt;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b&lt;B&gt;::=bb</a:t>
            </a: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b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bc</a:t>
            </a: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c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</a:t>
            </a:r>
            <a:r>
              <a:rPr lang="el-GR" dirty="0" smtClean="0">
                <a:solidFill>
                  <a:schemeClr val="tx1"/>
                </a:solidFill>
                <a:sym typeface="Wingdings" pitchFamily="2" charset="2"/>
              </a:rPr>
              <a:t>ε</a:t>
            </a: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899592" y="422108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99592" y="458112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&lt;S&gt;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899592" y="494116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&lt;B&gt;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99592" y="5309483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&lt;C&gt;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06772" y="5647825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906772" y="6007865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Равнобедренный треугольник 20"/>
          <p:cNvSpPr/>
          <p:nvPr/>
        </p:nvSpPr>
        <p:spPr>
          <a:xfrm>
            <a:off x="1410828" y="2852936"/>
            <a:ext cx="504056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92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 Разбор цепочек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2.2. Пример разбора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$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31640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79712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627784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275856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934458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582530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230602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084168" y="2204864"/>
            <a:ext cx="2941798" cy="1689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&lt;S&gt;::=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ab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 | a&lt;S&gt;&lt;B&gt;&lt;C&gt;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&lt;C&gt;&lt;B&gt;::=&lt;B&gt;&lt;C&gt;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b&lt;B&gt;::=bb</a:t>
            </a: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b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bc</a:t>
            </a: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c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</a:t>
            </a:r>
            <a:r>
              <a:rPr lang="el-GR" dirty="0" smtClean="0">
                <a:solidFill>
                  <a:schemeClr val="tx1"/>
                </a:solidFill>
                <a:sym typeface="Wingdings" pitchFamily="2" charset="2"/>
              </a:rPr>
              <a:t>ε</a:t>
            </a: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899592" y="422108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&lt;S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99592" y="458112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&lt;B&gt;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899592" y="494116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&lt;C&gt;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99592" y="5309483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06772" y="5647825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906772" y="6007865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Равнобедренный треугольник 20"/>
          <p:cNvSpPr/>
          <p:nvPr/>
        </p:nvSpPr>
        <p:spPr>
          <a:xfrm>
            <a:off x="2051720" y="2852936"/>
            <a:ext cx="504056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91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 Разбор цепочек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2.2. Пример разбора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$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31640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79712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627784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275856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934458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582530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230602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084168" y="2204864"/>
            <a:ext cx="2941798" cy="1689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&lt;S&gt;::=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ab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 | a&lt;S&gt;&lt;B&gt;&lt;C&gt;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&lt;C&gt;&lt;B&gt;::=&lt;B&gt;&lt;C&gt;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b&lt;B&gt;::=bb</a:t>
            </a: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b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bc</a:t>
            </a: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c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</a:t>
            </a:r>
            <a:r>
              <a:rPr lang="el-GR" dirty="0" smtClean="0">
                <a:solidFill>
                  <a:schemeClr val="tx1"/>
                </a:solidFill>
                <a:sym typeface="Wingdings" pitchFamily="2" charset="2"/>
              </a:rPr>
              <a:t>ε</a:t>
            </a: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899592" y="422108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99592" y="458112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899592" y="494116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&lt;C&gt;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99592" y="5309483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&lt;B&gt;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06772" y="5647825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&lt;C&gt;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906772" y="6007865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Равнобедренный треугольник 20"/>
          <p:cNvSpPr/>
          <p:nvPr/>
        </p:nvSpPr>
        <p:spPr>
          <a:xfrm>
            <a:off x="2051720" y="2852936"/>
            <a:ext cx="504056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22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 Разбор цепочек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2.2. Пример разбора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$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31640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79712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627784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275856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934458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582530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230602" y="2348880"/>
            <a:ext cx="6480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084168" y="2204864"/>
            <a:ext cx="2941798" cy="1689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&lt;S&gt;::=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ab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 | a&lt;S&gt;&lt;B&gt;&lt;C&gt;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&lt;C&gt;&lt;B&gt;::=&lt;B&gt;&lt;C&gt;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b&lt;B&gt;::=bb</a:t>
            </a: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b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bc</a:t>
            </a: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c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&lt;C&gt;::=</a:t>
            </a:r>
            <a:r>
              <a:rPr lang="el-GR" dirty="0" smtClean="0">
                <a:solidFill>
                  <a:schemeClr val="tx1"/>
                </a:solidFill>
                <a:sym typeface="Wingdings" pitchFamily="2" charset="2"/>
              </a:rPr>
              <a:t>ε</a:t>
            </a: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899592" y="422108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99592" y="458112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&lt;C&gt;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899592" y="4941168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&lt;B&gt;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99592" y="5309483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&lt;C&gt;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06772" y="5647825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906772" y="6007865"/>
            <a:ext cx="7560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Равнобедренный треугольник 20"/>
          <p:cNvSpPr/>
          <p:nvPr/>
        </p:nvSpPr>
        <p:spPr>
          <a:xfrm>
            <a:off x="2699792" y="2836232"/>
            <a:ext cx="504056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87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264</TotalTime>
  <Words>2029</Words>
  <Application>Microsoft Office PowerPoint</Application>
  <PresentationFormat>Экран (4:3)</PresentationFormat>
  <Paragraphs>664</Paragraphs>
  <Slides>43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4" baseType="lpstr">
      <vt:lpstr>Ясность</vt:lpstr>
      <vt:lpstr>Контекстно-зависимые грамматики</vt:lpstr>
      <vt:lpstr>План</vt:lpstr>
      <vt:lpstr>1. Основы</vt:lpstr>
      <vt:lpstr>2. Разбор цепочек</vt:lpstr>
      <vt:lpstr>2. Разбор цепочек</vt:lpstr>
      <vt:lpstr>2. Разбор цепочек</vt:lpstr>
      <vt:lpstr>2. Разбор цепочек</vt:lpstr>
      <vt:lpstr>2. Разбор цепочек</vt:lpstr>
      <vt:lpstr>2. Разбор цепочек</vt:lpstr>
      <vt:lpstr>2. Разбор цепочек</vt:lpstr>
      <vt:lpstr>2. Разбор цепочек</vt:lpstr>
      <vt:lpstr>2. Разбор цепочек</vt:lpstr>
      <vt:lpstr>2. Разбор цепочек</vt:lpstr>
      <vt:lpstr>2. Разбор цепочек</vt:lpstr>
      <vt:lpstr>2. Разбор цепочек</vt:lpstr>
      <vt:lpstr>2. Разбор цепочек</vt:lpstr>
      <vt:lpstr>2. Разбор цепочек</vt:lpstr>
      <vt:lpstr>2. Разбор цепочек</vt:lpstr>
      <vt:lpstr>2. Разбор цепочек</vt:lpstr>
      <vt:lpstr>2. Разбор цепочек</vt:lpstr>
      <vt:lpstr>2. Разбор цепочек</vt:lpstr>
      <vt:lpstr>2. Разбор цепочек</vt:lpstr>
      <vt:lpstr>2. Разбор цепочек</vt:lpstr>
      <vt:lpstr>2. Разбор цепочек</vt:lpstr>
      <vt:lpstr>2. Разбор цепочек</vt:lpstr>
      <vt:lpstr>2. Разбор цепочек</vt:lpstr>
      <vt:lpstr>2. Разбор цепочек</vt:lpstr>
      <vt:lpstr>2. Разбор цепочек</vt:lpstr>
      <vt:lpstr>2. Разбор цепочек</vt:lpstr>
      <vt:lpstr>2. Разбор цепочек</vt:lpstr>
      <vt:lpstr>2. Разбор цепочек</vt:lpstr>
      <vt:lpstr>2. Разбор цепочек</vt:lpstr>
      <vt:lpstr>2. Разбор цепочек</vt:lpstr>
      <vt:lpstr>2. Разбор цепочек</vt:lpstr>
      <vt:lpstr>2. Разбор цепочек</vt:lpstr>
      <vt:lpstr>2. Разбор цепочек</vt:lpstr>
      <vt:lpstr>3. Примеры использования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3. Примеры использования</vt:lpstr>
      <vt:lpstr>Список литературы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Контекстно-зависимые грамматики</dc:title>
  <dc:creator>1</dc:creator>
  <cp:lastModifiedBy>1</cp:lastModifiedBy>
  <cp:revision>18</cp:revision>
  <dcterms:created xsi:type="dcterms:W3CDTF">2022-12-05T18:57:55Z</dcterms:created>
  <dcterms:modified xsi:type="dcterms:W3CDTF">2022-12-06T21:03:05Z</dcterms:modified>
</cp:coreProperties>
</file>