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m" ContentType="image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Верхний колонтитул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ru-RU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Дата 3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ru-RU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ru-RU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7530E9F-BA73-4740-BDDE-FD8A7846EC0E}" type="slidenum">
              <a:t>‹#›</a:t>
            </a:fld>
            <a:endParaRPr lang="ru-RU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450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9480" y="691920"/>
            <a:ext cx="4559040" cy="3416040"/>
          </a:xfrm>
          <a:prstGeom prst="rect">
            <a:avLst/>
          </a:prstGeom>
          <a:noFill/>
          <a:ln>
            <a:noFill/>
            <a:prstDash val="solid"/>
          </a:ln>
        </p:spPr>
      </p:sp>
    </p:spTree>
    <p:extLst>
      <p:ext uri="{BB962C8B-B14F-4D97-AF65-F5344CB8AC3E}">
        <p14:creationId xmlns:p14="http://schemas.microsoft.com/office/powerpoint/2010/main" val="5502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ru-RU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7217-689F-46F9-96CA-4077BB3CFEE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4892-D7BB-484A-820E-BF18B1186AB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572-0649-4AD5-B39C-E2AE4C57CE9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2B7C-E6A3-4ABE-B72E-8F29AE9A546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4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ABEF-9289-4A98-85E5-0E94C73E54C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37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4AC-9A3D-48B1-842E-D82C2943ACA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4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EAD3-850A-4CFA-8FF2-2940CECC4A1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1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8397-FB2D-4E4C-8E1B-7181224B7DF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92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A723-521C-4DF5-B69B-09E82A896B5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0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B106-50C2-4280-BFC4-FCBD4408312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8480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D4C4-1FC1-4D26-99E4-F3F51D0A312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8045-5DD9-4387-B92A-05AA009B7F0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2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B57F-50D1-437E-A8C9-13850E1E76D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82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01D8-EAC8-4336-B236-ECE33F95A10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7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FCD-E5DB-4375-B6D0-1847DD18589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83AA-3C51-4FC5-89EE-0B286676EE7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63D7-8F31-44CF-AABB-1C371F1E10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57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8326-26CD-489F-B4BA-1E58F0C427B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0E8E-747D-41C6-9FE6-05D5846FC3C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828D-4D1E-49B8-A16D-7C311F90BC1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144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A5A-1A2D-40D5-846A-919F6FC4AD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C83-43BF-4DA5-A2DC-16F35DBB34F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AB08-BAF8-437A-8B9E-8BB51158E07F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71DD-A931-4B4E-B7DB-A5DB504E347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m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F2DE-D820-4A85-B089-FD9D3A51F9C5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442519" y="1138320"/>
            <a:ext cx="7239240" cy="1123920"/>
          </a:xfrm>
          <a:noFill/>
          <a:ln>
            <a:noFill/>
          </a:ln>
        </p:spPr>
        <p:txBody>
          <a:bodyPr wrap="square" lIns="90360" tIns="44280" rIns="90360" bIns="44280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kern="12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Запоминающие устройства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328760" y="2520000"/>
            <a:ext cx="7239240" cy="3960000"/>
          </a:xfrm>
          <a:noFill/>
          <a:ln>
            <a:noFill/>
          </a:ln>
        </p:spPr>
        <p:txBody>
          <a:bodyPr wrap="square" lIns="90360" tIns="44280" rIns="90360" bIns="44280" anchor="t" anchorCtr="0" compatLnSpc="1">
            <a:normAutofit lnSpcReduction="10000"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Адресные ЗУ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ОЗУ (RAM)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Статические (SRAM)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Динамические (DRAM)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ПЗУ (ROM)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Масочные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Программируемые (PROM)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РПЗУ-УФ  (EPROM)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6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        РПЗУ-ЭС  (EEPROM, FLASH)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Последовательные ЗУ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kern="1200" spc="5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Ассоциативные ЗУ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marL="429840" lvl="0" algn="l" rtl="0">
              <a:spcBef>
                <a:spcPts val="1466"/>
              </a:spcBef>
              <a:tabLst>
                <a:tab pos="429840" algn="l"/>
                <a:tab pos="1344240" algn="l"/>
                <a:tab pos="2258640" algn="l"/>
                <a:tab pos="3173039" algn="l"/>
                <a:tab pos="4087440" algn="l"/>
                <a:tab pos="5001840" algn="l"/>
                <a:tab pos="5916239" algn="l"/>
                <a:tab pos="6830639" algn="l"/>
                <a:tab pos="7745040" algn="l"/>
                <a:tab pos="8659440" algn="l"/>
                <a:tab pos="9573840" algn="l"/>
                <a:tab pos="10488240" algn="l"/>
              </a:tabLst>
            </a:pPr>
            <a:r>
              <a:rPr lang="ru-RU" sz="1300" spc="51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К155РЕ3</a:t>
            </a:r>
          </a:p>
          <a:p>
            <a:pPr marL="429840" lvl="0" algn="l" rtl="0">
              <a:spcBef>
                <a:spcPts val="1466"/>
              </a:spcBef>
              <a:tabLst>
                <a:tab pos="429840" algn="l"/>
                <a:tab pos="1344240" algn="l"/>
                <a:tab pos="2258640" algn="l"/>
                <a:tab pos="3173039" algn="l"/>
                <a:tab pos="4087440" algn="l"/>
                <a:tab pos="5001840" algn="l"/>
                <a:tab pos="5916239" algn="l"/>
                <a:tab pos="6830639" algn="l"/>
                <a:tab pos="7745040" algn="l"/>
                <a:tab pos="8659440" algn="l"/>
                <a:tab pos="9573840" algn="l"/>
                <a:tab pos="10488240" algn="l"/>
              </a:tabLst>
            </a:pPr>
            <a:r>
              <a:rPr lang="ru-RU" sz="1300" spc="51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К556РТ4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ЗУ Типа PROM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2289240"/>
            <a:ext cx="7343999" cy="267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К556РТ4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2760" y="2304000"/>
            <a:ext cx="2091240" cy="289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28000" y="1944000"/>
            <a:ext cx="5040000" cy="4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5142600" y="1296000"/>
            <a:ext cx="1697400" cy="14400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МНОП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ЗУ Типа EPROM и EEPROM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12000" y="2232000"/>
            <a:ext cx="3168000" cy="261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70960" y="2448000"/>
            <a:ext cx="3497039" cy="2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12000" y="1296000"/>
            <a:ext cx="1697400" cy="14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900"/>
            </a:pPr>
            <a:r>
              <a:rPr lang="ru-RU" sz="29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ЛИЗМОП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60000" y="5112000"/>
            <a:ext cx="1800000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К573РФ2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28000" y="1655999"/>
            <a:ext cx="655200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К573РФ8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2000" y="1944000"/>
            <a:ext cx="6934319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254600" y="5760000"/>
            <a:ext cx="7313400" cy="613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5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64К X 8 бит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Объединение МС ЗУ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1944000"/>
            <a:ext cx="7637760" cy="40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ая соединительная линия 4"/>
          <p:cNvSpPr/>
          <p:nvPr/>
        </p:nvSpPr>
        <p:spPr>
          <a:xfrm flipV="1">
            <a:off x="503999" y="4464000"/>
            <a:ext cx="865801" cy="864000"/>
          </a:xfrm>
          <a:prstGeom prst="line">
            <a:avLst/>
          </a:prstGeom>
          <a:noFill/>
          <a:ln w="144000">
            <a:solidFill>
              <a:srgbClr val="FF3333"/>
            </a:solidFill>
            <a:prstDash val="solid"/>
            <a:tailEnd type="arrow"/>
          </a:ln>
        </p:spPr>
        <p:txBody>
          <a:bodyPr vert="horz" wrap="none" lIns="162000" tIns="117000" rIns="162000" bIns="117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At45DB081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Смотрим даташит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SEEPROM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Динамическое ОЗУ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2280" y="2304000"/>
            <a:ext cx="2047680" cy="265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29960" y="1683000"/>
            <a:ext cx="5810040" cy="4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К565РУ7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Смотрим в даташит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Динамическое ОЗУ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369800" y="301320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Последовательные ЗУ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369800" y="301320"/>
            <a:ext cx="7313400" cy="5640480"/>
          </a:xfrm>
          <a:noFill/>
          <a:ln>
            <a:noFill/>
          </a:ln>
        </p:spPr>
        <p:txBody>
          <a:bodyPr lIns="0" tIns="0" rIns="0" bIns="0" anchor="ctr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0759" y="1872000"/>
            <a:ext cx="7239240" cy="39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pPr>
            <a:r>
              <a:rPr lang="ru-RU" sz="2400" b="0" i="0" u="none" strike="noStrike" kern="1200" spc="54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Стековые (FIFO/LIFO)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pPr>
            <a:r>
              <a:rPr lang="ru-RU" sz="2400" b="0" i="0" u="none" strike="noStrike" kern="1200" spc="54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Файловые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pPr>
            <a:r>
              <a:rPr lang="ru-RU" sz="2400" b="0" i="0" u="none" strike="noStrike" kern="1200" spc="54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Циклические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pPr>
            <a:endParaRPr lang="ru-RU" sz="2000" b="0" i="0" u="none" strike="noStrike" kern="1200" spc="54" baseline="0">
              <a:ln>
                <a:noFill/>
              </a:ln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2304000"/>
            <a:ext cx="7313400" cy="3637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spc="1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Поиск информации происходит по некоторому признаку, а не по ее расположению в памяти</a:t>
            </a:r>
            <a:r>
              <a:rPr lang="ru-RU" sz="1300" spc="14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.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300" spc="11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300" spc="11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( КЭШ — память и все ее разновидности )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70159" y="301680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Ассоциативные ЗУ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2304000"/>
            <a:ext cx="7313400" cy="3637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 spc="14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300" spc="11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300" spc="11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70159" y="301680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Структуры ЗУ (2D)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1773320"/>
            <a:ext cx="7200000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2304000"/>
            <a:ext cx="7313400" cy="3637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2900" spc="14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300" spc="11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z="1300" spc="11">
              <a:solidFill>
                <a:srgbClr val="000000"/>
              </a:solidFill>
              <a:latin typeface="Verdana" pitchFamily="34"/>
              <a:ea typeface="Microsoft YaHei" pitchFamily="2"/>
              <a:cs typeface="Mangal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70159" y="301680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Структуры ЗУ (3D)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2304000"/>
            <a:ext cx="5328000" cy="4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15080" y="1872000"/>
            <a:ext cx="3040919" cy="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872000"/>
            <a:ext cx="7313400" cy="406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6000" y="1872000"/>
            <a:ext cx="727200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1370520" y="302040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Структуры ЗУ (2Dm)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68999"/>
            <a:ext cx="7313400" cy="114300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Типы ЗУ — Масочные Диодные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5800" y="1761119"/>
            <a:ext cx="7126199" cy="363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20760"/>
            <a:ext cx="7313400" cy="119124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Типы ЗУ — Масочные транзисторные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9800" y="1872000"/>
            <a:ext cx="6838199" cy="409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52D-897C-4214-B42F-478D274EE751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1369800" y="1512000"/>
            <a:ext cx="7313400" cy="4429800"/>
          </a:xfrm>
          <a:noFill/>
          <a:ln>
            <a:noFill/>
          </a:ln>
        </p:spPr>
        <p:txBody>
          <a:bodyPr lIns="0" tIns="0" rIns="0" bIns="0" anchor="ctr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9CCCC"/>
              </a:buClr>
              <a:buSzPct val="70000"/>
              <a:buFont typeface="Wingdings" pitchFamily="2"/>
              <a:buChar char=""/>
            </a:lvl2pPr>
            <a:lvl3pPr lvl="2">
              <a:buClr>
                <a:srgbClr val="006666"/>
              </a:buClr>
              <a:buSzPct val="65000"/>
              <a:buFont typeface="Wingdings" pitchFamily="2"/>
              <a:buChar char=""/>
            </a:lvl3pPr>
            <a:lvl4pPr lvl="3">
              <a:buClr>
                <a:srgbClr val="99CCCC"/>
              </a:buClr>
              <a:buSzPct val="70000"/>
              <a:buFont typeface="Wingdings" pitchFamily="2"/>
              <a:buChar char=""/>
            </a:lvl4pPr>
            <a:lvl5pPr lvl="4">
              <a:buClr>
                <a:srgbClr val="006666"/>
              </a:buClr>
              <a:buSzPct val="60000"/>
              <a:buFont typeface="Wingdings" pitchFamily="2"/>
              <a:buChar char=""/>
            </a:lvl5pPr>
            <a:lvl6pPr lvl="5">
              <a:buClr>
                <a:srgbClr val="006666"/>
              </a:buClr>
              <a:buSzPct val="60000"/>
              <a:buFont typeface="Wingdings" pitchFamily="2"/>
              <a:buChar char=""/>
            </a:lvl6pPr>
            <a:lvl7pPr lvl="6">
              <a:buClr>
                <a:srgbClr val="006666"/>
              </a:buClr>
              <a:buSzPct val="60000"/>
              <a:buFont typeface="Wingdings" pitchFamily="2"/>
              <a:buChar char=""/>
            </a:lvl7pPr>
            <a:lvl8pPr lvl="7">
              <a:buClr>
                <a:srgbClr val="006666"/>
              </a:buClr>
              <a:buSzPct val="60000"/>
              <a:buFont typeface="Wingdings" pitchFamily="2"/>
              <a:buChar char=""/>
            </a:lvl8pPr>
            <a:lvl9pPr lvl="8">
              <a:buClr>
                <a:srgbClr val="006666"/>
              </a:buClr>
              <a:buSzPct val="60000"/>
              <a:buFont typeface="Wingdings" pitchFamily="2"/>
              <a:buChar char=""/>
            </a:lvl9pPr>
          </a:lstStyle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Шрифты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Таблицы Функций (Sin/SQRT etc)</a:t>
            </a:r>
          </a:p>
          <a:p>
            <a:pPr lvl="0" algn="l" rtl="0">
              <a:spcBef>
                <a:spcPts val="7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900"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rPr>
              <a:t>- ПО</a:t>
            </a: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369800" y="320760"/>
            <a:ext cx="7313400" cy="1191240"/>
          </a:xfrm>
          <a:noFill/>
          <a:ln>
            <a:noFill/>
          </a:ln>
        </p:spPr>
        <p:txBody>
          <a:bodyPr lIns="90000" tIns="46800" rIns="90000" bIns="46800" anchor="b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>
                <a:solidFill>
                  <a:srgbClr val="006666"/>
                </a:solidFill>
                <a:latin typeface="Arial" pitchFamily="18"/>
                <a:ea typeface="Microsoft YaHei" pitchFamily="2"/>
                <a:cs typeface="Mangal" pitchFamily="2"/>
              </a:rPr>
              <a:t>Типы ЗУ — Масочные Назначение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191</Words>
  <Application>Microsoft Office PowerPoint</Application>
  <PresentationFormat>Экран (4:3)</PresentationFormat>
  <Paragraphs>83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Тема Office</vt:lpstr>
      <vt:lpstr>Запоминающие устройства</vt:lpstr>
      <vt:lpstr>Последовательные ЗУ</vt:lpstr>
      <vt:lpstr>Ассоциативные ЗУ</vt:lpstr>
      <vt:lpstr>Структуры ЗУ (2D)</vt:lpstr>
      <vt:lpstr>Структуры ЗУ (3D)</vt:lpstr>
      <vt:lpstr>Структуры ЗУ (2Dm)</vt:lpstr>
      <vt:lpstr>Типы ЗУ — Масочные Диодные</vt:lpstr>
      <vt:lpstr>Типы ЗУ — Масочные транзисторные</vt:lpstr>
      <vt:lpstr>Типы ЗУ — Масочные Назначение</vt:lpstr>
      <vt:lpstr>ЗУ Типа PROM</vt:lpstr>
      <vt:lpstr>К556РТ4</vt:lpstr>
      <vt:lpstr>ЗУ Типа EPROM и EEPROM</vt:lpstr>
      <vt:lpstr>К573РФ2</vt:lpstr>
      <vt:lpstr>К573РФ8</vt:lpstr>
      <vt:lpstr>Объединение МС ЗУ</vt:lpstr>
      <vt:lpstr>SEEPROM</vt:lpstr>
      <vt:lpstr>Динамическое ОЗУ</vt:lpstr>
      <vt:lpstr>Динамическое ОЗУ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1</dc:creator>
  <cp:lastModifiedBy>1</cp:lastModifiedBy>
  <cp:revision>16</cp:revision>
  <dcterms:modified xsi:type="dcterms:W3CDTF">2022-12-24T15:36:06Z</dcterms:modified>
</cp:coreProperties>
</file>