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19" autoAdjust="0"/>
  </p:normalViewPr>
  <p:slideViewPr>
    <p:cSldViewPr snapToGrid="0">
      <p:cViewPr varScale="1">
        <p:scale>
          <a:sx n="98" d="100"/>
          <a:sy n="98"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19-43E3-BCB6-853EF365B513}"/>
              </c:ext>
            </c:extLst>
          </c:dPt>
          <c:dPt>
            <c:idx val="1"/>
            <c:bubble3D val="0"/>
            <c:explosion val="9"/>
            <c:spPr>
              <a:solidFill>
                <a:schemeClr val="accent2"/>
              </a:solidFill>
              <a:ln w="19050">
                <a:solidFill>
                  <a:schemeClr val="lt1"/>
                </a:solidFill>
              </a:ln>
              <a:effectLst/>
            </c:spPr>
            <c:extLst>
              <c:ext xmlns:c16="http://schemas.microsoft.com/office/drawing/2014/chart" uri="{C3380CC4-5D6E-409C-BE32-E72D297353CC}">
                <c16:uniqueId val="{00000003-3C19-43E3-BCB6-853EF365B51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BE70-476D-B9FE-4C4EC946514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8CC1F-E1AB-4A62-AF19-D1055E89BF0F}" type="doc">
      <dgm:prSet loTypeId="urn:microsoft.com/office/officeart/2009/layout/CirclePictureHierarchy" loCatId="hierarchy" qsTypeId="urn:microsoft.com/office/officeart/2005/8/quickstyle/simple1" qsCatId="simple" csTypeId="urn:microsoft.com/office/officeart/2005/8/colors/accent1_2" csCatId="accent1" phldr="1"/>
      <dgm:spPr/>
    </dgm:pt>
    <dgm:pt modelId="{7F087952-5DE0-4027-B7E3-9BD7FAD6D11F}">
      <dgm:prSet phldrT="[Text]"/>
      <dgm:spPr/>
      <dgm:t>
        <a:bodyPr/>
        <a:lstStyle/>
        <a:p>
          <a:r>
            <a:rPr lang="en-US" dirty="0"/>
            <a:t>Thank You</a:t>
          </a:r>
        </a:p>
      </dgm:t>
    </dgm:pt>
    <dgm:pt modelId="{410920FC-3AC3-46B5-8C5A-D70B15C1C764}" type="parTrans" cxnId="{17F501CC-3B56-4E26-B972-0F4BDF5231EE}">
      <dgm:prSet/>
      <dgm:spPr/>
      <dgm:t>
        <a:bodyPr/>
        <a:lstStyle/>
        <a:p>
          <a:endParaRPr lang="en-US"/>
        </a:p>
      </dgm:t>
    </dgm:pt>
    <dgm:pt modelId="{3CF1FF34-250C-452F-A1A3-4FB750490287}" type="sibTrans" cxnId="{17F501CC-3B56-4E26-B972-0F4BDF5231EE}">
      <dgm:prSet/>
      <dgm:spPr/>
      <dgm:t>
        <a:bodyPr/>
        <a:lstStyle/>
        <a:p>
          <a:endParaRPr lang="en-US"/>
        </a:p>
      </dgm:t>
    </dgm:pt>
    <dgm:pt modelId="{B30B11A3-F678-4672-A19F-357E5FD89552}" type="pres">
      <dgm:prSet presAssocID="{0168CC1F-E1AB-4A62-AF19-D1055E89BF0F}" presName="hierChild1" presStyleCnt="0">
        <dgm:presLayoutVars>
          <dgm:chPref val="1"/>
          <dgm:dir/>
          <dgm:animOne val="branch"/>
          <dgm:animLvl val="lvl"/>
          <dgm:resizeHandles/>
        </dgm:presLayoutVars>
      </dgm:prSet>
      <dgm:spPr/>
    </dgm:pt>
    <dgm:pt modelId="{EAFA1EDF-37A1-4F14-88D5-61883FBDA9C7}" type="pres">
      <dgm:prSet presAssocID="{7F087952-5DE0-4027-B7E3-9BD7FAD6D11F}" presName="hierRoot1" presStyleCnt="0"/>
      <dgm:spPr/>
    </dgm:pt>
    <dgm:pt modelId="{5ABAC2E1-2A88-4149-8533-C4772623C1FA}" type="pres">
      <dgm:prSet presAssocID="{7F087952-5DE0-4027-B7E3-9BD7FAD6D11F}" presName="composite" presStyleCnt="0"/>
      <dgm:spPr/>
    </dgm:pt>
    <dgm:pt modelId="{AAF79420-63A5-4BA3-BC46-A83F26E8DE43}" type="pres">
      <dgm:prSet presAssocID="{7F087952-5DE0-4027-B7E3-9BD7FAD6D11F}" presName="image" presStyleLbl="node0" presStyleIdx="0" presStyleCnt="1" custScaleX="65799" custScaleY="52594"/>
      <dgm:spPr>
        <a:blipFill>
          <a:blip xmlns:r="http://schemas.openxmlformats.org/officeDocument/2006/relationships" r:embed="rId1"/>
          <a:srcRect/>
          <a:stretch>
            <a:fillRect/>
          </a:stretch>
        </a:blipFill>
      </dgm:spPr>
    </dgm:pt>
    <dgm:pt modelId="{608CF1CA-BD13-40E6-8CF6-9FF8FEC8C61C}" type="pres">
      <dgm:prSet presAssocID="{7F087952-5DE0-4027-B7E3-9BD7FAD6D11F}" presName="text" presStyleLbl="revTx" presStyleIdx="0" presStyleCnt="1" custScaleX="120512" custScaleY="70989" custLinFactNeighborX="22977" custLinFactNeighborY="-775">
        <dgm:presLayoutVars>
          <dgm:chPref val="3"/>
        </dgm:presLayoutVars>
      </dgm:prSet>
      <dgm:spPr/>
    </dgm:pt>
    <dgm:pt modelId="{42CE23EE-8EAC-427F-B779-C242B92539B5}" type="pres">
      <dgm:prSet presAssocID="{7F087952-5DE0-4027-B7E3-9BD7FAD6D11F}" presName="hierChild2" presStyleCnt="0"/>
      <dgm:spPr/>
    </dgm:pt>
  </dgm:ptLst>
  <dgm:cxnLst>
    <dgm:cxn modelId="{E7740618-56C3-4A75-B604-3C0626C99D29}" type="presOf" srcId="{7F087952-5DE0-4027-B7E3-9BD7FAD6D11F}" destId="{608CF1CA-BD13-40E6-8CF6-9FF8FEC8C61C}" srcOrd="0" destOrd="0" presId="urn:microsoft.com/office/officeart/2009/layout/CirclePictureHierarchy"/>
    <dgm:cxn modelId="{17F501CC-3B56-4E26-B972-0F4BDF5231EE}" srcId="{0168CC1F-E1AB-4A62-AF19-D1055E89BF0F}" destId="{7F087952-5DE0-4027-B7E3-9BD7FAD6D11F}" srcOrd="0" destOrd="0" parTransId="{410920FC-3AC3-46B5-8C5A-D70B15C1C764}" sibTransId="{3CF1FF34-250C-452F-A1A3-4FB750490287}"/>
    <dgm:cxn modelId="{F03FF3EB-EBA9-4BF7-9C91-BC6206CD079D}" type="presOf" srcId="{0168CC1F-E1AB-4A62-AF19-D1055E89BF0F}" destId="{B30B11A3-F678-4672-A19F-357E5FD89552}" srcOrd="0" destOrd="0" presId="urn:microsoft.com/office/officeart/2009/layout/CirclePictureHierarchy"/>
    <dgm:cxn modelId="{08B096A3-7F1F-4F18-AF69-121CD03FC78B}" type="presParOf" srcId="{B30B11A3-F678-4672-A19F-357E5FD89552}" destId="{EAFA1EDF-37A1-4F14-88D5-61883FBDA9C7}" srcOrd="0" destOrd="0" presId="urn:microsoft.com/office/officeart/2009/layout/CirclePictureHierarchy"/>
    <dgm:cxn modelId="{8D9F2283-9C06-497B-BCB1-5442AE679BAC}" type="presParOf" srcId="{EAFA1EDF-37A1-4F14-88D5-61883FBDA9C7}" destId="{5ABAC2E1-2A88-4149-8533-C4772623C1FA}" srcOrd="0" destOrd="0" presId="urn:microsoft.com/office/officeart/2009/layout/CirclePictureHierarchy"/>
    <dgm:cxn modelId="{9C13E75E-2C3C-4F2B-8190-E03EA681B539}" type="presParOf" srcId="{5ABAC2E1-2A88-4149-8533-C4772623C1FA}" destId="{AAF79420-63A5-4BA3-BC46-A83F26E8DE43}" srcOrd="0" destOrd="0" presId="urn:microsoft.com/office/officeart/2009/layout/CirclePictureHierarchy"/>
    <dgm:cxn modelId="{E43A646B-7ED7-4B13-AE18-EA3307ABEC03}" type="presParOf" srcId="{5ABAC2E1-2A88-4149-8533-C4772623C1FA}" destId="{608CF1CA-BD13-40E6-8CF6-9FF8FEC8C61C}" srcOrd="1" destOrd="0" presId="urn:microsoft.com/office/officeart/2009/layout/CirclePictureHierarchy"/>
    <dgm:cxn modelId="{A97BA268-C1E7-4DC1-AB17-CA5C2B1B5092}" type="presParOf" srcId="{EAFA1EDF-37A1-4F14-88D5-61883FBDA9C7}" destId="{42CE23EE-8EAC-427F-B779-C242B92539B5}"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79420-63A5-4BA3-BC46-A83F26E8DE43}">
      <dsp:nvSpPr>
        <dsp:cNvPr id="0" name=""/>
        <dsp:cNvSpPr/>
      </dsp:nvSpPr>
      <dsp:spPr>
        <a:xfrm>
          <a:off x="23818" y="1050538"/>
          <a:ext cx="1826087" cy="1459615"/>
        </a:xfrm>
        <a:prstGeom prst="ellipse">
          <a:avLst/>
        </a:prstGeom>
        <a:blipFill>
          <a:blip xmlns:r="http://schemas.openxmlformats.org/officeDocument/2006/relationships" r:embed="rId1"/>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8CF1CA-BD13-40E6-8CF6-9FF8FEC8C61C}">
      <dsp:nvSpPr>
        <dsp:cNvPr id="0" name=""/>
        <dsp:cNvSpPr/>
      </dsp:nvSpPr>
      <dsp:spPr>
        <a:xfrm>
          <a:off x="1921361" y="704394"/>
          <a:ext cx="5016765" cy="197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Thank You</a:t>
          </a:r>
        </a:p>
      </dsp:txBody>
      <dsp:txXfrm>
        <a:off x="1921361" y="704394"/>
        <a:ext cx="5016765" cy="1970122"/>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D38FB6B8-66BC-8C8C-B168-747CD40DE71C}"/>
              </a:ext>
            </a:extLst>
          </p:cNvPr>
          <p:cNvSpPr txBox="1"/>
          <p:nvPr/>
        </p:nvSpPr>
        <p:spPr>
          <a:xfrm>
            <a:off x="7758193" y="1831159"/>
            <a:ext cx="3944754" cy="1600438"/>
          </a:xfrm>
          <a:prstGeom prst="rect">
            <a:avLst/>
          </a:prstGeom>
          <a:noFill/>
        </p:spPr>
        <p:txBody>
          <a:bodyPr wrap="square" rtlCol="0">
            <a:spAutoFit/>
          </a:bodyPr>
          <a:lstStyle/>
          <a:p>
            <a:pPr algn="ctr"/>
            <a:r>
              <a:rPr lang="en-US" sz="2000" b="1" dirty="0"/>
              <a:t>Prepared By</a:t>
            </a:r>
          </a:p>
          <a:p>
            <a:pPr algn="ctr"/>
            <a:endParaRPr lang="en-US" sz="2400" b="1" dirty="0"/>
          </a:p>
          <a:p>
            <a:pPr algn="ctr"/>
            <a:r>
              <a:rPr lang="en-US" b="1" dirty="0"/>
              <a:t>Nowrin Islam Nishat</a:t>
            </a:r>
          </a:p>
          <a:p>
            <a:pPr algn="ctr"/>
            <a:r>
              <a:rPr lang="en-US" b="1" dirty="0"/>
              <a:t>ID : 193-35-483</a:t>
            </a:r>
          </a:p>
          <a:p>
            <a:pPr algn="ctr"/>
            <a:r>
              <a:rPr lang="en-US" b="1" dirty="0"/>
              <a:t>Software Engineering(DIU)</a:t>
            </a:r>
          </a:p>
        </p:txBody>
      </p:sp>
      <p:sp>
        <p:nvSpPr>
          <p:cNvPr id="9" name="TextBox 8">
            <a:extLst>
              <a:ext uri="{FF2B5EF4-FFF2-40B4-BE49-F238E27FC236}">
                <a16:creationId xmlns:a16="http://schemas.microsoft.com/office/drawing/2014/main" id="{8B001580-0B14-949C-2BB5-1713D90A1E93}"/>
              </a:ext>
            </a:extLst>
          </p:cNvPr>
          <p:cNvSpPr txBox="1"/>
          <p:nvPr/>
        </p:nvSpPr>
        <p:spPr>
          <a:xfrm>
            <a:off x="7408180" y="4130662"/>
            <a:ext cx="4780547" cy="984885"/>
          </a:xfrm>
          <a:prstGeom prst="rect">
            <a:avLst/>
          </a:prstGeom>
          <a:noFill/>
        </p:spPr>
        <p:txBody>
          <a:bodyPr wrap="square" rtlCol="0">
            <a:spAutoFit/>
          </a:bodyPr>
          <a:lstStyle/>
          <a:p>
            <a:pPr algn="ctr"/>
            <a:r>
              <a:rPr lang="en-US" sz="2000" b="1" dirty="0"/>
              <a:t>Instructed By</a:t>
            </a:r>
          </a:p>
          <a:p>
            <a:pPr algn="ctr"/>
            <a:endParaRPr lang="en-US" sz="2000" b="1" dirty="0"/>
          </a:p>
          <a:p>
            <a:pPr algn="ctr"/>
            <a:r>
              <a:rPr lang="en-US" dirty="0"/>
              <a:t>Mohetuzzaman Mobin</a:t>
            </a:r>
          </a:p>
        </p:txBody>
      </p:sp>
      <p:sp>
        <p:nvSpPr>
          <p:cNvPr id="10" name="TextBox 9">
            <a:extLst>
              <a:ext uri="{FF2B5EF4-FFF2-40B4-BE49-F238E27FC236}">
                <a16:creationId xmlns:a16="http://schemas.microsoft.com/office/drawing/2014/main" id="{26BEC9C1-1B81-E2CA-7782-C30BA01BAABF}"/>
              </a:ext>
            </a:extLst>
          </p:cNvPr>
          <p:cNvSpPr txBox="1"/>
          <p:nvPr/>
        </p:nvSpPr>
        <p:spPr>
          <a:xfrm>
            <a:off x="-432297" y="1674713"/>
            <a:ext cx="5846980" cy="523220"/>
          </a:xfrm>
          <a:prstGeom prst="rect">
            <a:avLst/>
          </a:prstGeom>
          <a:noFill/>
        </p:spPr>
        <p:txBody>
          <a:bodyPr wrap="square" rtlCol="0">
            <a:spAutoFit/>
          </a:bodyPr>
          <a:lstStyle/>
          <a:p>
            <a:pPr algn="ctr"/>
            <a:r>
              <a:rPr lang="en-US" sz="2800" b="1" dirty="0">
                <a:solidFill>
                  <a:srgbClr val="002060"/>
                </a:solidFill>
              </a:rPr>
              <a:t>Metro Rail Management System</a:t>
            </a:r>
          </a:p>
        </p:txBody>
      </p:sp>
      <p:sp>
        <p:nvSpPr>
          <p:cNvPr id="11" name="TextBox 10">
            <a:extLst>
              <a:ext uri="{FF2B5EF4-FFF2-40B4-BE49-F238E27FC236}">
                <a16:creationId xmlns:a16="http://schemas.microsoft.com/office/drawing/2014/main" id="{4AB56312-0A7D-58F1-EF30-A63D8C571573}"/>
              </a:ext>
            </a:extLst>
          </p:cNvPr>
          <p:cNvSpPr txBox="1"/>
          <p:nvPr/>
        </p:nvSpPr>
        <p:spPr>
          <a:xfrm>
            <a:off x="-1573199" y="1361117"/>
            <a:ext cx="7219327" cy="400110"/>
          </a:xfrm>
          <a:prstGeom prst="rect">
            <a:avLst/>
          </a:prstGeom>
          <a:noFill/>
        </p:spPr>
        <p:txBody>
          <a:bodyPr wrap="square" rtlCol="0">
            <a:spAutoFit/>
          </a:bodyPr>
          <a:lstStyle/>
          <a:p>
            <a:pPr algn="ctr"/>
            <a:r>
              <a:rPr lang="en-US" sz="2000" dirty="0">
                <a:solidFill>
                  <a:srgbClr val="002060"/>
                </a:solidFill>
              </a:rPr>
              <a:t>Daffodil International University</a:t>
            </a:r>
          </a:p>
        </p:txBody>
      </p:sp>
      <p:pic>
        <p:nvPicPr>
          <p:cNvPr id="13" name="Picture 12">
            <a:extLst>
              <a:ext uri="{FF2B5EF4-FFF2-40B4-BE49-F238E27FC236}">
                <a16:creationId xmlns:a16="http://schemas.microsoft.com/office/drawing/2014/main" id="{85649D71-C5AD-E9D6-EE8C-E8C2988DCD5B}"/>
              </a:ext>
            </a:extLst>
          </p:cNvPr>
          <p:cNvPicPr>
            <a:picLocks noChangeAspect="1"/>
          </p:cNvPicPr>
          <p:nvPr/>
        </p:nvPicPr>
        <p:blipFill>
          <a:blip r:embed="rId4"/>
          <a:stretch>
            <a:fillRect/>
          </a:stretch>
        </p:blipFill>
        <p:spPr>
          <a:xfrm>
            <a:off x="1719704" y="1037951"/>
            <a:ext cx="397443" cy="400111"/>
          </a:xfrm>
          <a:prstGeom prst="rect">
            <a:avLst/>
          </a:prstGeom>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EFABEFA9-F1C5-0EA6-5EF2-89CE6FFB5484}"/>
              </a:ext>
            </a:extLst>
          </p:cNvPr>
          <p:cNvPicPr>
            <a:picLocks noChangeAspect="1"/>
          </p:cNvPicPr>
          <p:nvPr/>
        </p:nvPicPr>
        <p:blipFill>
          <a:blip r:embed="rId2"/>
          <a:stretch>
            <a:fillRect/>
          </a:stretch>
        </p:blipFill>
        <p:spPr>
          <a:xfrm>
            <a:off x="4050807" y="0"/>
            <a:ext cx="8135508" cy="6858000"/>
          </a:xfrm>
          <a:prstGeom prst="rect">
            <a:avLst/>
          </a:prstGeom>
        </p:spPr>
      </p:pic>
      <p:sp>
        <p:nvSpPr>
          <p:cNvPr id="15" name="TextBox 14">
            <a:extLst>
              <a:ext uri="{FF2B5EF4-FFF2-40B4-BE49-F238E27FC236}">
                <a16:creationId xmlns:a16="http://schemas.microsoft.com/office/drawing/2014/main" id="{DE689A7B-DA69-FC07-9D8B-76538EBC42AE}"/>
              </a:ext>
            </a:extLst>
          </p:cNvPr>
          <p:cNvSpPr txBox="1"/>
          <p:nvPr/>
        </p:nvSpPr>
        <p:spPr>
          <a:xfrm>
            <a:off x="182689" y="1166842"/>
            <a:ext cx="3685444" cy="4524315"/>
          </a:xfrm>
          <a:prstGeom prst="rect">
            <a:avLst/>
          </a:prstGeom>
          <a:noFill/>
        </p:spPr>
        <p:txBody>
          <a:bodyPr wrap="square">
            <a:spAutoFit/>
          </a:bodyPr>
          <a:lstStyle/>
          <a:p>
            <a:pPr algn="ctr"/>
            <a:r>
              <a:rPr lang="en-US" sz="3200" i="0" dirty="0">
                <a:solidFill>
                  <a:schemeClr val="bg1"/>
                </a:solidFill>
                <a:effectLst/>
                <a:latin typeface="Source Sans Pro" panose="020B0503030403020204" pitchFamily="34" charset="0"/>
              </a:rPr>
              <a:t>Metro Rail is the second largest transportation project of Bangladesh after the Padma bridge. The system is called MRT, Mass Rapid Transit.</a:t>
            </a:r>
            <a:endParaRPr lang="en-US" sz="3200" dirty="0">
              <a:solidFill>
                <a:schemeClr val="bg1"/>
              </a:solidFill>
            </a:endParaRPr>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651BE6-25F5-43E7-AE8E-FF005FBA1510}"/>
              </a:ext>
            </a:extLst>
          </p:cNvPr>
          <p:cNvSpPr txBox="1"/>
          <p:nvPr/>
        </p:nvSpPr>
        <p:spPr>
          <a:xfrm>
            <a:off x="4858552" y="512978"/>
            <a:ext cx="6416551" cy="5693866"/>
          </a:xfrm>
          <a:prstGeom prst="rect">
            <a:avLst/>
          </a:prstGeom>
          <a:noFill/>
        </p:spPr>
        <p:txBody>
          <a:bodyPr wrap="square">
            <a:spAutoFit/>
          </a:bodyPr>
          <a:lstStyle/>
          <a:p>
            <a:r>
              <a:rPr lang="en-US" sz="2800" dirty="0">
                <a:solidFill>
                  <a:schemeClr val="accent6">
                    <a:lumMod val="75000"/>
                  </a:schemeClr>
                </a:solidFill>
                <a:latin typeface="Corbel" panose="020B0503020204020204" pitchFamily="34" charset="0"/>
              </a:rPr>
              <a:t>There are mainly two entities: </a:t>
            </a:r>
          </a:p>
          <a:p>
            <a:endParaRPr lang="en-US" sz="2800" dirty="0">
              <a:latin typeface="Corbel" panose="020B0503020204020204" pitchFamily="34" charset="0"/>
            </a:endParaRPr>
          </a:p>
          <a:p>
            <a:r>
              <a:rPr lang="en-US" sz="2800" dirty="0">
                <a:latin typeface="Corbel" panose="020B0503020204020204" pitchFamily="34" charset="0"/>
              </a:rPr>
              <a:t>a. Passengers:</a:t>
            </a:r>
          </a:p>
          <a:p>
            <a:r>
              <a:rPr lang="en-US" sz="2800" dirty="0">
                <a:latin typeface="Corbel" panose="020B0503020204020204" pitchFamily="34" charset="0"/>
              </a:rPr>
              <a:t> Under this entity there are four   modules namely: </a:t>
            </a:r>
          </a:p>
          <a:p>
            <a:r>
              <a:rPr lang="en-US" sz="2800" dirty="0">
                <a:latin typeface="Corbel" panose="020B0503020204020204" pitchFamily="34" charset="0"/>
              </a:rPr>
              <a:t>  Registration </a:t>
            </a:r>
          </a:p>
          <a:p>
            <a:r>
              <a:rPr lang="en-US" sz="2800" dirty="0">
                <a:latin typeface="Corbel" panose="020B0503020204020204" pitchFamily="34" charset="0"/>
              </a:rPr>
              <a:t>  Online card recharge</a:t>
            </a:r>
          </a:p>
          <a:p>
            <a:r>
              <a:rPr lang="en-US" sz="2800" dirty="0">
                <a:latin typeface="Corbel" panose="020B0503020204020204" pitchFamily="34" charset="0"/>
              </a:rPr>
              <a:t>  Online ticket booking </a:t>
            </a:r>
          </a:p>
          <a:p>
            <a:r>
              <a:rPr lang="en-US" sz="2800" dirty="0">
                <a:latin typeface="Corbel" panose="020B0503020204020204" pitchFamily="34" charset="0"/>
              </a:rPr>
              <a:t>  Complaint registration </a:t>
            </a:r>
          </a:p>
          <a:p>
            <a:r>
              <a:rPr lang="en-US" sz="2800" dirty="0">
                <a:latin typeface="Corbel" panose="020B0503020204020204" pitchFamily="34" charset="0"/>
              </a:rPr>
              <a:t>b. Admin:</a:t>
            </a:r>
          </a:p>
          <a:p>
            <a:r>
              <a:rPr lang="en-US" sz="2800" dirty="0">
                <a:latin typeface="Corbel" panose="020B0503020204020204" pitchFamily="34" charset="0"/>
              </a:rPr>
              <a:t>  Revenue generation </a:t>
            </a:r>
          </a:p>
          <a:p>
            <a:r>
              <a:rPr lang="en-US" sz="2800" dirty="0">
                <a:latin typeface="Corbel" panose="020B0503020204020204" pitchFamily="34" charset="0"/>
              </a:rPr>
              <a:t>  Manage stations, timings and        complaints.</a:t>
            </a:r>
          </a:p>
        </p:txBody>
      </p:sp>
      <p:pic>
        <p:nvPicPr>
          <p:cNvPr id="8" name="Picture 7">
            <a:extLst>
              <a:ext uri="{FF2B5EF4-FFF2-40B4-BE49-F238E27FC236}">
                <a16:creationId xmlns:a16="http://schemas.microsoft.com/office/drawing/2014/main" id="{98F80083-D4F7-26A3-7A28-9A9DFDE86D92}"/>
              </a:ext>
            </a:extLst>
          </p:cNvPr>
          <p:cNvPicPr>
            <a:picLocks noChangeAspect="1"/>
          </p:cNvPicPr>
          <p:nvPr/>
        </p:nvPicPr>
        <p:blipFill>
          <a:blip r:embed="rId2"/>
          <a:stretch>
            <a:fillRect/>
          </a:stretch>
        </p:blipFill>
        <p:spPr>
          <a:xfrm>
            <a:off x="0" y="1982215"/>
            <a:ext cx="4592320" cy="2755393"/>
          </a:xfrm>
          <a:prstGeom prst="rect">
            <a:avLst/>
          </a:prstGeom>
        </p:spPr>
      </p:pic>
    </p:spTree>
    <p:extLst>
      <p:ext uri="{BB962C8B-B14F-4D97-AF65-F5344CB8AC3E}">
        <p14:creationId xmlns:p14="http://schemas.microsoft.com/office/powerpoint/2010/main" val="14926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C981919-3929-1937-D41F-4AC4C68D898D}"/>
              </a:ext>
            </a:extLst>
          </p:cNvPr>
          <p:cNvSpPr/>
          <p:nvPr/>
        </p:nvSpPr>
        <p:spPr>
          <a:xfrm>
            <a:off x="632562" y="1330713"/>
            <a:ext cx="322726" cy="25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13E3388-54E3-5EC4-4EA6-E6EF17244F8E}"/>
              </a:ext>
            </a:extLst>
          </p:cNvPr>
          <p:cNvCxnSpPr>
            <a:cxnSpLocks/>
          </p:cNvCxnSpPr>
          <p:nvPr/>
        </p:nvCxnSpPr>
        <p:spPr>
          <a:xfrm>
            <a:off x="790186" y="1581369"/>
            <a:ext cx="0" cy="7278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25BD7C-CAEC-CB0E-0D8D-5D9B3EDCB592}"/>
              </a:ext>
            </a:extLst>
          </p:cNvPr>
          <p:cNvCxnSpPr>
            <a:cxnSpLocks/>
          </p:cNvCxnSpPr>
          <p:nvPr/>
        </p:nvCxnSpPr>
        <p:spPr>
          <a:xfrm flipV="1">
            <a:off x="506527" y="1802304"/>
            <a:ext cx="582705" cy="8965"/>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DAF7AB-C7DA-F824-C116-D6C4C4501AE0}"/>
              </a:ext>
            </a:extLst>
          </p:cNvPr>
          <p:cNvCxnSpPr>
            <a:cxnSpLocks/>
          </p:cNvCxnSpPr>
          <p:nvPr/>
        </p:nvCxnSpPr>
        <p:spPr>
          <a:xfrm flipH="1">
            <a:off x="445891" y="2309217"/>
            <a:ext cx="344295" cy="37683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F7BAE3-B0C3-5AFA-E0D1-7828782E7285}"/>
              </a:ext>
            </a:extLst>
          </p:cNvPr>
          <p:cNvCxnSpPr>
            <a:cxnSpLocks/>
          </p:cNvCxnSpPr>
          <p:nvPr/>
        </p:nvCxnSpPr>
        <p:spPr>
          <a:xfrm>
            <a:off x="793924" y="2309217"/>
            <a:ext cx="322729" cy="37683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3EA2783-2727-3787-9F8C-41811B8966E1}"/>
              </a:ext>
            </a:extLst>
          </p:cNvPr>
          <p:cNvSpPr/>
          <p:nvPr/>
        </p:nvSpPr>
        <p:spPr>
          <a:xfrm>
            <a:off x="2124635" y="345142"/>
            <a:ext cx="2232211" cy="3160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1330861-70C5-FF60-25B1-74924E13C77D}"/>
              </a:ext>
            </a:extLst>
          </p:cNvPr>
          <p:cNvSpPr txBox="1"/>
          <p:nvPr/>
        </p:nvSpPr>
        <p:spPr>
          <a:xfrm>
            <a:off x="2671482" y="372036"/>
            <a:ext cx="1470212" cy="307777"/>
          </a:xfrm>
          <a:prstGeom prst="rect">
            <a:avLst/>
          </a:prstGeom>
          <a:noFill/>
        </p:spPr>
        <p:txBody>
          <a:bodyPr wrap="square" rtlCol="0">
            <a:spAutoFit/>
          </a:bodyPr>
          <a:lstStyle/>
          <a:p>
            <a:r>
              <a:rPr lang="en-US" sz="1400" dirty="0"/>
              <a:t>APPLICATION</a:t>
            </a:r>
          </a:p>
        </p:txBody>
      </p:sp>
      <p:sp>
        <p:nvSpPr>
          <p:cNvPr id="25" name="TextBox 24">
            <a:extLst>
              <a:ext uri="{FF2B5EF4-FFF2-40B4-BE49-F238E27FC236}">
                <a16:creationId xmlns:a16="http://schemas.microsoft.com/office/drawing/2014/main" id="{2CBC5A7D-BA69-ABFB-29CF-5B32F43DAB4A}"/>
              </a:ext>
            </a:extLst>
          </p:cNvPr>
          <p:cNvSpPr txBox="1"/>
          <p:nvPr/>
        </p:nvSpPr>
        <p:spPr>
          <a:xfrm>
            <a:off x="2699506" y="759769"/>
            <a:ext cx="1260653" cy="276999"/>
          </a:xfrm>
          <a:prstGeom prst="rect">
            <a:avLst/>
          </a:prstGeom>
          <a:noFill/>
        </p:spPr>
        <p:txBody>
          <a:bodyPr wrap="square" rtlCol="0">
            <a:spAutoFit/>
          </a:bodyPr>
          <a:lstStyle/>
          <a:p>
            <a:r>
              <a:rPr lang="en-US" sz="1200" dirty="0"/>
              <a:t>BOOK TICKET</a:t>
            </a:r>
          </a:p>
        </p:txBody>
      </p:sp>
      <p:sp>
        <p:nvSpPr>
          <p:cNvPr id="26" name="TextBox 25">
            <a:extLst>
              <a:ext uri="{FF2B5EF4-FFF2-40B4-BE49-F238E27FC236}">
                <a16:creationId xmlns:a16="http://schemas.microsoft.com/office/drawing/2014/main" id="{A7D68AB0-D9B6-DAAB-18F7-C911B7D86F22}"/>
              </a:ext>
            </a:extLst>
          </p:cNvPr>
          <p:cNvSpPr txBox="1"/>
          <p:nvPr/>
        </p:nvSpPr>
        <p:spPr>
          <a:xfrm>
            <a:off x="2701745" y="1312339"/>
            <a:ext cx="1266821" cy="276999"/>
          </a:xfrm>
          <a:prstGeom prst="rect">
            <a:avLst/>
          </a:prstGeom>
          <a:noFill/>
        </p:spPr>
        <p:txBody>
          <a:bodyPr wrap="square" rtlCol="0">
            <a:spAutoFit/>
          </a:bodyPr>
          <a:lstStyle/>
          <a:p>
            <a:r>
              <a:rPr lang="en-US" sz="1200" dirty="0"/>
              <a:t>MY BOOKINGS</a:t>
            </a:r>
          </a:p>
        </p:txBody>
      </p:sp>
      <p:sp>
        <p:nvSpPr>
          <p:cNvPr id="27" name="TextBox 26">
            <a:extLst>
              <a:ext uri="{FF2B5EF4-FFF2-40B4-BE49-F238E27FC236}">
                <a16:creationId xmlns:a16="http://schemas.microsoft.com/office/drawing/2014/main" id="{12641559-6115-E588-9283-1B3808674F45}"/>
              </a:ext>
            </a:extLst>
          </p:cNvPr>
          <p:cNvSpPr txBox="1"/>
          <p:nvPr/>
        </p:nvSpPr>
        <p:spPr>
          <a:xfrm>
            <a:off x="2783537" y="2497634"/>
            <a:ext cx="968190" cy="276999"/>
          </a:xfrm>
          <a:prstGeom prst="rect">
            <a:avLst/>
          </a:prstGeom>
          <a:noFill/>
        </p:spPr>
        <p:txBody>
          <a:bodyPr wrap="square" rtlCol="0">
            <a:spAutoFit/>
          </a:bodyPr>
          <a:lstStyle/>
          <a:p>
            <a:r>
              <a:rPr lang="en-US" sz="1200" dirty="0"/>
              <a:t>FEEDBACK</a:t>
            </a:r>
          </a:p>
        </p:txBody>
      </p:sp>
      <p:sp>
        <p:nvSpPr>
          <p:cNvPr id="28" name="TextBox 27">
            <a:extLst>
              <a:ext uri="{FF2B5EF4-FFF2-40B4-BE49-F238E27FC236}">
                <a16:creationId xmlns:a16="http://schemas.microsoft.com/office/drawing/2014/main" id="{AB4CC6BC-6D0C-ACDA-5CF4-6C6FA406CE1A}"/>
              </a:ext>
            </a:extLst>
          </p:cNvPr>
          <p:cNvSpPr txBox="1"/>
          <p:nvPr/>
        </p:nvSpPr>
        <p:spPr>
          <a:xfrm>
            <a:off x="2900079" y="1911644"/>
            <a:ext cx="735106" cy="276999"/>
          </a:xfrm>
          <a:prstGeom prst="rect">
            <a:avLst/>
          </a:prstGeom>
          <a:noFill/>
        </p:spPr>
        <p:txBody>
          <a:bodyPr wrap="square" rtlCol="0">
            <a:spAutoFit/>
          </a:bodyPr>
          <a:lstStyle/>
          <a:p>
            <a:r>
              <a:rPr lang="en-US" sz="1200" dirty="0"/>
              <a:t>WALLET</a:t>
            </a:r>
          </a:p>
        </p:txBody>
      </p:sp>
      <p:sp>
        <p:nvSpPr>
          <p:cNvPr id="29" name="TextBox 28">
            <a:extLst>
              <a:ext uri="{FF2B5EF4-FFF2-40B4-BE49-F238E27FC236}">
                <a16:creationId xmlns:a16="http://schemas.microsoft.com/office/drawing/2014/main" id="{8B98F8D3-0F21-0C30-A0E8-C27066AB1392}"/>
              </a:ext>
            </a:extLst>
          </p:cNvPr>
          <p:cNvSpPr txBox="1"/>
          <p:nvPr/>
        </p:nvSpPr>
        <p:spPr>
          <a:xfrm>
            <a:off x="2850773" y="3016723"/>
            <a:ext cx="833719" cy="276999"/>
          </a:xfrm>
          <a:prstGeom prst="rect">
            <a:avLst/>
          </a:prstGeom>
          <a:noFill/>
        </p:spPr>
        <p:txBody>
          <a:bodyPr wrap="square" rtlCol="0">
            <a:spAutoFit/>
          </a:bodyPr>
          <a:lstStyle/>
          <a:p>
            <a:r>
              <a:rPr lang="en-US" sz="1200" dirty="0"/>
              <a:t>LOGOUT</a:t>
            </a:r>
          </a:p>
        </p:txBody>
      </p:sp>
      <p:sp>
        <p:nvSpPr>
          <p:cNvPr id="30" name="Oval 29">
            <a:extLst>
              <a:ext uri="{FF2B5EF4-FFF2-40B4-BE49-F238E27FC236}">
                <a16:creationId xmlns:a16="http://schemas.microsoft.com/office/drawing/2014/main" id="{EC9D77BB-EC6B-7921-B258-B3318C6E04AF}"/>
              </a:ext>
            </a:extLst>
          </p:cNvPr>
          <p:cNvSpPr/>
          <p:nvPr/>
        </p:nvSpPr>
        <p:spPr>
          <a:xfrm>
            <a:off x="2640103" y="682315"/>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92B3A57-05EE-9AA4-3981-9AC6542DD759}"/>
              </a:ext>
            </a:extLst>
          </p:cNvPr>
          <p:cNvSpPr/>
          <p:nvPr/>
        </p:nvSpPr>
        <p:spPr>
          <a:xfrm>
            <a:off x="2640103" y="1242923"/>
            <a:ext cx="1138522" cy="4158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7A228EE-315B-72CC-057E-54EC9103CC31}"/>
              </a:ext>
            </a:extLst>
          </p:cNvPr>
          <p:cNvSpPr/>
          <p:nvPr/>
        </p:nvSpPr>
        <p:spPr>
          <a:xfrm>
            <a:off x="2716308" y="1827672"/>
            <a:ext cx="1048871" cy="4158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1B1CCC-2AE1-7496-6152-273B87BC43F7}"/>
              </a:ext>
            </a:extLst>
          </p:cNvPr>
          <p:cNvSpPr/>
          <p:nvPr/>
        </p:nvSpPr>
        <p:spPr>
          <a:xfrm>
            <a:off x="2725269" y="2412422"/>
            <a:ext cx="968190" cy="447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9B8D930-FD01-F3C4-1AF8-0CE4BFE9D417}"/>
              </a:ext>
            </a:extLst>
          </p:cNvPr>
          <p:cNvSpPr/>
          <p:nvPr/>
        </p:nvSpPr>
        <p:spPr>
          <a:xfrm>
            <a:off x="2756648" y="2941907"/>
            <a:ext cx="968190" cy="3944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E62FD7F1-79E5-025B-A141-EBEABD9A39A9}"/>
              </a:ext>
            </a:extLst>
          </p:cNvPr>
          <p:cNvCxnSpPr>
            <a:cxnSpLocks/>
            <a:endCxn id="30" idx="2"/>
          </p:cNvCxnSpPr>
          <p:nvPr/>
        </p:nvCxnSpPr>
        <p:spPr>
          <a:xfrm flipV="1">
            <a:off x="869576" y="898269"/>
            <a:ext cx="1770527" cy="1137319"/>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A593DCA-348A-07D4-A0E8-A45DD68310A5}"/>
              </a:ext>
            </a:extLst>
          </p:cNvPr>
          <p:cNvCxnSpPr>
            <a:cxnSpLocks/>
            <a:endCxn id="31" idx="2"/>
          </p:cNvCxnSpPr>
          <p:nvPr/>
        </p:nvCxnSpPr>
        <p:spPr>
          <a:xfrm flipV="1">
            <a:off x="887509" y="1450839"/>
            <a:ext cx="1752594" cy="584749"/>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31AFAFC-AFC9-6293-622A-4E6BEF7FE715}"/>
              </a:ext>
            </a:extLst>
          </p:cNvPr>
          <p:cNvCxnSpPr>
            <a:cxnSpLocks/>
            <a:endCxn id="32" idx="2"/>
          </p:cNvCxnSpPr>
          <p:nvPr/>
        </p:nvCxnSpPr>
        <p:spPr>
          <a:xfrm flipV="1">
            <a:off x="886396" y="2035589"/>
            <a:ext cx="1829912" cy="8705"/>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298F932-F1BD-FFA9-79BD-AC0D1F7C4C7B}"/>
              </a:ext>
            </a:extLst>
          </p:cNvPr>
          <p:cNvCxnSpPr>
            <a:cxnSpLocks/>
            <a:endCxn id="33" idx="2"/>
          </p:cNvCxnSpPr>
          <p:nvPr/>
        </p:nvCxnSpPr>
        <p:spPr>
          <a:xfrm>
            <a:off x="867590" y="2035588"/>
            <a:ext cx="1857679" cy="600547"/>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3A0FB78-7464-6C7B-8CF1-3F712CEB97C2}"/>
              </a:ext>
            </a:extLst>
          </p:cNvPr>
          <p:cNvCxnSpPr>
            <a:cxnSpLocks/>
            <a:endCxn id="34" idx="2"/>
          </p:cNvCxnSpPr>
          <p:nvPr/>
        </p:nvCxnSpPr>
        <p:spPr>
          <a:xfrm>
            <a:off x="886396" y="2044294"/>
            <a:ext cx="1870252" cy="1094837"/>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DD7C8F-AA38-6BF4-801E-BFCE47634905}"/>
              </a:ext>
            </a:extLst>
          </p:cNvPr>
          <p:cNvSpPr txBox="1"/>
          <p:nvPr/>
        </p:nvSpPr>
        <p:spPr>
          <a:xfrm>
            <a:off x="546594" y="2782994"/>
            <a:ext cx="502570" cy="259193"/>
          </a:xfrm>
          <a:prstGeom prst="rect">
            <a:avLst/>
          </a:prstGeom>
          <a:noFill/>
        </p:spPr>
        <p:txBody>
          <a:bodyPr wrap="square" rtlCol="0">
            <a:spAutoFit/>
          </a:bodyPr>
          <a:lstStyle/>
          <a:p>
            <a:r>
              <a:rPr lang="en-US" sz="1050" b="1" dirty="0"/>
              <a:t>USER</a:t>
            </a:r>
          </a:p>
        </p:txBody>
      </p:sp>
      <p:sp>
        <p:nvSpPr>
          <p:cNvPr id="63" name="TextBox 62">
            <a:extLst>
              <a:ext uri="{FF2B5EF4-FFF2-40B4-BE49-F238E27FC236}">
                <a16:creationId xmlns:a16="http://schemas.microsoft.com/office/drawing/2014/main" id="{06DA567E-1CD2-E839-211C-319624996E25}"/>
              </a:ext>
            </a:extLst>
          </p:cNvPr>
          <p:cNvSpPr txBox="1"/>
          <p:nvPr/>
        </p:nvSpPr>
        <p:spPr>
          <a:xfrm>
            <a:off x="2234723" y="3570724"/>
            <a:ext cx="2478193" cy="338554"/>
          </a:xfrm>
          <a:prstGeom prst="rect">
            <a:avLst/>
          </a:prstGeom>
          <a:noFill/>
        </p:spPr>
        <p:txBody>
          <a:bodyPr wrap="square">
            <a:spAutoFit/>
          </a:bodyPr>
          <a:lstStyle/>
          <a:p>
            <a:r>
              <a:rPr lang="en-US" sz="1600" dirty="0"/>
              <a:t>Fig : Use-case for user</a:t>
            </a:r>
          </a:p>
        </p:txBody>
      </p:sp>
      <p:sp>
        <p:nvSpPr>
          <p:cNvPr id="64" name="Oval 63">
            <a:extLst>
              <a:ext uri="{FF2B5EF4-FFF2-40B4-BE49-F238E27FC236}">
                <a16:creationId xmlns:a16="http://schemas.microsoft.com/office/drawing/2014/main" id="{C53F75B8-9F62-FB47-8070-14C24A1B8288}"/>
              </a:ext>
            </a:extLst>
          </p:cNvPr>
          <p:cNvSpPr/>
          <p:nvPr/>
        </p:nvSpPr>
        <p:spPr>
          <a:xfrm>
            <a:off x="6541716" y="2534250"/>
            <a:ext cx="322726" cy="25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D18B81AE-5035-ED4F-83A4-B1E7AD7E31FD}"/>
              </a:ext>
            </a:extLst>
          </p:cNvPr>
          <p:cNvCxnSpPr>
            <a:cxnSpLocks/>
          </p:cNvCxnSpPr>
          <p:nvPr/>
        </p:nvCxnSpPr>
        <p:spPr>
          <a:xfrm>
            <a:off x="6703079" y="2782994"/>
            <a:ext cx="0" cy="727848"/>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7A9654-EBB4-8FE5-0E55-7D6507182E23}"/>
              </a:ext>
            </a:extLst>
          </p:cNvPr>
          <p:cNvCxnSpPr>
            <a:cxnSpLocks/>
          </p:cNvCxnSpPr>
          <p:nvPr/>
        </p:nvCxnSpPr>
        <p:spPr>
          <a:xfrm flipV="1">
            <a:off x="6411726" y="3007710"/>
            <a:ext cx="582705" cy="8965"/>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02CE3B8-C5D3-AA1E-1983-913330EC81E1}"/>
              </a:ext>
            </a:extLst>
          </p:cNvPr>
          <p:cNvCxnSpPr>
            <a:cxnSpLocks/>
          </p:cNvCxnSpPr>
          <p:nvPr/>
        </p:nvCxnSpPr>
        <p:spPr>
          <a:xfrm>
            <a:off x="6704370" y="3482931"/>
            <a:ext cx="322729" cy="37683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364CEA9-08BB-8755-21E0-EB8912DFF36D}"/>
              </a:ext>
            </a:extLst>
          </p:cNvPr>
          <p:cNvCxnSpPr>
            <a:cxnSpLocks/>
          </p:cNvCxnSpPr>
          <p:nvPr/>
        </p:nvCxnSpPr>
        <p:spPr>
          <a:xfrm flipH="1">
            <a:off x="6358139" y="3481834"/>
            <a:ext cx="344295" cy="37683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3C5E683-4500-3A3E-6E21-D8D6EEC845EA}"/>
              </a:ext>
            </a:extLst>
          </p:cNvPr>
          <p:cNvSpPr/>
          <p:nvPr/>
        </p:nvSpPr>
        <p:spPr>
          <a:xfrm>
            <a:off x="8350625" y="1427685"/>
            <a:ext cx="2299443" cy="3332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675A598B-7AAE-535D-9F05-306BE6279B62}"/>
              </a:ext>
            </a:extLst>
          </p:cNvPr>
          <p:cNvCxnSpPr>
            <a:cxnSpLocks/>
          </p:cNvCxnSpPr>
          <p:nvPr/>
        </p:nvCxnSpPr>
        <p:spPr>
          <a:xfrm flipV="1">
            <a:off x="6843650" y="2103289"/>
            <a:ext cx="2106056" cy="1088350"/>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A7D30F3-00A0-ED75-0B3A-ACA3B448DCCE}"/>
              </a:ext>
            </a:extLst>
          </p:cNvPr>
          <p:cNvCxnSpPr>
            <a:cxnSpLocks/>
            <a:endCxn id="85" idx="1"/>
          </p:cNvCxnSpPr>
          <p:nvPr/>
        </p:nvCxnSpPr>
        <p:spPr>
          <a:xfrm>
            <a:off x="6864274" y="3214858"/>
            <a:ext cx="2061685" cy="581137"/>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353CD90-16EE-E4E5-D862-95B437D24632}"/>
              </a:ext>
            </a:extLst>
          </p:cNvPr>
          <p:cNvCxnSpPr>
            <a:cxnSpLocks/>
            <a:endCxn id="77" idx="2"/>
          </p:cNvCxnSpPr>
          <p:nvPr/>
        </p:nvCxnSpPr>
        <p:spPr>
          <a:xfrm>
            <a:off x="6845318" y="3213136"/>
            <a:ext cx="2137312" cy="1151564"/>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DA133D5-DE1E-3548-1DD0-D7F65DE5D01C}"/>
              </a:ext>
            </a:extLst>
          </p:cNvPr>
          <p:cNvCxnSpPr>
            <a:cxnSpLocks/>
          </p:cNvCxnSpPr>
          <p:nvPr/>
        </p:nvCxnSpPr>
        <p:spPr>
          <a:xfrm>
            <a:off x="6862967" y="3203277"/>
            <a:ext cx="2093446" cy="41118"/>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FD49051-EBBF-55B9-7850-C1F5626055F7}"/>
              </a:ext>
            </a:extLst>
          </p:cNvPr>
          <p:cNvCxnSpPr>
            <a:cxnSpLocks/>
          </p:cNvCxnSpPr>
          <p:nvPr/>
        </p:nvCxnSpPr>
        <p:spPr>
          <a:xfrm flipV="1">
            <a:off x="6843650" y="2724156"/>
            <a:ext cx="2128282" cy="477288"/>
          </a:xfrm>
          <a:prstGeom prst="straightConnector1">
            <a:avLst/>
          </a:prstGeom>
          <a:ln w="190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2507BF66-4A23-5246-3101-8014ABEF49DF}"/>
              </a:ext>
            </a:extLst>
          </p:cNvPr>
          <p:cNvSpPr/>
          <p:nvPr/>
        </p:nvSpPr>
        <p:spPr>
          <a:xfrm>
            <a:off x="8939409" y="1877309"/>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FFFBF6E-E5A0-C578-E682-35C229359764}"/>
              </a:ext>
            </a:extLst>
          </p:cNvPr>
          <p:cNvSpPr/>
          <p:nvPr/>
        </p:nvSpPr>
        <p:spPr>
          <a:xfrm>
            <a:off x="8982630" y="4148746"/>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04024A8-5957-5266-06D6-42C71B06A200}"/>
              </a:ext>
            </a:extLst>
          </p:cNvPr>
          <p:cNvSpPr/>
          <p:nvPr/>
        </p:nvSpPr>
        <p:spPr>
          <a:xfrm>
            <a:off x="8982630" y="3583310"/>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2F900B65-8B24-941B-B2ED-4E37AFAE7F4E}"/>
              </a:ext>
            </a:extLst>
          </p:cNvPr>
          <p:cNvSpPr/>
          <p:nvPr/>
        </p:nvSpPr>
        <p:spPr>
          <a:xfrm>
            <a:off x="8982630" y="3026830"/>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6B456D46-26EC-6884-36AF-3071C93E81DB}"/>
              </a:ext>
            </a:extLst>
          </p:cNvPr>
          <p:cNvSpPr/>
          <p:nvPr/>
        </p:nvSpPr>
        <p:spPr>
          <a:xfrm>
            <a:off x="8982630" y="2492543"/>
            <a:ext cx="1138522" cy="4319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DA5217B-623F-A706-C6FE-9E1D6B5A18EF}"/>
              </a:ext>
            </a:extLst>
          </p:cNvPr>
          <p:cNvSpPr txBox="1"/>
          <p:nvPr/>
        </p:nvSpPr>
        <p:spPr>
          <a:xfrm>
            <a:off x="8816785" y="1466928"/>
            <a:ext cx="1470212" cy="307777"/>
          </a:xfrm>
          <a:prstGeom prst="rect">
            <a:avLst/>
          </a:prstGeom>
          <a:noFill/>
        </p:spPr>
        <p:txBody>
          <a:bodyPr wrap="square" rtlCol="0">
            <a:spAutoFit/>
          </a:bodyPr>
          <a:lstStyle/>
          <a:p>
            <a:r>
              <a:rPr lang="en-US" sz="1400" dirty="0"/>
              <a:t>  APPLICATION</a:t>
            </a:r>
          </a:p>
        </p:txBody>
      </p:sp>
      <p:sp>
        <p:nvSpPr>
          <p:cNvPr id="82" name="TextBox 81">
            <a:extLst>
              <a:ext uri="{FF2B5EF4-FFF2-40B4-BE49-F238E27FC236}">
                <a16:creationId xmlns:a16="http://schemas.microsoft.com/office/drawing/2014/main" id="{EF63D706-5BC2-DE84-46BD-75EB17C31D02}"/>
              </a:ext>
            </a:extLst>
          </p:cNvPr>
          <p:cNvSpPr txBox="1"/>
          <p:nvPr/>
        </p:nvSpPr>
        <p:spPr>
          <a:xfrm>
            <a:off x="9072882" y="1955900"/>
            <a:ext cx="871750" cy="307777"/>
          </a:xfrm>
          <a:prstGeom prst="rect">
            <a:avLst/>
          </a:prstGeom>
          <a:noFill/>
        </p:spPr>
        <p:txBody>
          <a:bodyPr wrap="square" rtlCol="0">
            <a:spAutoFit/>
          </a:bodyPr>
          <a:lstStyle/>
          <a:p>
            <a:r>
              <a:rPr lang="en-US" sz="1400" dirty="0"/>
              <a:t>  LOGIN</a:t>
            </a:r>
          </a:p>
        </p:txBody>
      </p:sp>
      <p:sp>
        <p:nvSpPr>
          <p:cNvPr id="83" name="TextBox 82">
            <a:extLst>
              <a:ext uri="{FF2B5EF4-FFF2-40B4-BE49-F238E27FC236}">
                <a16:creationId xmlns:a16="http://schemas.microsoft.com/office/drawing/2014/main" id="{9F1745ED-8230-6491-A1B7-C78770FB11D5}"/>
              </a:ext>
            </a:extLst>
          </p:cNvPr>
          <p:cNvSpPr txBox="1"/>
          <p:nvPr/>
        </p:nvSpPr>
        <p:spPr>
          <a:xfrm>
            <a:off x="8885427" y="2570168"/>
            <a:ext cx="1409219" cy="307777"/>
          </a:xfrm>
          <a:prstGeom prst="rect">
            <a:avLst/>
          </a:prstGeom>
          <a:noFill/>
        </p:spPr>
        <p:txBody>
          <a:bodyPr wrap="square" rtlCol="0">
            <a:spAutoFit/>
          </a:bodyPr>
          <a:lstStyle/>
          <a:p>
            <a:r>
              <a:rPr lang="en-US" sz="1400" dirty="0"/>
              <a:t>  </a:t>
            </a:r>
            <a:r>
              <a:rPr lang="en-US" sz="1200" dirty="0"/>
              <a:t>MANAGE USER</a:t>
            </a:r>
            <a:endParaRPr lang="en-US" sz="1400" dirty="0"/>
          </a:p>
        </p:txBody>
      </p:sp>
      <p:sp>
        <p:nvSpPr>
          <p:cNvPr id="84" name="TextBox 83">
            <a:extLst>
              <a:ext uri="{FF2B5EF4-FFF2-40B4-BE49-F238E27FC236}">
                <a16:creationId xmlns:a16="http://schemas.microsoft.com/office/drawing/2014/main" id="{F8A5DAE9-3C20-3374-395C-DBA4A0C039F3}"/>
              </a:ext>
            </a:extLst>
          </p:cNvPr>
          <p:cNvSpPr txBox="1"/>
          <p:nvPr/>
        </p:nvSpPr>
        <p:spPr>
          <a:xfrm>
            <a:off x="8885780" y="3074406"/>
            <a:ext cx="1470212" cy="307777"/>
          </a:xfrm>
          <a:prstGeom prst="rect">
            <a:avLst/>
          </a:prstGeom>
          <a:noFill/>
        </p:spPr>
        <p:txBody>
          <a:bodyPr wrap="square" rtlCol="0">
            <a:spAutoFit/>
          </a:bodyPr>
          <a:lstStyle/>
          <a:p>
            <a:r>
              <a:rPr lang="en-US" sz="1400" dirty="0"/>
              <a:t>  VIEW GRAPH</a:t>
            </a:r>
          </a:p>
        </p:txBody>
      </p:sp>
      <p:sp>
        <p:nvSpPr>
          <p:cNvPr id="85" name="TextBox 84">
            <a:extLst>
              <a:ext uri="{FF2B5EF4-FFF2-40B4-BE49-F238E27FC236}">
                <a16:creationId xmlns:a16="http://schemas.microsoft.com/office/drawing/2014/main" id="{F9E66397-555B-17A9-F158-B4C644846E7B}"/>
              </a:ext>
            </a:extLst>
          </p:cNvPr>
          <p:cNvSpPr txBox="1"/>
          <p:nvPr/>
        </p:nvSpPr>
        <p:spPr>
          <a:xfrm>
            <a:off x="8925959" y="3642106"/>
            <a:ext cx="1470212" cy="307777"/>
          </a:xfrm>
          <a:prstGeom prst="rect">
            <a:avLst/>
          </a:prstGeom>
          <a:noFill/>
        </p:spPr>
        <p:txBody>
          <a:bodyPr wrap="square" rtlCol="0">
            <a:spAutoFit/>
          </a:bodyPr>
          <a:lstStyle/>
          <a:p>
            <a:r>
              <a:rPr lang="en-US" sz="1400" dirty="0"/>
              <a:t>  </a:t>
            </a:r>
            <a:r>
              <a:rPr lang="en-US" sz="1200" dirty="0"/>
              <a:t>VIEW REVINUE</a:t>
            </a:r>
            <a:endParaRPr lang="en-US" sz="1400" dirty="0"/>
          </a:p>
        </p:txBody>
      </p:sp>
      <p:sp>
        <p:nvSpPr>
          <p:cNvPr id="86" name="TextBox 85">
            <a:extLst>
              <a:ext uri="{FF2B5EF4-FFF2-40B4-BE49-F238E27FC236}">
                <a16:creationId xmlns:a16="http://schemas.microsoft.com/office/drawing/2014/main" id="{56F57FC8-47BA-12AC-6887-4B363F222916}"/>
              </a:ext>
            </a:extLst>
          </p:cNvPr>
          <p:cNvSpPr txBox="1"/>
          <p:nvPr/>
        </p:nvSpPr>
        <p:spPr>
          <a:xfrm>
            <a:off x="9037878" y="4215861"/>
            <a:ext cx="941583" cy="307777"/>
          </a:xfrm>
          <a:prstGeom prst="rect">
            <a:avLst/>
          </a:prstGeom>
          <a:noFill/>
        </p:spPr>
        <p:txBody>
          <a:bodyPr wrap="square" rtlCol="0">
            <a:spAutoFit/>
          </a:bodyPr>
          <a:lstStyle/>
          <a:p>
            <a:r>
              <a:rPr lang="en-US" sz="1400" dirty="0"/>
              <a:t>  LOGOUT</a:t>
            </a:r>
          </a:p>
        </p:txBody>
      </p:sp>
      <p:sp>
        <p:nvSpPr>
          <p:cNvPr id="100" name="TextBox 99">
            <a:extLst>
              <a:ext uri="{FF2B5EF4-FFF2-40B4-BE49-F238E27FC236}">
                <a16:creationId xmlns:a16="http://schemas.microsoft.com/office/drawing/2014/main" id="{3BE589DB-3318-1776-20C3-437E6E64808C}"/>
              </a:ext>
            </a:extLst>
          </p:cNvPr>
          <p:cNvSpPr txBox="1"/>
          <p:nvPr/>
        </p:nvSpPr>
        <p:spPr>
          <a:xfrm>
            <a:off x="6357561" y="3906889"/>
            <a:ext cx="651252" cy="276999"/>
          </a:xfrm>
          <a:prstGeom prst="rect">
            <a:avLst/>
          </a:prstGeom>
          <a:noFill/>
        </p:spPr>
        <p:txBody>
          <a:bodyPr wrap="square" rtlCol="0">
            <a:spAutoFit/>
          </a:bodyPr>
          <a:lstStyle/>
          <a:p>
            <a:r>
              <a:rPr lang="en-US" sz="1200" b="1" dirty="0"/>
              <a:t>ADMIN</a:t>
            </a:r>
          </a:p>
        </p:txBody>
      </p:sp>
      <p:sp>
        <p:nvSpPr>
          <p:cNvPr id="102" name="TextBox 101">
            <a:extLst>
              <a:ext uri="{FF2B5EF4-FFF2-40B4-BE49-F238E27FC236}">
                <a16:creationId xmlns:a16="http://schemas.microsoft.com/office/drawing/2014/main" id="{D9A78BFB-3553-A09F-BB92-74C96E00EAB1}"/>
              </a:ext>
            </a:extLst>
          </p:cNvPr>
          <p:cNvSpPr txBox="1"/>
          <p:nvPr/>
        </p:nvSpPr>
        <p:spPr>
          <a:xfrm>
            <a:off x="8381789" y="4837883"/>
            <a:ext cx="2478193" cy="338554"/>
          </a:xfrm>
          <a:prstGeom prst="rect">
            <a:avLst/>
          </a:prstGeom>
          <a:noFill/>
        </p:spPr>
        <p:txBody>
          <a:bodyPr wrap="square">
            <a:spAutoFit/>
          </a:bodyPr>
          <a:lstStyle/>
          <a:p>
            <a:r>
              <a:rPr lang="en-US" sz="1600" dirty="0"/>
              <a:t>Fig : Use-case for admin</a:t>
            </a:r>
          </a:p>
        </p:txBody>
      </p:sp>
      <p:sp>
        <p:nvSpPr>
          <p:cNvPr id="107" name="TextBox 106">
            <a:extLst>
              <a:ext uri="{FF2B5EF4-FFF2-40B4-BE49-F238E27FC236}">
                <a16:creationId xmlns:a16="http://schemas.microsoft.com/office/drawing/2014/main" id="{A47DCB6D-0137-9B51-8496-C0A7FBD9B08D}"/>
              </a:ext>
            </a:extLst>
          </p:cNvPr>
          <p:cNvSpPr txBox="1"/>
          <p:nvPr/>
        </p:nvSpPr>
        <p:spPr>
          <a:xfrm>
            <a:off x="5056116" y="6396335"/>
            <a:ext cx="3254142" cy="461665"/>
          </a:xfrm>
          <a:prstGeom prst="rect">
            <a:avLst/>
          </a:prstGeom>
          <a:noFill/>
        </p:spPr>
        <p:txBody>
          <a:bodyPr wrap="square">
            <a:spAutoFit/>
          </a:bodyPr>
          <a:lstStyle/>
          <a:p>
            <a:r>
              <a:rPr lang="en-US" sz="1600" dirty="0"/>
              <a:t> </a:t>
            </a:r>
            <a:r>
              <a:rPr lang="en-US" sz="2400" b="1" dirty="0">
                <a:solidFill>
                  <a:schemeClr val="bg1"/>
                </a:solidFill>
              </a:rPr>
              <a:t>Use-case diagram</a:t>
            </a:r>
            <a:endParaRPr lang="en-US" sz="1600" b="1" dirty="0">
              <a:solidFill>
                <a:schemeClr val="bg1"/>
              </a:solidFill>
            </a:endParaRPr>
          </a:p>
        </p:txBody>
      </p:sp>
    </p:spTree>
    <p:extLst>
      <p:ext uri="{BB962C8B-B14F-4D97-AF65-F5344CB8AC3E}">
        <p14:creationId xmlns:p14="http://schemas.microsoft.com/office/powerpoint/2010/main" val="255951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8F7D744-1FFD-7B93-C5C4-7F5523262C6A}"/>
              </a:ext>
            </a:extLst>
          </p:cNvPr>
          <p:cNvSpPr txBox="1"/>
          <p:nvPr/>
        </p:nvSpPr>
        <p:spPr>
          <a:xfrm>
            <a:off x="5029202" y="1475344"/>
            <a:ext cx="6768352" cy="4062651"/>
          </a:xfrm>
          <a:prstGeom prst="rect">
            <a:avLst/>
          </a:prstGeom>
          <a:noFill/>
        </p:spPr>
        <p:txBody>
          <a:bodyPr wrap="square">
            <a:spAutoFit/>
          </a:bodyPr>
          <a:lstStyle/>
          <a:p>
            <a:pPr algn="just"/>
            <a:r>
              <a:rPr lang="en-US" sz="2000" b="1" dirty="0">
                <a:latin typeface="Corbel" panose="020B0503020204020204" pitchFamily="34" charset="0"/>
              </a:rPr>
              <a:t>a. Registration: </a:t>
            </a:r>
            <a:r>
              <a:rPr lang="en-US" dirty="0">
                <a:latin typeface="Corbel" panose="020B0503020204020204" pitchFamily="34" charset="0"/>
              </a:rPr>
              <a:t>In this module, the user will enter the details like Name, Password, Email, Phone </a:t>
            </a:r>
            <a:r>
              <a:rPr lang="en-US" dirty="0" err="1">
                <a:latin typeface="Corbel" panose="020B0503020204020204" pitchFamily="34" charset="0"/>
              </a:rPr>
              <a:t>etc</a:t>
            </a:r>
            <a:r>
              <a:rPr lang="en-US" dirty="0">
                <a:latin typeface="Corbel" panose="020B0503020204020204" pitchFamily="34" charset="0"/>
              </a:rPr>
              <a:t> to store the data into the server, which will be used by the user to enter into application. </a:t>
            </a:r>
          </a:p>
          <a:p>
            <a:pPr algn="just"/>
            <a:endParaRPr lang="en-US" dirty="0">
              <a:latin typeface="Corbel" panose="020B0503020204020204" pitchFamily="34" charset="0"/>
            </a:endParaRPr>
          </a:p>
          <a:p>
            <a:pPr algn="just"/>
            <a:r>
              <a:rPr lang="en-US" sz="2000" b="1" dirty="0">
                <a:latin typeface="Corbel" panose="020B0503020204020204" pitchFamily="34" charset="0"/>
              </a:rPr>
              <a:t>b. Login: </a:t>
            </a:r>
            <a:r>
              <a:rPr lang="en-US" dirty="0">
                <a:latin typeface="Corbel" panose="020B0503020204020204" pitchFamily="34" charset="0"/>
              </a:rPr>
              <a:t>Login is the process where the user can input his / her credentials where it will be verified from the</a:t>
            </a:r>
          </a:p>
          <a:p>
            <a:pPr algn="just"/>
            <a:r>
              <a:rPr lang="en-US" dirty="0">
                <a:latin typeface="Corbel" panose="020B0503020204020204" pitchFamily="34" charset="0"/>
              </a:rPr>
              <a:t>database for the reason of access the information from the application.</a:t>
            </a:r>
          </a:p>
          <a:p>
            <a:pPr algn="just"/>
            <a:endParaRPr lang="en-US" dirty="0">
              <a:latin typeface="Corbel" panose="020B0503020204020204" pitchFamily="34" charset="0"/>
            </a:endParaRPr>
          </a:p>
          <a:p>
            <a:pPr algn="just"/>
            <a:r>
              <a:rPr lang="en-US" sz="2000" b="1" dirty="0">
                <a:latin typeface="Corbel" panose="020B0503020204020204" pitchFamily="34" charset="0"/>
              </a:rPr>
              <a:t>c. Ticket Booking: </a:t>
            </a:r>
            <a:r>
              <a:rPr lang="en-US" dirty="0">
                <a:latin typeface="Corbel" panose="020B0503020204020204" pitchFamily="34" charset="0"/>
              </a:rPr>
              <a:t>Ticket Booking is the course of action where the user can input his / her data to the</a:t>
            </a:r>
          </a:p>
          <a:p>
            <a:pPr algn="just"/>
            <a:r>
              <a:rPr lang="en-US" dirty="0">
                <a:latin typeface="Corbel" panose="020B0503020204020204" pitchFamily="34" charset="0"/>
              </a:rPr>
              <a:t>application to book tickets. User have to enter data like source, and destination. Once he enters all this</a:t>
            </a:r>
          </a:p>
          <a:p>
            <a:pPr algn="just"/>
            <a:r>
              <a:rPr lang="en-US" dirty="0">
                <a:latin typeface="Corbel" panose="020B0503020204020204" pitchFamily="34" charset="0"/>
              </a:rPr>
              <a:t>data, he/she gets the ticket price and can proceed with their bookings</a:t>
            </a:r>
          </a:p>
        </p:txBody>
      </p:sp>
      <p:sp>
        <p:nvSpPr>
          <p:cNvPr id="17" name="TextBox 16">
            <a:extLst>
              <a:ext uri="{FF2B5EF4-FFF2-40B4-BE49-F238E27FC236}">
                <a16:creationId xmlns:a16="http://schemas.microsoft.com/office/drawing/2014/main" id="{F282946F-1C76-F89C-6B18-F0CE109D5C1A}"/>
              </a:ext>
            </a:extLst>
          </p:cNvPr>
          <p:cNvSpPr txBox="1"/>
          <p:nvPr/>
        </p:nvSpPr>
        <p:spPr>
          <a:xfrm>
            <a:off x="394446" y="2875728"/>
            <a:ext cx="4159625" cy="769441"/>
          </a:xfrm>
          <a:prstGeom prst="rect">
            <a:avLst/>
          </a:prstGeom>
          <a:noFill/>
        </p:spPr>
        <p:txBody>
          <a:bodyPr wrap="square" rtlCol="0">
            <a:spAutoFit/>
          </a:bodyPr>
          <a:lstStyle/>
          <a:p>
            <a:r>
              <a:rPr lang="en-US" sz="4400" b="1" dirty="0">
                <a:solidFill>
                  <a:schemeClr val="bg1"/>
                </a:solidFill>
                <a:latin typeface="Corbel" panose="020B0503020204020204" pitchFamily="34" charset="0"/>
              </a:rPr>
              <a:t>Implementation</a:t>
            </a:r>
          </a:p>
        </p:txBody>
      </p:sp>
      <p:sp>
        <p:nvSpPr>
          <p:cNvPr id="18" name="TextBox 17">
            <a:extLst>
              <a:ext uri="{FF2B5EF4-FFF2-40B4-BE49-F238E27FC236}">
                <a16:creationId xmlns:a16="http://schemas.microsoft.com/office/drawing/2014/main" id="{B190E66A-D8EF-E187-785E-140B494383C1}"/>
              </a:ext>
            </a:extLst>
          </p:cNvPr>
          <p:cNvSpPr txBox="1"/>
          <p:nvPr/>
        </p:nvSpPr>
        <p:spPr>
          <a:xfrm>
            <a:off x="6678705" y="518010"/>
            <a:ext cx="4034119" cy="584775"/>
          </a:xfrm>
          <a:prstGeom prst="rect">
            <a:avLst/>
          </a:prstGeom>
          <a:noFill/>
        </p:spPr>
        <p:txBody>
          <a:bodyPr wrap="square" rtlCol="0">
            <a:spAutoFit/>
          </a:bodyPr>
          <a:lstStyle/>
          <a:p>
            <a:r>
              <a:rPr lang="en-US" sz="3200" b="1" dirty="0">
                <a:solidFill>
                  <a:schemeClr val="tx1">
                    <a:lumMod val="85000"/>
                    <a:lumOff val="15000"/>
                  </a:schemeClr>
                </a:solidFill>
                <a:latin typeface="Corbel" panose="020B0503020204020204" pitchFamily="34" charset="0"/>
              </a:rPr>
              <a:t>User Section</a:t>
            </a:r>
          </a:p>
        </p:txBody>
      </p:sp>
    </p:spTree>
    <p:extLst>
      <p:ext uri="{BB962C8B-B14F-4D97-AF65-F5344CB8AC3E}">
        <p14:creationId xmlns:p14="http://schemas.microsoft.com/office/powerpoint/2010/main" val="192936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30BA98-91E9-54FB-02C5-7E962B3DF640}"/>
              </a:ext>
            </a:extLst>
          </p:cNvPr>
          <p:cNvSpPr txBox="1"/>
          <p:nvPr/>
        </p:nvSpPr>
        <p:spPr>
          <a:xfrm>
            <a:off x="215152" y="2974340"/>
            <a:ext cx="4159625" cy="769441"/>
          </a:xfrm>
          <a:prstGeom prst="rect">
            <a:avLst/>
          </a:prstGeom>
          <a:noFill/>
        </p:spPr>
        <p:txBody>
          <a:bodyPr wrap="square" rtlCol="0">
            <a:spAutoFit/>
          </a:bodyPr>
          <a:lstStyle/>
          <a:p>
            <a:r>
              <a:rPr lang="en-US" sz="4400" b="1" dirty="0">
                <a:solidFill>
                  <a:schemeClr val="bg1"/>
                </a:solidFill>
                <a:latin typeface="Corbel" panose="020B0503020204020204" pitchFamily="34" charset="0"/>
              </a:rPr>
              <a:t>Implementation</a:t>
            </a:r>
          </a:p>
        </p:txBody>
      </p:sp>
      <p:sp>
        <p:nvSpPr>
          <p:cNvPr id="9" name="TextBox 8">
            <a:extLst>
              <a:ext uri="{FF2B5EF4-FFF2-40B4-BE49-F238E27FC236}">
                <a16:creationId xmlns:a16="http://schemas.microsoft.com/office/drawing/2014/main" id="{138022FF-C982-E566-881A-CC78AA0AB2B8}"/>
              </a:ext>
            </a:extLst>
          </p:cNvPr>
          <p:cNvSpPr txBox="1"/>
          <p:nvPr/>
        </p:nvSpPr>
        <p:spPr>
          <a:xfrm>
            <a:off x="5011271" y="2475183"/>
            <a:ext cx="6113928" cy="1815882"/>
          </a:xfrm>
          <a:prstGeom prst="rect">
            <a:avLst/>
          </a:prstGeom>
          <a:noFill/>
        </p:spPr>
        <p:txBody>
          <a:bodyPr wrap="square">
            <a:spAutoFit/>
          </a:bodyPr>
          <a:lstStyle/>
          <a:p>
            <a:pPr marL="342900" indent="-342900">
              <a:buAutoNum type="alphaLcPeriod"/>
            </a:pPr>
            <a:r>
              <a:rPr lang="en-US" sz="2000" b="1" dirty="0"/>
              <a:t>User Management: </a:t>
            </a:r>
            <a:r>
              <a:rPr lang="en-US" dirty="0"/>
              <a:t>In this module, the registered users will be managed by the admin. The admin can view or delete the registered users based on the requirement.</a:t>
            </a:r>
          </a:p>
          <a:p>
            <a:endParaRPr lang="en-US" dirty="0"/>
          </a:p>
          <a:p>
            <a:r>
              <a:rPr lang="en-US" dirty="0"/>
              <a:t>b. </a:t>
            </a:r>
            <a:r>
              <a:rPr lang="en-US" sz="2000" b="1" dirty="0"/>
              <a:t>View Graph: </a:t>
            </a:r>
            <a:r>
              <a:rPr lang="en-US" dirty="0"/>
              <a:t>In this module, admin can view graph to know the revenue based on dates.</a:t>
            </a:r>
          </a:p>
        </p:txBody>
      </p:sp>
      <p:sp>
        <p:nvSpPr>
          <p:cNvPr id="10" name="TextBox 9">
            <a:extLst>
              <a:ext uri="{FF2B5EF4-FFF2-40B4-BE49-F238E27FC236}">
                <a16:creationId xmlns:a16="http://schemas.microsoft.com/office/drawing/2014/main" id="{0AFF0094-4DD8-64A5-EE40-54C541D5C8E5}"/>
              </a:ext>
            </a:extLst>
          </p:cNvPr>
          <p:cNvSpPr txBox="1"/>
          <p:nvPr/>
        </p:nvSpPr>
        <p:spPr>
          <a:xfrm>
            <a:off x="6463553" y="1136575"/>
            <a:ext cx="4159625" cy="584775"/>
          </a:xfrm>
          <a:prstGeom prst="rect">
            <a:avLst/>
          </a:prstGeom>
          <a:noFill/>
        </p:spPr>
        <p:txBody>
          <a:bodyPr wrap="square" rtlCol="0">
            <a:spAutoFit/>
          </a:bodyPr>
          <a:lstStyle/>
          <a:p>
            <a:r>
              <a:rPr lang="en-US" sz="3200" b="1" dirty="0">
                <a:solidFill>
                  <a:schemeClr val="tx1">
                    <a:lumMod val="85000"/>
                    <a:lumOff val="15000"/>
                  </a:schemeClr>
                </a:solidFill>
                <a:latin typeface="Corbel" panose="020B0503020204020204" pitchFamily="34" charset="0"/>
              </a:rPr>
              <a:t>Admin Section</a:t>
            </a:r>
          </a:p>
        </p:txBody>
      </p:sp>
    </p:spTree>
    <p:extLst>
      <p:ext uri="{BB962C8B-B14F-4D97-AF65-F5344CB8AC3E}">
        <p14:creationId xmlns:p14="http://schemas.microsoft.com/office/powerpoint/2010/main" val="159112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291CC6-7751-F92B-5570-9AA57EC315C1}"/>
              </a:ext>
            </a:extLst>
          </p:cNvPr>
          <p:cNvGraphicFramePr/>
          <p:nvPr>
            <p:extLst>
              <p:ext uri="{D42A27DB-BD31-4B8C-83A1-F6EECF244321}">
                <p14:modId xmlns:p14="http://schemas.microsoft.com/office/powerpoint/2010/main" val="1139728850"/>
              </p:ext>
            </p:extLst>
          </p:nvPr>
        </p:nvGraphicFramePr>
        <p:xfrm>
          <a:off x="9520518" y="0"/>
          <a:ext cx="2837890" cy="2192183"/>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0DCA92B-5BD6-43ED-1D98-4ED7E5613314}"/>
              </a:ext>
            </a:extLst>
          </p:cNvPr>
          <p:cNvPicPr>
            <a:picLocks noChangeAspect="1"/>
          </p:cNvPicPr>
          <p:nvPr/>
        </p:nvPicPr>
        <p:blipFill>
          <a:blip r:embed="rId3"/>
          <a:stretch>
            <a:fillRect/>
          </a:stretch>
        </p:blipFill>
        <p:spPr>
          <a:xfrm>
            <a:off x="8268373" y="4341110"/>
            <a:ext cx="942198" cy="942198"/>
          </a:xfrm>
          <a:prstGeom prst="rect">
            <a:avLst/>
          </a:prstGeom>
        </p:spPr>
      </p:pic>
      <p:pic>
        <p:nvPicPr>
          <p:cNvPr id="6" name="Picture 5">
            <a:extLst>
              <a:ext uri="{FF2B5EF4-FFF2-40B4-BE49-F238E27FC236}">
                <a16:creationId xmlns:a16="http://schemas.microsoft.com/office/drawing/2014/main" id="{9C8FDCC4-AF1B-27BD-8738-5E4FDA22D1C1}"/>
              </a:ext>
            </a:extLst>
          </p:cNvPr>
          <p:cNvPicPr>
            <a:picLocks noChangeAspect="1"/>
          </p:cNvPicPr>
          <p:nvPr/>
        </p:nvPicPr>
        <p:blipFill>
          <a:blip r:embed="rId4"/>
          <a:stretch>
            <a:fillRect/>
          </a:stretch>
        </p:blipFill>
        <p:spPr>
          <a:xfrm>
            <a:off x="9964677" y="2528172"/>
            <a:ext cx="2093639" cy="1085025"/>
          </a:xfrm>
          <a:prstGeom prst="rect">
            <a:avLst/>
          </a:prstGeom>
        </p:spPr>
      </p:pic>
      <p:pic>
        <p:nvPicPr>
          <p:cNvPr id="9" name="Picture 8">
            <a:extLst>
              <a:ext uri="{FF2B5EF4-FFF2-40B4-BE49-F238E27FC236}">
                <a16:creationId xmlns:a16="http://schemas.microsoft.com/office/drawing/2014/main" id="{125AE799-39BD-1F62-16A9-068DB2FB44F6}"/>
              </a:ext>
            </a:extLst>
          </p:cNvPr>
          <p:cNvPicPr>
            <a:picLocks noChangeAspect="1"/>
          </p:cNvPicPr>
          <p:nvPr/>
        </p:nvPicPr>
        <p:blipFill>
          <a:blip r:embed="rId5"/>
          <a:stretch>
            <a:fillRect/>
          </a:stretch>
        </p:blipFill>
        <p:spPr>
          <a:xfrm>
            <a:off x="7789258" y="2528172"/>
            <a:ext cx="1900428" cy="1228041"/>
          </a:xfrm>
          <a:prstGeom prst="rect">
            <a:avLst/>
          </a:prstGeom>
        </p:spPr>
      </p:pic>
      <p:pic>
        <p:nvPicPr>
          <p:cNvPr id="11" name="Picture 10">
            <a:extLst>
              <a:ext uri="{FF2B5EF4-FFF2-40B4-BE49-F238E27FC236}">
                <a16:creationId xmlns:a16="http://schemas.microsoft.com/office/drawing/2014/main" id="{88A7CD0D-769B-5E9B-462C-36CC1BD0857D}"/>
              </a:ext>
            </a:extLst>
          </p:cNvPr>
          <p:cNvPicPr>
            <a:picLocks noChangeAspect="1"/>
          </p:cNvPicPr>
          <p:nvPr/>
        </p:nvPicPr>
        <p:blipFill>
          <a:blip r:embed="rId6"/>
          <a:stretch>
            <a:fillRect/>
          </a:stretch>
        </p:blipFill>
        <p:spPr>
          <a:xfrm>
            <a:off x="10152619" y="4082651"/>
            <a:ext cx="1717754" cy="1459115"/>
          </a:xfrm>
          <a:prstGeom prst="rect">
            <a:avLst/>
          </a:prstGeom>
        </p:spPr>
      </p:pic>
      <p:pic>
        <p:nvPicPr>
          <p:cNvPr id="13" name="Picture 12">
            <a:extLst>
              <a:ext uri="{FF2B5EF4-FFF2-40B4-BE49-F238E27FC236}">
                <a16:creationId xmlns:a16="http://schemas.microsoft.com/office/drawing/2014/main" id="{FCC6DBA2-73C3-0ED9-07B0-2269A7BAD3A0}"/>
              </a:ext>
            </a:extLst>
          </p:cNvPr>
          <p:cNvPicPr>
            <a:picLocks noChangeAspect="1"/>
          </p:cNvPicPr>
          <p:nvPr/>
        </p:nvPicPr>
        <p:blipFill>
          <a:blip r:embed="rId7"/>
          <a:stretch>
            <a:fillRect/>
          </a:stretch>
        </p:blipFill>
        <p:spPr>
          <a:xfrm>
            <a:off x="7616197" y="364295"/>
            <a:ext cx="2246551" cy="1417190"/>
          </a:xfrm>
          <a:prstGeom prst="rect">
            <a:avLst/>
          </a:prstGeom>
        </p:spPr>
      </p:pic>
      <p:cxnSp>
        <p:nvCxnSpPr>
          <p:cNvPr id="15" name="Straight Connector 14">
            <a:extLst>
              <a:ext uri="{FF2B5EF4-FFF2-40B4-BE49-F238E27FC236}">
                <a16:creationId xmlns:a16="http://schemas.microsoft.com/office/drawing/2014/main" id="{CAF44FDB-1479-8627-662D-243E99998561}"/>
              </a:ext>
            </a:extLst>
          </p:cNvPr>
          <p:cNvCxnSpPr>
            <a:cxnSpLocks/>
          </p:cNvCxnSpPr>
          <p:nvPr/>
        </p:nvCxnSpPr>
        <p:spPr>
          <a:xfrm>
            <a:off x="7121970" y="1439817"/>
            <a:ext cx="33181" cy="3404749"/>
          </a:xfrm>
          <a:prstGeom prst="line">
            <a:avLst/>
          </a:prstGeom>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6B620C4F-4330-8293-9070-8864974C476D}"/>
              </a:ext>
            </a:extLst>
          </p:cNvPr>
          <p:cNvSpPr txBox="1"/>
          <p:nvPr/>
        </p:nvSpPr>
        <p:spPr>
          <a:xfrm>
            <a:off x="8345476" y="1843309"/>
            <a:ext cx="865095" cy="261610"/>
          </a:xfrm>
          <a:prstGeom prst="rect">
            <a:avLst/>
          </a:prstGeom>
          <a:noFill/>
        </p:spPr>
        <p:txBody>
          <a:bodyPr wrap="square" rtlCol="0">
            <a:spAutoFit/>
          </a:bodyPr>
          <a:lstStyle/>
          <a:p>
            <a:r>
              <a:rPr lang="en-US" sz="1100" dirty="0"/>
              <a:t>Home page</a:t>
            </a:r>
          </a:p>
        </p:txBody>
      </p:sp>
      <p:sp>
        <p:nvSpPr>
          <p:cNvPr id="28" name="TextBox 27">
            <a:extLst>
              <a:ext uri="{FF2B5EF4-FFF2-40B4-BE49-F238E27FC236}">
                <a16:creationId xmlns:a16="http://schemas.microsoft.com/office/drawing/2014/main" id="{7DBD692B-595E-B8E8-7549-3A8CF185CB54}"/>
              </a:ext>
            </a:extLst>
          </p:cNvPr>
          <p:cNvSpPr txBox="1"/>
          <p:nvPr/>
        </p:nvSpPr>
        <p:spPr>
          <a:xfrm>
            <a:off x="10562941" y="5541766"/>
            <a:ext cx="1225648" cy="261610"/>
          </a:xfrm>
          <a:prstGeom prst="rect">
            <a:avLst/>
          </a:prstGeom>
          <a:noFill/>
        </p:spPr>
        <p:txBody>
          <a:bodyPr wrap="square">
            <a:spAutoFit/>
          </a:bodyPr>
          <a:lstStyle/>
          <a:p>
            <a:r>
              <a:rPr lang="en-US" sz="1100" dirty="0"/>
              <a:t>Register page</a:t>
            </a:r>
          </a:p>
        </p:txBody>
      </p:sp>
      <p:sp>
        <p:nvSpPr>
          <p:cNvPr id="30" name="TextBox 29">
            <a:extLst>
              <a:ext uri="{FF2B5EF4-FFF2-40B4-BE49-F238E27FC236}">
                <a16:creationId xmlns:a16="http://schemas.microsoft.com/office/drawing/2014/main" id="{2BF59B60-100A-D1A3-31DB-F4B219761171}"/>
              </a:ext>
            </a:extLst>
          </p:cNvPr>
          <p:cNvSpPr txBox="1"/>
          <p:nvPr/>
        </p:nvSpPr>
        <p:spPr>
          <a:xfrm>
            <a:off x="8350611" y="3787051"/>
            <a:ext cx="908602" cy="261610"/>
          </a:xfrm>
          <a:prstGeom prst="rect">
            <a:avLst/>
          </a:prstGeom>
          <a:noFill/>
        </p:spPr>
        <p:txBody>
          <a:bodyPr wrap="square">
            <a:spAutoFit/>
          </a:bodyPr>
          <a:lstStyle/>
          <a:p>
            <a:r>
              <a:rPr lang="en-US" sz="1100" dirty="0"/>
              <a:t>Bookings</a:t>
            </a:r>
          </a:p>
        </p:txBody>
      </p:sp>
      <p:sp>
        <p:nvSpPr>
          <p:cNvPr id="32" name="TextBox 31">
            <a:extLst>
              <a:ext uri="{FF2B5EF4-FFF2-40B4-BE49-F238E27FC236}">
                <a16:creationId xmlns:a16="http://schemas.microsoft.com/office/drawing/2014/main" id="{0B2CF258-60D8-D326-6DDE-F64E95CF0525}"/>
              </a:ext>
            </a:extLst>
          </p:cNvPr>
          <p:cNvSpPr txBox="1"/>
          <p:nvPr/>
        </p:nvSpPr>
        <p:spPr>
          <a:xfrm>
            <a:off x="10314053" y="2073852"/>
            <a:ext cx="1394885" cy="261610"/>
          </a:xfrm>
          <a:prstGeom prst="rect">
            <a:avLst/>
          </a:prstGeom>
          <a:noFill/>
        </p:spPr>
        <p:txBody>
          <a:bodyPr wrap="square">
            <a:spAutoFit/>
          </a:bodyPr>
          <a:lstStyle/>
          <a:p>
            <a:r>
              <a:rPr lang="en-US" sz="1100" dirty="0"/>
              <a:t>Gender-wise graph</a:t>
            </a:r>
          </a:p>
        </p:txBody>
      </p:sp>
      <p:sp>
        <p:nvSpPr>
          <p:cNvPr id="34" name="TextBox 33">
            <a:extLst>
              <a:ext uri="{FF2B5EF4-FFF2-40B4-BE49-F238E27FC236}">
                <a16:creationId xmlns:a16="http://schemas.microsoft.com/office/drawing/2014/main" id="{6B0ACC62-6FEC-3122-FE8E-2F14DCB7C62F}"/>
              </a:ext>
            </a:extLst>
          </p:cNvPr>
          <p:cNvSpPr txBox="1"/>
          <p:nvPr/>
        </p:nvSpPr>
        <p:spPr>
          <a:xfrm>
            <a:off x="10189721" y="3586314"/>
            <a:ext cx="1510990" cy="261610"/>
          </a:xfrm>
          <a:prstGeom prst="rect">
            <a:avLst/>
          </a:prstGeom>
          <a:noFill/>
        </p:spPr>
        <p:txBody>
          <a:bodyPr wrap="square">
            <a:spAutoFit/>
          </a:bodyPr>
          <a:lstStyle/>
          <a:p>
            <a:r>
              <a:rPr lang="en-US" sz="1100" dirty="0"/>
              <a:t>Monthly revenue chart</a:t>
            </a:r>
          </a:p>
        </p:txBody>
      </p:sp>
      <p:sp>
        <p:nvSpPr>
          <p:cNvPr id="36" name="TextBox 35">
            <a:extLst>
              <a:ext uri="{FF2B5EF4-FFF2-40B4-BE49-F238E27FC236}">
                <a16:creationId xmlns:a16="http://schemas.microsoft.com/office/drawing/2014/main" id="{D1070C0C-57F9-7DEF-E9FF-30C87D0687FA}"/>
              </a:ext>
            </a:extLst>
          </p:cNvPr>
          <p:cNvSpPr txBox="1"/>
          <p:nvPr/>
        </p:nvSpPr>
        <p:spPr>
          <a:xfrm>
            <a:off x="8471901" y="5264767"/>
            <a:ext cx="738670" cy="276999"/>
          </a:xfrm>
          <a:prstGeom prst="rect">
            <a:avLst/>
          </a:prstGeom>
          <a:noFill/>
        </p:spPr>
        <p:txBody>
          <a:bodyPr wrap="square">
            <a:spAutoFit/>
          </a:bodyPr>
          <a:lstStyle/>
          <a:p>
            <a:r>
              <a:rPr lang="en-US" sz="1200" dirty="0"/>
              <a:t>Logo</a:t>
            </a:r>
          </a:p>
        </p:txBody>
      </p:sp>
      <p:sp>
        <p:nvSpPr>
          <p:cNvPr id="40" name="TextBox 39">
            <a:extLst>
              <a:ext uri="{FF2B5EF4-FFF2-40B4-BE49-F238E27FC236}">
                <a16:creationId xmlns:a16="http://schemas.microsoft.com/office/drawing/2014/main" id="{297B72C5-1A54-DB28-2154-EE862566B287}"/>
              </a:ext>
            </a:extLst>
          </p:cNvPr>
          <p:cNvSpPr txBox="1"/>
          <p:nvPr/>
        </p:nvSpPr>
        <p:spPr>
          <a:xfrm>
            <a:off x="412487" y="2179798"/>
            <a:ext cx="5437247" cy="2308324"/>
          </a:xfrm>
          <a:prstGeom prst="rect">
            <a:avLst/>
          </a:prstGeom>
          <a:noFill/>
        </p:spPr>
        <p:txBody>
          <a:bodyPr wrap="square">
            <a:spAutoFit/>
          </a:bodyPr>
          <a:lstStyle/>
          <a:p>
            <a:pPr algn="ctr"/>
            <a:r>
              <a:rPr lang="en-US" dirty="0"/>
              <a:t>The goal of this system's development is to create an Android application for metro train management. The entire system is more secure, efficient, and time efficient. This project is highly useful in everyday life and can be implemented or worked on quickly. The operation would be totally automated, efficient, upgraded, and cost-effective in the planned online metro ticketing system. </a:t>
            </a:r>
          </a:p>
        </p:txBody>
      </p:sp>
      <p:sp>
        <p:nvSpPr>
          <p:cNvPr id="42" name="TextBox 41">
            <a:extLst>
              <a:ext uri="{FF2B5EF4-FFF2-40B4-BE49-F238E27FC236}">
                <a16:creationId xmlns:a16="http://schemas.microsoft.com/office/drawing/2014/main" id="{E77D0339-3CFF-627D-DDC4-5BDC7A0E4524}"/>
              </a:ext>
            </a:extLst>
          </p:cNvPr>
          <p:cNvSpPr txBox="1"/>
          <p:nvPr/>
        </p:nvSpPr>
        <p:spPr>
          <a:xfrm>
            <a:off x="2387194" y="1225569"/>
            <a:ext cx="6181164" cy="400110"/>
          </a:xfrm>
          <a:prstGeom prst="rect">
            <a:avLst/>
          </a:prstGeom>
          <a:noFill/>
        </p:spPr>
        <p:txBody>
          <a:bodyPr wrap="square">
            <a:spAutoFit/>
          </a:bodyPr>
          <a:lstStyle/>
          <a:p>
            <a:r>
              <a:rPr lang="en-US" sz="2000" b="1" dirty="0"/>
              <a:t>CONCLUSION</a:t>
            </a:r>
          </a:p>
        </p:txBody>
      </p:sp>
      <p:sp>
        <p:nvSpPr>
          <p:cNvPr id="44" name="TextBox 43">
            <a:extLst>
              <a:ext uri="{FF2B5EF4-FFF2-40B4-BE49-F238E27FC236}">
                <a16:creationId xmlns:a16="http://schemas.microsoft.com/office/drawing/2014/main" id="{A6D09850-9A51-FAA5-1389-E620CBD9ED35}"/>
              </a:ext>
            </a:extLst>
          </p:cNvPr>
          <p:cNvSpPr txBox="1"/>
          <p:nvPr/>
        </p:nvSpPr>
        <p:spPr>
          <a:xfrm>
            <a:off x="8045770" y="5857331"/>
            <a:ext cx="3449659" cy="307777"/>
          </a:xfrm>
          <a:prstGeom prst="rect">
            <a:avLst/>
          </a:prstGeom>
          <a:noFill/>
        </p:spPr>
        <p:txBody>
          <a:bodyPr wrap="square">
            <a:spAutoFit/>
          </a:bodyPr>
          <a:lstStyle/>
          <a:p>
            <a:r>
              <a:rPr lang="en-US" sz="1400" b="1" dirty="0"/>
              <a:t>Demo Site home-page create with wix.com</a:t>
            </a:r>
          </a:p>
        </p:txBody>
      </p:sp>
    </p:spTree>
    <p:extLst>
      <p:ext uri="{BB962C8B-B14F-4D97-AF65-F5344CB8AC3E}">
        <p14:creationId xmlns:p14="http://schemas.microsoft.com/office/powerpoint/2010/main" val="398443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AEDC7F4F-C2F3-36A6-268A-7466ACB46F26}"/>
              </a:ext>
            </a:extLst>
          </p:cNvPr>
          <p:cNvGraphicFramePr/>
          <p:nvPr>
            <p:extLst>
              <p:ext uri="{D42A27DB-BD31-4B8C-83A1-F6EECF244321}">
                <p14:modId xmlns:p14="http://schemas.microsoft.com/office/powerpoint/2010/main" val="1207630240"/>
              </p:ext>
            </p:extLst>
          </p:nvPr>
        </p:nvGraphicFramePr>
        <p:xfrm>
          <a:off x="3223967" y="1536568"/>
          <a:ext cx="6938127" cy="3421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18429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375</TotalTime>
  <Words>428</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Calibri</vt:lpstr>
      <vt:lpstr>Corbel</vt:lpstr>
      <vt:lpstr>Franklin Gothic Book</vt:lpstr>
      <vt:lpstr>Source Sans Pro</vt:lpstr>
      <vt:lpstr>1_RetrospectVTI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Billal Hossain</dc:creator>
  <cp:lastModifiedBy>Billal Hossain</cp:lastModifiedBy>
  <cp:revision>3</cp:revision>
  <dcterms:created xsi:type="dcterms:W3CDTF">2022-08-26T05:30:28Z</dcterms:created>
  <dcterms:modified xsi:type="dcterms:W3CDTF">2022-08-27T14:42:34Z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