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I:\Population%20Of%20BAnglades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I:\Population%20Of%20BAnglades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I:\Population%20Of%20BAnglades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I:\Population%20Of%20BAngladesh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I:\Population%20Of%20BAngladesh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I:\Population%20Of%20BAngladesh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I:\Population%20Of%20BAngladesh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I:\Population%20Of%20BAngladesh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I:\Population%20Of%20BAnglades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[Population Of BAngladesh.xlsx]Sheet2!PivotTable1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Division wise</a:t>
            </a:r>
            <a:r>
              <a:rPr lang="en-US" baseline="0"/>
              <a:t> population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Sheet2!$A$4:$A$14</c:f>
              <c:strCache>
                <c:ptCount val="10"/>
                <c:pt idx="0">
                  <c:v>Dhaka</c:v>
                </c:pt>
                <c:pt idx="1">
                  <c:v>Chittagong</c:v>
                </c:pt>
                <c:pt idx="2">
                  <c:v>Rajshahi</c:v>
                </c:pt>
                <c:pt idx="3">
                  <c:v>Rangpur</c:v>
                </c:pt>
                <c:pt idx="4">
                  <c:v>Khulna</c:v>
                </c:pt>
                <c:pt idx="5">
                  <c:v>Mymensingh</c:v>
                </c:pt>
                <c:pt idx="6">
                  <c:v>Sylhet</c:v>
                </c:pt>
                <c:pt idx="7">
                  <c:v>Barisal</c:v>
                </c:pt>
                <c:pt idx="8">
                  <c:v>(blank)</c:v>
                </c:pt>
                <c:pt idx="9">
                  <c:v>Total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44215107</c:v>
                </c:pt>
                <c:pt idx="1">
                  <c:v>33202326</c:v>
                </c:pt>
                <c:pt idx="2">
                  <c:v>20353119</c:v>
                </c:pt>
                <c:pt idx="3">
                  <c:v>17610956</c:v>
                </c:pt>
                <c:pt idx="4">
                  <c:v>17416645</c:v>
                </c:pt>
                <c:pt idx="5">
                  <c:v>12225498</c:v>
                </c:pt>
                <c:pt idx="6">
                  <c:v>11034863</c:v>
                </c:pt>
                <c:pt idx="7">
                  <c:v>9100102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687872"/>
        <c:axId val="122689408"/>
      </c:barChart>
      <c:catAx>
        <c:axId val="122687872"/>
        <c:scaling>
          <c:orientation val="minMax"/>
        </c:scaling>
        <c:delete val="0"/>
        <c:axPos val="b"/>
        <c:majorTickMark val="out"/>
        <c:minorTickMark val="none"/>
        <c:tickLblPos val="nextTo"/>
        <c:crossAx val="122689408"/>
        <c:crosses val="autoZero"/>
        <c:auto val="1"/>
        <c:lblAlgn val="ctr"/>
        <c:lblOffset val="100"/>
        <c:noMultiLvlLbl val="0"/>
      </c:catAx>
      <c:valAx>
        <c:axId val="122689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2687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[Population Of BAngladesh.xlsx]Sheet3!PivotTable3</c:name>
    <c:fmtId val="7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Sum of Male</c:v>
                </c:pt>
              </c:strCache>
            </c:strRef>
          </c:tx>
          <c:invertIfNegative val="0"/>
          <c:cat>
            <c:strRef>
              <c:f>Sheet3!$A$4:$A$14</c:f>
              <c:strCache>
                <c:ptCount val="10"/>
                <c:pt idx="0">
                  <c:v>Barisal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  <c:pt idx="5">
                  <c:v>Rajshahi</c:v>
                </c:pt>
                <c:pt idx="6">
                  <c:v>Rangpur</c:v>
                </c:pt>
                <c:pt idx="7">
                  <c:v>Sylhet</c:v>
                </c:pt>
                <c:pt idx="8">
                  <c:v>Total</c:v>
                </c:pt>
                <c:pt idx="9">
                  <c:v>(blank)</c:v>
                </c:pt>
              </c:strCache>
            </c:strRef>
          </c:cat>
          <c:val>
            <c:numRef>
              <c:f>Sheet3!$B$4:$B$14</c:f>
              <c:numCache>
                <c:formatCode>General</c:formatCode>
                <c:ptCount val="10"/>
                <c:pt idx="0">
                  <c:v>4436750</c:v>
                </c:pt>
                <c:pt idx="1">
                  <c:v>16024572</c:v>
                </c:pt>
                <c:pt idx="2">
                  <c:v>22459882</c:v>
                </c:pt>
                <c:pt idx="3">
                  <c:v>8620114</c:v>
                </c:pt>
                <c:pt idx="4">
                  <c:v>5984875</c:v>
                </c:pt>
                <c:pt idx="5">
                  <c:v>10079495</c:v>
                </c:pt>
                <c:pt idx="6">
                  <c:v>8726521</c:v>
                </c:pt>
                <c:pt idx="7">
                  <c:v>5380675</c:v>
                </c:pt>
              </c:numCache>
            </c:numRef>
          </c:val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Sum of Female</c:v>
                </c:pt>
              </c:strCache>
            </c:strRef>
          </c:tx>
          <c:invertIfNegative val="0"/>
          <c:cat>
            <c:strRef>
              <c:f>Sheet3!$A$4:$A$14</c:f>
              <c:strCache>
                <c:ptCount val="10"/>
                <c:pt idx="0">
                  <c:v>Barisal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  <c:pt idx="5">
                  <c:v>Rajshahi</c:v>
                </c:pt>
                <c:pt idx="6">
                  <c:v>Rangpur</c:v>
                </c:pt>
                <c:pt idx="7">
                  <c:v>Sylhet</c:v>
                </c:pt>
                <c:pt idx="8">
                  <c:v>Total</c:v>
                </c:pt>
                <c:pt idx="9">
                  <c:v>(blank)</c:v>
                </c:pt>
              </c:strCache>
            </c:strRef>
          </c:cat>
          <c:val>
            <c:numRef>
              <c:f>Sheet3!$C$4:$C$14</c:f>
              <c:numCache>
                <c:formatCode>General</c:formatCode>
                <c:ptCount val="10"/>
                <c:pt idx="0">
                  <c:v>4658421</c:v>
                </c:pt>
                <c:pt idx="1">
                  <c:v>17160140</c:v>
                </c:pt>
                <c:pt idx="2">
                  <c:v>21721556</c:v>
                </c:pt>
                <c:pt idx="3">
                  <c:v>8786554</c:v>
                </c:pt>
                <c:pt idx="4">
                  <c:v>6233864</c:v>
                </c:pt>
                <c:pt idx="5">
                  <c:v>10265796</c:v>
                </c:pt>
                <c:pt idx="6">
                  <c:v>8873628</c:v>
                </c:pt>
                <c:pt idx="7">
                  <c:v>5647247</c:v>
                </c:pt>
              </c:numCache>
            </c:numRef>
          </c:val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Sum of 3rd gender</c:v>
                </c:pt>
              </c:strCache>
            </c:strRef>
          </c:tx>
          <c:invertIfNegative val="0"/>
          <c:cat>
            <c:strRef>
              <c:f>Sheet3!$A$4:$A$14</c:f>
              <c:strCache>
                <c:ptCount val="10"/>
                <c:pt idx="0">
                  <c:v>Barisal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  <c:pt idx="5">
                  <c:v>Rajshahi</c:v>
                </c:pt>
                <c:pt idx="6">
                  <c:v>Rangpur</c:v>
                </c:pt>
                <c:pt idx="7">
                  <c:v>Sylhet</c:v>
                </c:pt>
                <c:pt idx="8">
                  <c:v>Total</c:v>
                </c:pt>
                <c:pt idx="9">
                  <c:v>(blank)</c:v>
                </c:pt>
              </c:strCache>
            </c:strRef>
          </c:cat>
          <c:val>
            <c:numRef>
              <c:f>Sheet3!$D$4:$D$14</c:f>
              <c:numCache>
                <c:formatCode>General</c:formatCode>
                <c:ptCount val="10"/>
                <c:pt idx="0">
                  <c:v>563</c:v>
                </c:pt>
                <c:pt idx="1">
                  <c:v>2026</c:v>
                </c:pt>
                <c:pt idx="2">
                  <c:v>4577</c:v>
                </c:pt>
                <c:pt idx="3">
                  <c:v>1148</c:v>
                </c:pt>
                <c:pt idx="4">
                  <c:v>972</c:v>
                </c:pt>
                <c:pt idx="5">
                  <c:v>1574</c:v>
                </c:pt>
                <c:pt idx="6">
                  <c:v>929</c:v>
                </c:pt>
                <c:pt idx="7">
                  <c:v>840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789056"/>
        <c:axId val="122870784"/>
      </c:barChart>
      <c:catAx>
        <c:axId val="121789056"/>
        <c:scaling>
          <c:orientation val="minMax"/>
        </c:scaling>
        <c:delete val="0"/>
        <c:axPos val="b"/>
        <c:majorTickMark val="out"/>
        <c:minorTickMark val="none"/>
        <c:tickLblPos val="nextTo"/>
        <c:crossAx val="122870784"/>
        <c:crosses val="autoZero"/>
        <c:auto val="1"/>
        <c:lblAlgn val="ctr"/>
        <c:lblOffset val="100"/>
        <c:noMultiLvlLbl val="0"/>
      </c:catAx>
      <c:valAx>
        <c:axId val="122870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1789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[Population Of BAngladesh.xlsx]Sheet4!PivotTable4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Population Growth Rate</a:t>
            </a: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Sheet4!$A$4:$A$14</c:f>
              <c:strCache>
                <c:ptCount val="10"/>
                <c:pt idx="0">
                  <c:v>Barisal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  <c:pt idx="5">
                  <c:v>Rajshahi</c:v>
                </c:pt>
                <c:pt idx="6">
                  <c:v>Rangpur</c:v>
                </c:pt>
                <c:pt idx="7">
                  <c:v>Sylhet</c:v>
                </c:pt>
                <c:pt idx="8">
                  <c:v>Total</c:v>
                </c:pt>
                <c:pt idx="9">
                  <c:v>(blank)</c:v>
                </c:pt>
              </c:strCache>
            </c:strRef>
          </c:cat>
          <c:val>
            <c:numRef>
              <c:f>Sheet4!$B$4:$B$14</c:f>
              <c:numCache>
                <c:formatCode>General</c:formatCode>
                <c:ptCount val="10"/>
                <c:pt idx="0">
                  <c:v>0.79</c:v>
                </c:pt>
                <c:pt idx="1">
                  <c:v>1.39</c:v>
                </c:pt>
                <c:pt idx="2">
                  <c:v>1.74</c:v>
                </c:pt>
                <c:pt idx="3">
                  <c:v>0.93</c:v>
                </c:pt>
                <c:pt idx="4">
                  <c:v>1</c:v>
                </c:pt>
                <c:pt idx="5">
                  <c:v>0.86</c:v>
                </c:pt>
                <c:pt idx="6">
                  <c:v>0.98</c:v>
                </c:pt>
                <c:pt idx="7">
                  <c:v>0.96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67616"/>
        <c:axId val="11170944"/>
      </c:barChart>
      <c:catAx>
        <c:axId val="11167616"/>
        <c:scaling>
          <c:orientation val="minMax"/>
        </c:scaling>
        <c:delete val="0"/>
        <c:axPos val="b"/>
        <c:majorTickMark val="out"/>
        <c:minorTickMark val="none"/>
        <c:tickLblPos val="nextTo"/>
        <c:crossAx val="11170944"/>
        <c:crosses val="autoZero"/>
        <c:auto val="1"/>
        <c:lblAlgn val="ctr"/>
        <c:lblOffset val="100"/>
        <c:noMultiLvlLbl val="0"/>
      </c:catAx>
      <c:valAx>
        <c:axId val="11170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67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[Population Of BAngladesh.xlsx]Sheet5!PivotTable5</c:name>
    <c:fmtId val="13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Population Density</a:t>
            </a: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Sheet5!$A$4:$A$12</c:f>
              <c:strCache>
                <c:ptCount val="8"/>
                <c:pt idx="0">
                  <c:v>Barisal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  <c:pt idx="5">
                  <c:v>Rajshahi</c:v>
                </c:pt>
                <c:pt idx="6">
                  <c:v>Rangpur</c:v>
                </c:pt>
                <c:pt idx="7">
                  <c:v>Sylhet</c:v>
                </c:pt>
              </c:strCache>
            </c:strRef>
          </c:cat>
          <c:val>
            <c:numRef>
              <c:f>Sheet5!$B$4:$B$12</c:f>
              <c:numCache>
                <c:formatCode>General</c:formatCode>
                <c:ptCount val="8"/>
                <c:pt idx="0">
                  <c:v>688</c:v>
                </c:pt>
                <c:pt idx="1">
                  <c:v>979</c:v>
                </c:pt>
                <c:pt idx="2">
                  <c:v>2156</c:v>
                </c:pt>
                <c:pt idx="3">
                  <c:v>782</c:v>
                </c:pt>
                <c:pt idx="4">
                  <c:v>1146</c:v>
                </c:pt>
                <c:pt idx="5">
                  <c:v>1121</c:v>
                </c:pt>
                <c:pt idx="6">
                  <c:v>1088</c:v>
                </c:pt>
                <c:pt idx="7">
                  <c:v>873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84384"/>
        <c:axId val="11191808"/>
      </c:barChart>
      <c:catAx>
        <c:axId val="11184384"/>
        <c:scaling>
          <c:orientation val="minMax"/>
        </c:scaling>
        <c:delete val="0"/>
        <c:axPos val="b"/>
        <c:majorTickMark val="out"/>
        <c:minorTickMark val="none"/>
        <c:tickLblPos val="nextTo"/>
        <c:crossAx val="11191808"/>
        <c:crosses val="autoZero"/>
        <c:auto val="1"/>
        <c:lblAlgn val="ctr"/>
        <c:lblOffset val="100"/>
        <c:noMultiLvlLbl val="0"/>
      </c:catAx>
      <c:valAx>
        <c:axId val="11191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84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[Population Of BAngladesh.xlsx]Sheet6!PivotTable6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Population</a:t>
            </a:r>
            <a:r>
              <a:rPr lang="en-US" baseline="0"/>
              <a:t> sex Ratio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Sheet6!$A$4:$A$14</c:f>
              <c:strCache>
                <c:ptCount val="10"/>
                <c:pt idx="0">
                  <c:v>Barisal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  <c:pt idx="5">
                  <c:v>Rajshahi</c:v>
                </c:pt>
                <c:pt idx="6">
                  <c:v>Rangpur</c:v>
                </c:pt>
                <c:pt idx="7">
                  <c:v>Sylhet</c:v>
                </c:pt>
                <c:pt idx="8">
                  <c:v>Total</c:v>
                </c:pt>
                <c:pt idx="9">
                  <c:v>(blank)</c:v>
                </c:pt>
              </c:strCache>
            </c:strRef>
          </c:cat>
          <c:val>
            <c:numRef>
              <c:f>Sheet6!$B$4:$B$14</c:f>
              <c:numCache>
                <c:formatCode>General</c:formatCode>
                <c:ptCount val="10"/>
                <c:pt idx="0">
                  <c:v>95.24</c:v>
                </c:pt>
                <c:pt idx="1">
                  <c:v>93.38</c:v>
                </c:pt>
                <c:pt idx="2">
                  <c:v>103.4</c:v>
                </c:pt>
                <c:pt idx="3">
                  <c:v>98.11</c:v>
                </c:pt>
                <c:pt idx="4">
                  <c:v>96.01</c:v>
                </c:pt>
                <c:pt idx="5">
                  <c:v>98.19</c:v>
                </c:pt>
                <c:pt idx="6">
                  <c:v>98.34</c:v>
                </c:pt>
                <c:pt idx="7">
                  <c:v>95.28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191104"/>
        <c:axId val="38193024"/>
      </c:barChart>
      <c:catAx>
        <c:axId val="38191104"/>
        <c:scaling>
          <c:orientation val="minMax"/>
        </c:scaling>
        <c:delete val="0"/>
        <c:axPos val="b"/>
        <c:majorTickMark val="out"/>
        <c:minorTickMark val="none"/>
        <c:tickLblPos val="nextTo"/>
        <c:crossAx val="38193024"/>
        <c:crosses val="autoZero"/>
        <c:auto val="1"/>
        <c:lblAlgn val="ctr"/>
        <c:lblOffset val="100"/>
        <c:noMultiLvlLbl val="0"/>
      </c:catAx>
      <c:valAx>
        <c:axId val="38193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191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[Population Of BAngladesh.xlsx]Sheet7!PivotTable7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Literacy</a:t>
            </a:r>
            <a:r>
              <a:rPr lang="en-US" baseline="0"/>
              <a:t> Rate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Sheet7!$A$4:$A$14</c:f>
              <c:strCache>
                <c:ptCount val="10"/>
                <c:pt idx="0">
                  <c:v>Barisal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  <c:pt idx="5">
                  <c:v>Rajshahi</c:v>
                </c:pt>
                <c:pt idx="6">
                  <c:v>Rangpur</c:v>
                </c:pt>
                <c:pt idx="7">
                  <c:v>Sylhet</c:v>
                </c:pt>
                <c:pt idx="8">
                  <c:v>Total</c:v>
                </c:pt>
                <c:pt idx="9">
                  <c:v>(blank)</c:v>
                </c:pt>
              </c:strCache>
            </c:strRef>
          </c:cat>
          <c:val>
            <c:numRef>
              <c:f>Sheet7!$B$4:$B$14</c:f>
              <c:numCache>
                <c:formatCode>General</c:formatCode>
                <c:ptCount val="10"/>
                <c:pt idx="0">
                  <c:v>77.569999999999993</c:v>
                </c:pt>
                <c:pt idx="1">
                  <c:v>76.53</c:v>
                </c:pt>
                <c:pt idx="2">
                  <c:v>78.09</c:v>
                </c:pt>
                <c:pt idx="3">
                  <c:v>75.02</c:v>
                </c:pt>
                <c:pt idx="4">
                  <c:v>67.069999999999993</c:v>
                </c:pt>
                <c:pt idx="5">
                  <c:v>71.91</c:v>
                </c:pt>
                <c:pt idx="6">
                  <c:v>70.75</c:v>
                </c:pt>
                <c:pt idx="7">
                  <c:v>71.92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176576"/>
        <c:axId val="37110528"/>
      </c:barChart>
      <c:catAx>
        <c:axId val="11176576"/>
        <c:scaling>
          <c:orientation val="minMax"/>
        </c:scaling>
        <c:delete val="0"/>
        <c:axPos val="b"/>
        <c:majorTickMark val="out"/>
        <c:minorTickMark val="none"/>
        <c:tickLblPos val="nextTo"/>
        <c:crossAx val="37110528"/>
        <c:crosses val="autoZero"/>
        <c:auto val="1"/>
        <c:lblAlgn val="ctr"/>
        <c:lblOffset val="100"/>
        <c:noMultiLvlLbl val="0"/>
      </c:catAx>
      <c:valAx>
        <c:axId val="37110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765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[Population Of BAngladesh.xlsx]Sheet8!PivotTable8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Mobile</a:t>
            </a:r>
            <a:r>
              <a:rPr lang="en-US" baseline="0"/>
              <a:t> Phone User</a:t>
            </a: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Sheet8!$A$4:$A$14</c:f>
              <c:strCache>
                <c:ptCount val="10"/>
                <c:pt idx="0">
                  <c:v>Barisal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  <c:pt idx="5">
                  <c:v>Rajshahi</c:v>
                </c:pt>
                <c:pt idx="6">
                  <c:v>Rangpur</c:v>
                </c:pt>
                <c:pt idx="7">
                  <c:v>Sylhet</c:v>
                </c:pt>
                <c:pt idx="8">
                  <c:v>Total</c:v>
                </c:pt>
                <c:pt idx="9">
                  <c:v>(blank)</c:v>
                </c:pt>
              </c:strCache>
            </c:strRef>
          </c:cat>
          <c:val>
            <c:numRef>
              <c:f>Sheet8!$B$4:$B$14</c:f>
              <c:numCache>
                <c:formatCode>General</c:formatCode>
                <c:ptCount val="10"/>
                <c:pt idx="0">
                  <c:v>56.39</c:v>
                </c:pt>
                <c:pt idx="1">
                  <c:v>55.51</c:v>
                </c:pt>
                <c:pt idx="2">
                  <c:v>62.07</c:v>
                </c:pt>
                <c:pt idx="3">
                  <c:v>55.91</c:v>
                </c:pt>
                <c:pt idx="4">
                  <c:v>49.91</c:v>
                </c:pt>
                <c:pt idx="5">
                  <c:v>54.3</c:v>
                </c:pt>
                <c:pt idx="6">
                  <c:v>51.84</c:v>
                </c:pt>
                <c:pt idx="7">
                  <c:v>47.55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186368"/>
        <c:axId val="121377920"/>
      </c:barChart>
      <c:catAx>
        <c:axId val="38186368"/>
        <c:scaling>
          <c:orientation val="minMax"/>
        </c:scaling>
        <c:delete val="0"/>
        <c:axPos val="b"/>
        <c:majorTickMark val="out"/>
        <c:minorTickMark val="none"/>
        <c:tickLblPos val="nextTo"/>
        <c:crossAx val="121377920"/>
        <c:crosses val="autoZero"/>
        <c:auto val="1"/>
        <c:lblAlgn val="ctr"/>
        <c:lblOffset val="100"/>
        <c:noMultiLvlLbl val="0"/>
      </c:catAx>
      <c:valAx>
        <c:axId val="121377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186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[Population Of BAngladesh.xlsx]Sheet9!PivotTable9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Internet User (%)</a:t>
            </a: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Sheet9!$A$4:$A$14</c:f>
              <c:strCache>
                <c:ptCount val="10"/>
                <c:pt idx="0">
                  <c:v>Barisal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  <c:pt idx="5">
                  <c:v>Rajshahi</c:v>
                </c:pt>
                <c:pt idx="6">
                  <c:v>Rangpur</c:v>
                </c:pt>
                <c:pt idx="7">
                  <c:v>Sylhet</c:v>
                </c:pt>
                <c:pt idx="8">
                  <c:v>Total</c:v>
                </c:pt>
                <c:pt idx="9">
                  <c:v>(blank)</c:v>
                </c:pt>
              </c:strCache>
            </c:strRef>
          </c:cat>
          <c:val>
            <c:numRef>
              <c:f>Sheet9!$B$4:$B$14</c:f>
              <c:numCache>
                <c:formatCode>General</c:formatCode>
                <c:ptCount val="10"/>
                <c:pt idx="0">
                  <c:v>23.7</c:v>
                </c:pt>
                <c:pt idx="1">
                  <c:v>37.36</c:v>
                </c:pt>
                <c:pt idx="2">
                  <c:v>40.409999999999997</c:v>
                </c:pt>
                <c:pt idx="3">
                  <c:v>27.54</c:v>
                </c:pt>
                <c:pt idx="4">
                  <c:v>20.23</c:v>
                </c:pt>
                <c:pt idx="5">
                  <c:v>23.34</c:v>
                </c:pt>
                <c:pt idx="6">
                  <c:v>17.670000000000002</c:v>
                </c:pt>
                <c:pt idx="7">
                  <c:v>28.05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33696"/>
        <c:axId val="37136256"/>
      </c:barChart>
      <c:catAx>
        <c:axId val="37133696"/>
        <c:scaling>
          <c:orientation val="minMax"/>
        </c:scaling>
        <c:delete val="0"/>
        <c:axPos val="b"/>
        <c:majorTickMark val="out"/>
        <c:minorTickMark val="none"/>
        <c:tickLblPos val="nextTo"/>
        <c:crossAx val="37136256"/>
        <c:crosses val="autoZero"/>
        <c:auto val="1"/>
        <c:lblAlgn val="ctr"/>
        <c:lblOffset val="100"/>
        <c:noMultiLvlLbl val="0"/>
      </c:catAx>
      <c:valAx>
        <c:axId val="37136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7133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[Population Of BAngladesh.xlsx]Sheet10!PivotTable11</c:name>
    <c:fmtId val="7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Land Area of Bangladesh</a:t>
            </a:r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Sheet10!$B$3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Sheet10!$A$4:$A$13</c:f>
              <c:strCache>
                <c:ptCount val="9"/>
                <c:pt idx="0">
                  <c:v>Barisal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  <c:pt idx="5">
                  <c:v>Rajshahi</c:v>
                </c:pt>
                <c:pt idx="6">
                  <c:v>Rangpur</c:v>
                </c:pt>
                <c:pt idx="7">
                  <c:v>Sylhet</c:v>
                </c:pt>
                <c:pt idx="8">
                  <c:v>(blank)</c:v>
                </c:pt>
              </c:strCache>
            </c:strRef>
          </c:cat>
          <c:val>
            <c:numRef>
              <c:f>Sheet10!$B$4:$B$13</c:f>
              <c:numCache>
                <c:formatCode>General</c:formatCode>
                <c:ptCount val="9"/>
                <c:pt idx="0">
                  <c:v>13225</c:v>
                </c:pt>
                <c:pt idx="1">
                  <c:v>33909</c:v>
                </c:pt>
                <c:pt idx="2">
                  <c:v>20594</c:v>
                </c:pt>
                <c:pt idx="3">
                  <c:v>22284</c:v>
                </c:pt>
                <c:pt idx="4">
                  <c:v>10584</c:v>
                </c:pt>
                <c:pt idx="5">
                  <c:v>18153</c:v>
                </c:pt>
                <c:pt idx="6">
                  <c:v>16185</c:v>
                </c:pt>
                <c:pt idx="7">
                  <c:v>12635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8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1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6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3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7D42-4A6A-421A-AC98-E63BF17E604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FFAA-0CCD-4B2E-8367-A598C1C0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73175"/>
            <a:ext cx="7772400" cy="1470025"/>
          </a:xfrm>
        </p:spPr>
        <p:txBody>
          <a:bodyPr/>
          <a:lstStyle/>
          <a:p>
            <a:r>
              <a:rPr lang="en-US" dirty="0" smtClean="0"/>
              <a:t>Population Of Bangladesh</a:t>
            </a:r>
            <a:br>
              <a:rPr lang="en-US" dirty="0" smtClean="0"/>
            </a:br>
            <a:r>
              <a:rPr lang="en-US" sz="2800" i="1" dirty="0" smtClean="0"/>
              <a:t>Division wise analysis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411141"/>
            <a:ext cx="6019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Presented By:</a:t>
            </a:r>
          </a:p>
          <a:p>
            <a:r>
              <a:rPr lang="en-US" sz="2400" dirty="0" smtClean="0"/>
              <a:t>Name: Md. </a:t>
            </a:r>
            <a:r>
              <a:rPr lang="en-US" sz="2400" dirty="0" err="1" smtClean="0"/>
              <a:t>Nowros</a:t>
            </a:r>
            <a:r>
              <a:rPr lang="en-US" sz="2400" dirty="0" smtClean="0"/>
              <a:t> </a:t>
            </a:r>
            <a:r>
              <a:rPr lang="en-US" sz="2400" dirty="0" err="1" smtClean="0"/>
              <a:t>Raihan</a:t>
            </a:r>
            <a:r>
              <a:rPr lang="en-US" sz="2400" dirty="0" smtClean="0"/>
              <a:t> </a:t>
            </a:r>
            <a:r>
              <a:rPr lang="en-US" sz="2400" dirty="0" err="1" smtClean="0"/>
              <a:t>Sayel</a:t>
            </a:r>
            <a:endParaRPr lang="en-US" sz="2400" dirty="0" smtClean="0"/>
          </a:p>
          <a:p>
            <a:r>
              <a:rPr lang="en-US" sz="2400" dirty="0" smtClean="0"/>
              <a:t>Roll: 01-24-06</a:t>
            </a:r>
          </a:p>
          <a:p>
            <a:r>
              <a:rPr lang="en-US" sz="2400" dirty="0" smtClean="0"/>
              <a:t>Batch: 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 Area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15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dirty="0" smtClean="0"/>
              <a:t>Thank you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Population of Each Division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0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Male, Female &amp; 3</a:t>
            </a:r>
            <a:r>
              <a:rPr lang="en-US" baseline="30000" dirty="0" smtClean="0"/>
              <a:t>rd</a:t>
            </a:r>
            <a:r>
              <a:rPr lang="en-US" dirty="0" smtClean="0"/>
              <a:t> Gender ratio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076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Population Growth Rate of Each Division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56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 Density of Each Division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75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Population </a:t>
            </a:r>
            <a:r>
              <a:rPr lang="en-US" dirty="0"/>
              <a:t>S</a:t>
            </a:r>
            <a:r>
              <a:rPr lang="en-US" dirty="0" smtClean="0"/>
              <a:t>ex ratio of Each Division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14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Literacy Rate of Each Division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15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Phone User Of Each Division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58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User (%)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4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90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Population Of Bangladesh Division wise analysis</vt:lpstr>
      <vt:lpstr>Total Population of Each Division</vt:lpstr>
      <vt:lpstr>Male, Female &amp; 3rd Gender ratio</vt:lpstr>
      <vt:lpstr>Population Growth Rate of Each Division</vt:lpstr>
      <vt:lpstr>Population Density of Each Division</vt:lpstr>
      <vt:lpstr>Population Sex ratio of Each Division</vt:lpstr>
      <vt:lpstr>Literacy Rate of Each Division</vt:lpstr>
      <vt:lpstr>Mobile Phone User Of Each Division</vt:lpstr>
      <vt:lpstr>Internet User (%)</vt:lpstr>
      <vt:lpstr>Land Area </vt:lpstr>
      <vt:lpstr>Thank you Everyone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Of Bangladesh Division wise analysis</dc:title>
  <dc:creator>sbc</dc:creator>
  <cp:lastModifiedBy>sbc</cp:lastModifiedBy>
  <cp:revision>5</cp:revision>
  <dcterms:created xsi:type="dcterms:W3CDTF">2024-10-04T17:43:47Z</dcterms:created>
  <dcterms:modified xsi:type="dcterms:W3CDTF">2024-10-04T18:00:45Z</dcterms:modified>
</cp:coreProperties>
</file>