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50" b="1" i="1">
                <a:solidFill>
                  <a:srgbClr val="0E456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0E456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50" b="1" i="1">
                <a:solidFill>
                  <a:srgbClr val="0E456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E456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027698" y="5114925"/>
            <a:ext cx="4345305" cy="0"/>
          </a:xfrm>
          <a:custGeom>
            <a:avLst/>
            <a:gdLst/>
            <a:ahLst/>
            <a:cxnLst/>
            <a:rect l="l" t="t" r="r" b="b"/>
            <a:pathLst>
              <a:path w="4345305" h="0">
                <a:moveTo>
                  <a:pt x="0" y="0"/>
                </a:moveTo>
                <a:lnTo>
                  <a:pt x="4344914" y="0"/>
                </a:lnTo>
              </a:path>
            </a:pathLst>
          </a:custGeom>
          <a:ln w="57149">
            <a:solidFill>
              <a:srgbClr val="7894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232550" y="7418451"/>
            <a:ext cx="4347210" cy="0"/>
          </a:xfrm>
          <a:custGeom>
            <a:avLst/>
            <a:gdLst/>
            <a:ahLst/>
            <a:cxnLst/>
            <a:rect l="l" t="t" r="r" b="b"/>
            <a:pathLst>
              <a:path w="4347209" h="0">
                <a:moveTo>
                  <a:pt x="0" y="0"/>
                </a:moveTo>
                <a:lnTo>
                  <a:pt x="4346752" y="0"/>
                </a:lnTo>
              </a:path>
            </a:pathLst>
          </a:custGeom>
          <a:ln w="57149">
            <a:solidFill>
              <a:srgbClr val="7894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660539" y="8483796"/>
            <a:ext cx="4716780" cy="0"/>
          </a:xfrm>
          <a:custGeom>
            <a:avLst/>
            <a:gdLst/>
            <a:ahLst/>
            <a:cxnLst/>
            <a:rect l="l" t="t" r="r" b="b"/>
            <a:pathLst>
              <a:path w="4716780" h="0">
                <a:moveTo>
                  <a:pt x="0" y="0"/>
                </a:moveTo>
                <a:lnTo>
                  <a:pt x="4716389" y="0"/>
                </a:lnTo>
              </a:path>
            </a:pathLst>
          </a:custGeom>
          <a:ln w="57149">
            <a:solidFill>
              <a:srgbClr val="7894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50" b="1" i="1">
                <a:solidFill>
                  <a:srgbClr val="0E456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20099" y="2682875"/>
            <a:ext cx="7372984" cy="5253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0E456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50" b="1" i="1">
                <a:solidFill>
                  <a:srgbClr val="0E456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9683" y="194448"/>
            <a:ext cx="15948633" cy="1532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50" b="1" i="1">
                <a:solidFill>
                  <a:srgbClr val="0E456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994" y="1800579"/>
            <a:ext cx="17826010" cy="7505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0E456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2.png"/><Relationship Id="rId9" Type="http://schemas.openxmlformats.org/officeDocument/2006/relationships/image" Target="../media/image16.png"/><Relationship Id="rId10" Type="http://schemas.openxmlformats.org/officeDocument/2006/relationships/image" Target="../media/image3.png"/><Relationship Id="rId11" Type="http://schemas.openxmlformats.org/officeDocument/2006/relationships/image" Target="../media/image1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158735" y="769791"/>
            <a:ext cx="8115300" cy="0"/>
          </a:xfrm>
          <a:custGeom>
            <a:avLst/>
            <a:gdLst/>
            <a:ahLst/>
            <a:cxnLst/>
            <a:rect l="l" t="t" r="r" b="b"/>
            <a:pathLst>
              <a:path w="8115300" h="0">
                <a:moveTo>
                  <a:pt x="0" y="0"/>
                </a:moveTo>
                <a:lnTo>
                  <a:pt x="8114970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28700" y="9745556"/>
            <a:ext cx="8115300" cy="0"/>
          </a:xfrm>
          <a:custGeom>
            <a:avLst/>
            <a:gdLst/>
            <a:ahLst/>
            <a:cxnLst/>
            <a:rect l="l" t="t" r="r" b="b"/>
            <a:pathLst>
              <a:path w="8115300" h="0">
                <a:moveTo>
                  <a:pt x="0" y="0"/>
                </a:moveTo>
                <a:lnTo>
                  <a:pt x="8114970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625980" y="9536928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4">
                <a:moveTo>
                  <a:pt x="213198" y="412766"/>
                </a:moveTo>
                <a:lnTo>
                  <a:pt x="172936" y="410293"/>
                </a:lnTo>
                <a:lnTo>
                  <a:pt x="133968" y="400051"/>
                </a:lnTo>
                <a:lnTo>
                  <a:pt x="97747" y="382402"/>
                </a:lnTo>
                <a:lnTo>
                  <a:pt x="65666" y="358024"/>
                </a:lnTo>
                <a:lnTo>
                  <a:pt x="38960" y="327855"/>
                </a:lnTo>
                <a:lnTo>
                  <a:pt x="18654" y="293053"/>
                </a:lnTo>
                <a:lnTo>
                  <a:pt x="5530" y="254959"/>
                </a:lnTo>
                <a:lnTo>
                  <a:pt x="92" y="215035"/>
                </a:lnTo>
                <a:lnTo>
                  <a:pt x="62" y="208307"/>
                </a:lnTo>
                <a:lnTo>
                  <a:pt x="0" y="201536"/>
                </a:lnTo>
                <a:lnTo>
                  <a:pt x="4932" y="161282"/>
                </a:lnTo>
                <a:lnTo>
                  <a:pt x="17638" y="122769"/>
                </a:lnTo>
                <a:lnTo>
                  <a:pt x="37627" y="87482"/>
                </a:lnTo>
                <a:lnTo>
                  <a:pt x="64128" y="56783"/>
                </a:lnTo>
                <a:lnTo>
                  <a:pt x="96118" y="31856"/>
                </a:lnTo>
                <a:lnTo>
                  <a:pt x="132363" y="13663"/>
                </a:lnTo>
                <a:lnTo>
                  <a:pt x="171466" y="2906"/>
                </a:lnTo>
                <a:lnTo>
                  <a:pt x="211916" y="0"/>
                </a:lnTo>
                <a:lnTo>
                  <a:pt x="218674" y="290"/>
                </a:lnTo>
                <a:lnTo>
                  <a:pt x="258725" y="6662"/>
                </a:lnTo>
                <a:lnTo>
                  <a:pt x="296758" y="20739"/>
                </a:lnTo>
                <a:lnTo>
                  <a:pt x="331306" y="41979"/>
                </a:lnTo>
                <a:lnTo>
                  <a:pt x="361037" y="69562"/>
                </a:lnTo>
                <a:lnTo>
                  <a:pt x="384802" y="102424"/>
                </a:lnTo>
                <a:lnTo>
                  <a:pt x="401685" y="139298"/>
                </a:lnTo>
                <a:lnTo>
                  <a:pt x="411035" y="178760"/>
                </a:lnTo>
                <a:lnTo>
                  <a:pt x="412802" y="212533"/>
                </a:lnTo>
                <a:lnTo>
                  <a:pt x="412491" y="219289"/>
                </a:lnTo>
                <a:lnTo>
                  <a:pt x="405996" y="259321"/>
                </a:lnTo>
                <a:lnTo>
                  <a:pt x="391803" y="297311"/>
                </a:lnTo>
                <a:lnTo>
                  <a:pt x="370457" y="331794"/>
                </a:lnTo>
                <a:lnTo>
                  <a:pt x="342783" y="361439"/>
                </a:lnTo>
                <a:lnTo>
                  <a:pt x="309848" y="385103"/>
                </a:lnTo>
                <a:lnTo>
                  <a:pt x="272923" y="401874"/>
                </a:lnTo>
                <a:lnTo>
                  <a:pt x="233432" y="411102"/>
                </a:lnTo>
                <a:lnTo>
                  <a:pt x="219954" y="412433"/>
                </a:lnTo>
                <a:lnTo>
                  <a:pt x="213198" y="412766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273706" y="9540827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4">
                <a:moveTo>
                  <a:pt x="200941" y="412800"/>
                </a:moveTo>
                <a:lnTo>
                  <a:pt x="160698" y="407754"/>
                </a:lnTo>
                <a:lnTo>
                  <a:pt x="122217" y="394938"/>
                </a:lnTo>
                <a:lnTo>
                  <a:pt x="86985" y="374848"/>
                </a:lnTo>
                <a:lnTo>
                  <a:pt x="56359" y="348257"/>
                </a:lnTo>
                <a:lnTo>
                  <a:pt x="31522" y="316193"/>
                </a:lnTo>
                <a:lnTo>
                  <a:pt x="13433" y="279892"/>
                </a:lnTo>
                <a:lnTo>
                  <a:pt x="2788" y="240756"/>
                </a:lnTo>
                <a:lnTo>
                  <a:pt x="0" y="200293"/>
                </a:lnTo>
                <a:lnTo>
                  <a:pt x="310" y="193536"/>
                </a:lnTo>
                <a:lnTo>
                  <a:pt x="6800" y="153501"/>
                </a:lnTo>
                <a:lnTo>
                  <a:pt x="20990" y="115505"/>
                </a:lnTo>
                <a:lnTo>
                  <a:pt x="42335" y="81018"/>
                </a:lnTo>
                <a:lnTo>
                  <a:pt x="70009" y="51368"/>
                </a:lnTo>
                <a:lnTo>
                  <a:pt x="102945" y="27700"/>
                </a:lnTo>
                <a:lnTo>
                  <a:pt x="139873" y="10927"/>
                </a:lnTo>
                <a:lnTo>
                  <a:pt x="179367" y="1696"/>
                </a:lnTo>
                <a:lnTo>
                  <a:pt x="213101" y="0"/>
                </a:lnTo>
                <a:lnTo>
                  <a:pt x="219813" y="297"/>
                </a:lnTo>
                <a:lnTo>
                  <a:pt x="259588" y="6665"/>
                </a:lnTo>
                <a:lnTo>
                  <a:pt x="297356" y="20671"/>
                </a:lnTo>
                <a:lnTo>
                  <a:pt x="331667" y="41776"/>
                </a:lnTo>
                <a:lnTo>
                  <a:pt x="361200" y="69169"/>
                </a:lnTo>
                <a:lnTo>
                  <a:pt x="384822" y="101798"/>
                </a:lnTo>
                <a:lnTo>
                  <a:pt x="401625" y="138408"/>
                </a:lnTo>
                <a:lnTo>
                  <a:pt x="410962" y="177593"/>
                </a:lnTo>
                <a:lnTo>
                  <a:pt x="412739" y="204408"/>
                </a:lnTo>
                <a:lnTo>
                  <a:pt x="412805" y="211181"/>
                </a:lnTo>
                <a:lnTo>
                  <a:pt x="407887" y="251440"/>
                </a:lnTo>
                <a:lnTo>
                  <a:pt x="395194" y="289961"/>
                </a:lnTo>
                <a:lnTo>
                  <a:pt x="375216" y="325258"/>
                </a:lnTo>
                <a:lnTo>
                  <a:pt x="348724" y="355968"/>
                </a:lnTo>
                <a:lnTo>
                  <a:pt x="316740" y="380907"/>
                </a:lnTo>
                <a:lnTo>
                  <a:pt x="280497" y="399112"/>
                </a:lnTo>
                <a:lnTo>
                  <a:pt x="241394" y="409882"/>
                </a:lnTo>
                <a:lnTo>
                  <a:pt x="214486" y="412713"/>
                </a:lnTo>
                <a:lnTo>
                  <a:pt x="200941" y="412800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0922043" y="9540827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4">
                <a:moveTo>
                  <a:pt x="200941" y="412800"/>
                </a:moveTo>
                <a:lnTo>
                  <a:pt x="160698" y="407754"/>
                </a:lnTo>
                <a:lnTo>
                  <a:pt x="122217" y="394938"/>
                </a:lnTo>
                <a:lnTo>
                  <a:pt x="86985" y="374848"/>
                </a:lnTo>
                <a:lnTo>
                  <a:pt x="56359" y="348257"/>
                </a:lnTo>
                <a:lnTo>
                  <a:pt x="31522" y="316193"/>
                </a:lnTo>
                <a:lnTo>
                  <a:pt x="13433" y="279892"/>
                </a:lnTo>
                <a:lnTo>
                  <a:pt x="2788" y="240756"/>
                </a:lnTo>
                <a:lnTo>
                  <a:pt x="0" y="200293"/>
                </a:lnTo>
                <a:lnTo>
                  <a:pt x="310" y="193536"/>
                </a:lnTo>
                <a:lnTo>
                  <a:pt x="6800" y="153501"/>
                </a:lnTo>
                <a:lnTo>
                  <a:pt x="20991" y="115505"/>
                </a:lnTo>
                <a:lnTo>
                  <a:pt x="42335" y="81018"/>
                </a:lnTo>
                <a:lnTo>
                  <a:pt x="70009" y="51368"/>
                </a:lnTo>
                <a:lnTo>
                  <a:pt x="102945" y="27700"/>
                </a:lnTo>
                <a:lnTo>
                  <a:pt x="139873" y="10927"/>
                </a:lnTo>
                <a:lnTo>
                  <a:pt x="179367" y="1696"/>
                </a:lnTo>
                <a:lnTo>
                  <a:pt x="213101" y="0"/>
                </a:lnTo>
                <a:lnTo>
                  <a:pt x="219812" y="297"/>
                </a:lnTo>
                <a:lnTo>
                  <a:pt x="259588" y="6665"/>
                </a:lnTo>
                <a:lnTo>
                  <a:pt x="297356" y="20671"/>
                </a:lnTo>
                <a:lnTo>
                  <a:pt x="331667" y="41776"/>
                </a:lnTo>
                <a:lnTo>
                  <a:pt x="361200" y="69169"/>
                </a:lnTo>
                <a:lnTo>
                  <a:pt x="384822" y="101798"/>
                </a:lnTo>
                <a:lnTo>
                  <a:pt x="401624" y="138408"/>
                </a:lnTo>
                <a:lnTo>
                  <a:pt x="410962" y="177593"/>
                </a:lnTo>
                <a:lnTo>
                  <a:pt x="412739" y="204408"/>
                </a:lnTo>
                <a:lnTo>
                  <a:pt x="412804" y="211181"/>
                </a:lnTo>
                <a:lnTo>
                  <a:pt x="407887" y="251440"/>
                </a:lnTo>
                <a:lnTo>
                  <a:pt x="395194" y="289961"/>
                </a:lnTo>
                <a:lnTo>
                  <a:pt x="375216" y="325258"/>
                </a:lnTo>
                <a:lnTo>
                  <a:pt x="348724" y="355968"/>
                </a:lnTo>
                <a:lnTo>
                  <a:pt x="316739" y="380907"/>
                </a:lnTo>
                <a:lnTo>
                  <a:pt x="280496" y="399112"/>
                </a:lnTo>
                <a:lnTo>
                  <a:pt x="241394" y="409882"/>
                </a:lnTo>
                <a:lnTo>
                  <a:pt x="214485" y="412713"/>
                </a:lnTo>
                <a:lnTo>
                  <a:pt x="200941" y="412800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1570131" y="9540830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4">
                <a:moveTo>
                  <a:pt x="200941" y="412798"/>
                </a:moveTo>
                <a:lnTo>
                  <a:pt x="160698" y="407751"/>
                </a:lnTo>
                <a:lnTo>
                  <a:pt x="122217" y="394935"/>
                </a:lnTo>
                <a:lnTo>
                  <a:pt x="86985" y="374845"/>
                </a:lnTo>
                <a:lnTo>
                  <a:pt x="56359" y="348254"/>
                </a:lnTo>
                <a:lnTo>
                  <a:pt x="31522" y="316190"/>
                </a:lnTo>
                <a:lnTo>
                  <a:pt x="13433" y="279889"/>
                </a:lnTo>
                <a:lnTo>
                  <a:pt x="2788" y="240753"/>
                </a:lnTo>
                <a:lnTo>
                  <a:pt x="0" y="200291"/>
                </a:lnTo>
                <a:lnTo>
                  <a:pt x="310" y="193533"/>
                </a:lnTo>
                <a:lnTo>
                  <a:pt x="6800" y="153498"/>
                </a:lnTo>
                <a:lnTo>
                  <a:pt x="20991" y="115503"/>
                </a:lnTo>
                <a:lnTo>
                  <a:pt x="42335" y="81015"/>
                </a:lnTo>
                <a:lnTo>
                  <a:pt x="70009" y="51365"/>
                </a:lnTo>
                <a:lnTo>
                  <a:pt x="102946" y="27697"/>
                </a:lnTo>
                <a:lnTo>
                  <a:pt x="139873" y="10924"/>
                </a:lnTo>
                <a:lnTo>
                  <a:pt x="179367" y="1694"/>
                </a:lnTo>
                <a:lnTo>
                  <a:pt x="213100" y="0"/>
                </a:lnTo>
                <a:lnTo>
                  <a:pt x="219811" y="299"/>
                </a:lnTo>
                <a:lnTo>
                  <a:pt x="259580" y="6679"/>
                </a:lnTo>
                <a:lnTo>
                  <a:pt x="297341" y="20692"/>
                </a:lnTo>
                <a:lnTo>
                  <a:pt x="331645" y="41799"/>
                </a:lnTo>
                <a:lnTo>
                  <a:pt x="361175" y="69189"/>
                </a:lnTo>
                <a:lnTo>
                  <a:pt x="384797" y="101813"/>
                </a:lnTo>
                <a:lnTo>
                  <a:pt x="401605" y="138416"/>
                </a:lnTo>
                <a:lnTo>
                  <a:pt x="410952" y="177593"/>
                </a:lnTo>
                <a:lnTo>
                  <a:pt x="412739" y="204406"/>
                </a:lnTo>
                <a:lnTo>
                  <a:pt x="412805" y="211178"/>
                </a:lnTo>
                <a:lnTo>
                  <a:pt x="407888" y="251437"/>
                </a:lnTo>
                <a:lnTo>
                  <a:pt x="395195" y="289958"/>
                </a:lnTo>
                <a:lnTo>
                  <a:pt x="375217" y="325255"/>
                </a:lnTo>
                <a:lnTo>
                  <a:pt x="348724" y="355965"/>
                </a:lnTo>
                <a:lnTo>
                  <a:pt x="316740" y="380904"/>
                </a:lnTo>
                <a:lnTo>
                  <a:pt x="280497" y="399110"/>
                </a:lnTo>
                <a:lnTo>
                  <a:pt x="241394" y="409880"/>
                </a:lnTo>
                <a:lnTo>
                  <a:pt x="214486" y="412710"/>
                </a:lnTo>
                <a:lnTo>
                  <a:pt x="200941" y="412798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2218137" y="9540827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4">
                <a:moveTo>
                  <a:pt x="200941" y="412800"/>
                </a:moveTo>
                <a:lnTo>
                  <a:pt x="160698" y="407754"/>
                </a:lnTo>
                <a:lnTo>
                  <a:pt x="122217" y="394938"/>
                </a:lnTo>
                <a:lnTo>
                  <a:pt x="86985" y="374848"/>
                </a:lnTo>
                <a:lnTo>
                  <a:pt x="56359" y="348257"/>
                </a:lnTo>
                <a:lnTo>
                  <a:pt x="31522" y="316193"/>
                </a:lnTo>
                <a:lnTo>
                  <a:pt x="13433" y="279892"/>
                </a:lnTo>
                <a:lnTo>
                  <a:pt x="2788" y="240756"/>
                </a:lnTo>
                <a:lnTo>
                  <a:pt x="0" y="200293"/>
                </a:lnTo>
                <a:lnTo>
                  <a:pt x="310" y="193536"/>
                </a:lnTo>
                <a:lnTo>
                  <a:pt x="6800" y="153500"/>
                </a:lnTo>
                <a:lnTo>
                  <a:pt x="20991" y="115505"/>
                </a:lnTo>
                <a:lnTo>
                  <a:pt x="42335" y="81018"/>
                </a:lnTo>
                <a:lnTo>
                  <a:pt x="70009" y="51368"/>
                </a:lnTo>
                <a:lnTo>
                  <a:pt x="102946" y="27700"/>
                </a:lnTo>
                <a:lnTo>
                  <a:pt x="139873" y="10927"/>
                </a:lnTo>
                <a:lnTo>
                  <a:pt x="179367" y="1696"/>
                </a:lnTo>
                <a:lnTo>
                  <a:pt x="213101" y="0"/>
                </a:lnTo>
                <a:lnTo>
                  <a:pt x="219813" y="297"/>
                </a:lnTo>
                <a:lnTo>
                  <a:pt x="259588" y="6665"/>
                </a:lnTo>
                <a:lnTo>
                  <a:pt x="297357" y="20671"/>
                </a:lnTo>
                <a:lnTo>
                  <a:pt x="331667" y="41776"/>
                </a:lnTo>
                <a:lnTo>
                  <a:pt x="361201" y="69169"/>
                </a:lnTo>
                <a:lnTo>
                  <a:pt x="384822" y="101798"/>
                </a:lnTo>
                <a:lnTo>
                  <a:pt x="401625" y="138408"/>
                </a:lnTo>
                <a:lnTo>
                  <a:pt x="410962" y="177593"/>
                </a:lnTo>
                <a:lnTo>
                  <a:pt x="412739" y="204408"/>
                </a:lnTo>
                <a:lnTo>
                  <a:pt x="412805" y="211181"/>
                </a:lnTo>
                <a:lnTo>
                  <a:pt x="407887" y="251440"/>
                </a:lnTo>
                <a:lnTo>
                  <a:pt x="395194" y="289961"/>
                </a:lnTo>
                <a:lnTo>
                  <a:pt x="375216" y="325258"/>
                </a:lnTo>
                <a:lnTo>
                  <a:pt x="348724" y="355968"/>
                </a:lnTo>
                <a:lnTo>
                  <a:pt x="316739" y="380907"/>
                </a:lnTo>
                <a:lnTo>
                  <a:pt x="280496" y="399113"/>
                </a:lnTo>
                <a:lnTo>
                  <a:pt x="241394" y="409882"/>
                </a:lnTo>
                <a:lnTo>
                  <a:pt x="214486" y="412713"/>
                </a:lnTo>
                <a:lnTo>
                  <a:pt x="200941" y="412800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53241" y="1273468"/>
            <a:ext cx="15151735" cy="303657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135255">
              <a:lnSpc>
                <a:spcPct val="116900"/>
              </a:lnSpc>
              <a:spcBef>
                <a:spcPts val="95"/>
              </a:spcBef>
            </a:pPr>
            <a:r>
              <a:rPr dirty="0" sz="8450" spc="-840" i="0">
                <a:latin typeface="Tahoma"/>
                <a:cs typeface="Tahoma"/>
              </a:rPr>
              <a:t>AI-</a:t>
            </a:r>
            <a:r>
              <a:rPr dirty="0" sz="8450" i="0">
                <a:latin typeface="Tahoma"/>
                <a:cs typeface="Tahoma"/>
              </a:rPr>
              <a:t>Based</a:t>
            </a:r>
            <a:r>
              <a:rPr dirty="0" sz="8450" spc="-470" i="0">
                <a:latin typeface="Tahoma"/>
                <a:cs typeface="Tahoma"/>
              </a:rPr>
              <a:t> </a:t>
            </a:r>
            <a:r>
              <a:rPr dirty="0" sz="8450" spc="-45" i="0">
                <a:latin typeface="Tahoma"/>
                <a:cs typeface="Tahoma"/>
              </a:rPr>
              <a:t>Logic</a:t>
            </a:r>
            <a:r>
              <a:rPr dirty="0" sz="8450" spc="-380" i="0">
                <a:latin typeface="Tahoma"/>
                <a:cs typeface="Tahoma"/>
              </a:rPr>
              <a:t> </a:t>
            </a:r>
            <a:r>
              <a:rPr dirty="0" sz="8450" spc="-335" i="0">
                <a:latin typeface="Tahoma"/>
                <a:cs typeface="Tahoma"/>
              </a:rPr>
              <a:t>Puzzle</a:t>
            </a:r>
            <a:r>
              <a:rPr dirty="0" sz="8450" spc="-280" i="0">
                <a:latin typeface="Tahoma"/>
                <a:cs typeface="Tahoma"/>
              </a:rPr>
              <a:t> </a:t>
            </a:r>
            <a:r>
              <a:rPr dirty="0" sz="8450" spc="-10" i="0">
                <a:latin typeface="Tahoma"/>
                <a:cs typeface="Tahoma"/>
              </a:rPr>
              <a:t>Solver </a:t>
            </a:r>
            <a:r>
              <a:rPr dirty="0" sz="8450" spc="-305" i="0">
                <a:latin typeface="Tahoma"/>
                <a:cs typeface="Tahoma"/>
              </a:rPr>
              <a:t>Using</a:t>
            </a:r>
            <a:r>
              <a:rPr dirty="0" sz="8450" spc="-245" i="0">
                <a:latin typeface="Tahoma"/>
                <a:cs typeface="Tahoma"/>
              </a:rPr>
              <a:t> </a:t>
            </a:r>
            <a:r>
              <a:rPr dirty="0" sz="8450" spc="-155" i="0">
                <a:latin typeface="Tahoma"/>
                <a:cs typeface="Tahoma"/>
              </a:rPr>
              <a:t>Constraint</a:t>
            </a:r>
            <a:r>
              <a:rPr dirty="0" sz="8450" spc="-245" i="0">
                <a:latin typeface="Tahoma"/>
                <a:cs typeface="Tahoma"/>
              </a:rPr>
              <a:t> </a:t>
            </a:r>
            <a:r>
              <a:rPr dirty="0" sz="8450" spc="-70" i="0">
                <a:latin typeface="Tahoma"/>
                <a:cs typeface="Tahoma"/>
              </a:rPr>
              <a:t>Satisfaction</a:t>
            </a:r>
            <a:endParaRPr sz="8450">
              <a:latin typeface="Tahoma"/>
              <a:cs typeface="Tahom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653614" y="602769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209665" y="405925"/>
                </a:moveTo>
                <a:lnTo>
                  <a:pt x="170070" y="403493"/>
                </a:lnTo>
                <a:lnTo>
                  <a:pt x="131747" y="393421"/>
                </a:lnTo>
                <a:lnTo>
                  <a:pt x="96127" y="376065"/>
                </a:lnTo>
                <a:lnTo>
                  <a:pt x="64578" y="352091"/>
                </a:lnTo>
                <a:lnTo>
                  <a:pt x="38314" y="322421"/>
                </a:lnTo>
                <a:lnTo>
                  <a:pt x="18345" y="288196"/>
                </a:lnTo>
                <a:lnTo>
                  <a:pt x="5438" y="250733"/>
                </a:lnTo>
                <a:lnTo>
                  <a:pt x="90" y="211471"/>
                </a:lnTo>
                <a:lnTo>
                  <a:pt x="61" y="204855"/>
                </a:lnTo>
                <a:lnTo>
                  <a:pt x="0" y="198196"/>
                </a:lnTo>
                <a:lnTo>
                  <a:pt x="4851" y="158609"/>
                </a:lnTo>
                <a:lnTo>
                  <a:pt x="17346" y="120734"/>
                </a:lnTo>
                <a:lnTo>
                  <a:pt x="37004" y="86032"/>
                </a:lnTo>
                <a:lnTo>
                  <a:pt x="63065" y="55842"/>
                </a:lnTo>
                <a:lnTo>
                  <a:pt x="94525" y="31328"/>
                </a:lnTo>
                <a:lnTo>
                  <a:pt x="130170" y="13437"/>
                </a:lnTo>
                <a:lnTo>
                  <a:pt x="168624" y="2858"/>
                </a:lnTo>
                <a:lnTo>
                  <a:pt x="208404" y="0"/>
                </a:lnTo>
                <a:lnTo>
                  <a:pt x="215049" y="286"/>
                </a:lnTo>
                <a:lnTo>
                  <a:pt x="254437" y="6552"/>
                </a:lnTo>
                <a:lnTo>
                  <a:pt x="291840" y="20395"/>
                </a:lnTo>
                <a:lnTo>
                  <a:pt x="325816" y="41283"/>
                </a:lnTo>
                <a:lnTo>
                  <a:pt x="355053" y="68409"/>
                </a:lnTo>
                <a:lnTo>
                  <a:pt x="378424" y="100727"/>
                </a:lnTo>
                <a:lnTo>
                  <a:pt x="395028" y="136989"/>
                </a:lnTo>
                <a:lnTo>
                  <a:pt x="404223" y="175798"/>
                </a:lnTo>
                <a:lnTo>
                  <a:pt x="405961" y="209010"/>
                </a:lnTo>
                <a:lnTo>
                  <a:pt x="405654" y="215655"/>
                </a:lnTo>
                <a:lnTo>
                  <a:pt x="399268" y="255023"/>
                </a:lnTo>
                <a:lnTo>
                  <a:pt x="385309" y="292384"/>
                </a:lnTo>
                <a:lnTo>
                  <a:pt x="364318" y="326295"/>
                </a:lnTo>
                <a:lnTo>
                  <a:pt x="337102" y="355449"/>
                </a:lnTo>
                <a:lnTo>
                  <a:pt x="304713" y="378721"/>
                </a:lnTo>
                <a:lnTo>
                  <a:pt x="268400" y="395214"/>
                </a:lnTo>
                <a:lnTo>
                  <a:pt x="229563" y="404289"/>
                </a:lnTo>
                <a:lnTo>
                  <a:pt x="216309" y="405598"/>
                </a:lnTo>
                <a:lnTo>
                  <a:pt x="209665" y="405925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290605" y="606604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5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928198" y="606604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7565545" y="606606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6"/>
                </a:moveTo>
                <a:lnTo>
                  <a:pt x="158035" y="400994"/>
                </a:lnTo>
                <a:lnTo>
                  <a:pt x="120192" y="388390"/>
                </a:lnTo>
                <a:lnTo>
                  <a:pt x="85543" y="368633"/>
                </a:lnTo>
                <a:lnTo>
                  <a:pt x="55425" y="342483"/>
                </a:lnTo>
                <a:lnTo>
                  <a:pt x="31000" y="310950"/>
                </a:lnTo>
                <a:lnTo>
                  <a:pt x="13210" y="275251"/>
                </a:lnTo>
                <a:lnTo>
                  <a:pt x="2742" y="236763"/>
                </a:lnTo>
                <a:lnTo>
                  <a:pt x="0" y="196971"/>
                </a:lnTo>
                <a:lnTo>
                  <a:pt x="305" y="190326"/>
                </a:lnTo>
                <a:lnTo>
                  <a:pt x="6687" y="150954"/>
                </a:lnTo>
                <a:lnTo>
                  <a:pt x="20643" y="113589"/>
                </a:lnTo>
                <a:lnTo>
                  <a:pt x="41633" y="79673"/>
                </a:lnTo>
                <a:lnTo>
                  <a:pt x="68849" y="50514"/>
                </a:lnTo>
                <a:lnTo>
                  <a:pt x="101240" y="27238"/>
                </a:lnTo>
                <a:lnTo>
                  <a:pt x="137555" y="10743"/>
                </a:lnTo>
                <a:lnTo>
                  <a:pt x="176395" y="1666"/>
                </a:lnTo>
                <a:lnTo>
                  <a:pt x="209569" y="0"/>
                </a:lnTo>
                <a:lnTo>
                  <a:pt x="216168" y="294"/>
                </a:lnTo>
                <a:lnTo>
                  <a:pt x="255278" y="6569"/>
                </a:lnTo>
                <a:lnTo>
                  <a:pt x="292413" y="20349"/>
                </a:lnTo>
                <a:lnTo>
                  <a:pt x="326149" y="41106"/>
                </a:lnTo>
                <a:lnTo>
                  <a:pt x="355190" y="68043"/>
                </a:lnTo>
                <a:lnTo>
                  <a:pt x="378420" y="100125"/>
                </a:lnTo>
                <a:lnTo>
                  <a:pt x="394949" y="136122"/>
                </a:lnTo>
                <a:lnTo>
                  <a:pt x="404141" y="174650"/>
                </a:lnTo>
                <a:lnTo>
                  <a:pt x="405899" y="201018"/>
                </a:lnTo>
                <a:lnTo>
                  <a:pt x="405963" y="207678"/>
                </a:lnTo>
                <a:lnTo>
                  <a:pt x="401128" y="247270"/>
                </a:lnTo>
                <a:lnTo>
                  <a:pt x="388645" y="285153"/>
                </a:lnTo>
                <a:lnTo>
                  <a:pt x="368998" y="319864"/>
                </a:lnTo>
                <a:lnTo>
                  <a:pt x="342945" y="350066"/>
                </a:lnTo>
                <a:lnTo>
                  <a:pt x="311490" y="374592"/>
                </a:lnTo>
                <a:lnTo>
                  <a:pt x="275848" y="392495"/>
                </a:lnTo>
                <a:lnTo>
                  <a:pt x="237394" y="403087"/>
                </a:lnTo>
                <a:lnTo>
                  <a:pt x="210931" y="405871"/>
                </a:lnTo>
                <a:lnTo>
                  <a:pt x="197611" y="405956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8202812" y="606604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6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5"/>
                </a:lnTo>
                <a:lnTo>
                  <a:pt x="0" y="196974"/>
                </a:lnTo>
                <a:lnTo>
                  <a:pt x="305" y="190328"/>
                </a:lnTo>
                <a:lnTo>
                  <a:pt x="6687" y="150956"/>
                </a:lnTo>
                <a:lnTo>
                  <a:pt x="20643" y="113591"/>
                </a:lnTo>
                <a:lnTo>
                  <a:pt x="41634" y="79675"/>
                </a:lnTo>
                <a:lnTo>
                  <a:pt x="68849" y="50517"/>
                </a:lnTo>
                <a:lnTo>
                  <a:pt x="101240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70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9" y="20328"/>
                </a:lnTo>
                <a:lnTo>
                  <a:pt x="326170" y="41083"/>
                </a:lnTo>
                <a:lnTo>
                  <a:pt x="355215" y="68023"/>
                </a:lnTo>
                <a:lnTo>
                  <a:pt x="378445" y="100111"/>
                </a:lnTo>
                <a:lnTo>
                  <a:pt x="394969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4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507085" y="4559424"/>
            <a:ext cx="17244060" cy="35706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16100"/>
              </a:lnSpc>
              <a:spcBef>
                <a:spcPts val="95"/>
              </a:spcBef>
            </a:pPr>
            <a:r>
              <a:rPr dirty="0" sz="5600" spc="-290">
                <a:latin typeface="Arial Black"/>
                <a:cs typeface="Arial Black"/>
              </a:rPr>
              <a:t>Subtitle:</a:t>
            </a:r>
            <a:r>
              <a:rPr dirty="0" sz="5600" spc="-530">
                <a:latin typeface="Arial Black"/>
                <a:cs typeface="Arial Black"/>
              </a:rPr>
              <a:t> </a:t>
            </a:r>
            <a:r>
              <a:rPr dirty="0" sz="5600" spc="-480">
                <a:latin typeface="Arial Black"/>
                <a:cs typeface="Arial Black"/>
              </a:rPr>
              <a:t>A</a:t>
            </a:r>
            <a:r>
              <a:rPr dirty="0" sz="5600" spc="-530">
                <a:latin typeface="Arial Black"/>
                <a:cs typeface="Arial Black"/>
              </a:rPr>
              <a:t> </a:t>
            </a:r>
            <a:r>
              <a:rPr dirty="0" sz="5600" spc="-245">
                <a:latin typeface="Arial Black"/>
                <a:cs typeface="Arial Black"/>
              </a:rPr>
              <a:t>Step-</a:t>
            </a:r>
            <a:r>
              <a:rPr dirty="0" sz="5600" spc="-575">
                <a:latin typeface="Arial Black"/>
                <a:cs typeface="Arial Black"/>
              </a:rPr>
              <a:t>wise</a:t>
            </a:r>
            <a:r>
              <a:rPr dirty="0" sz="5600" spc="-530">
                <a:latin typeface="Arial Black"/>
                <a:cs typeface="Arial Black"/>
              </a:rPr>
              <a:t> </a:t>
            </a:r>
            <a:r>
              <a:rPr dirty="0" sz="5600" spc="-465">
                <a:latin typeface="Arial Black"/>
                <a:cs typeface="Arial Black"/>
              </a:rPr>
              <a:t>Framework</a:t>
            </a:r>
            <a:r>
              <a:rPr dirty="0" sz="5600" spc="-525">
                <a:latin typeface="Arial Black"/>
                <a:cs typeface="Arial Black"/>
              </a:rPr>
              <a:t> </a:t>
            </a:r>
            <a:r>
              <a:rPr dirty="0" sz="5600" spc="-140">
                <a:latin typeface="Arial Black"/>
                <a:cs typeface="Arial Black"/>
              </a:rPr>
              <a:t>for</a:t>
            </a:r>
            <a:r>
              <a:rPr dirty="0" sz="5600" spc="-530">
                <a:latin typeface="Arial Black"/>
                <a:cs typeface="Arial Black"/>
              </a:rPr>
              <a:t> </a:t>
            </a:r>
            <a:r>
              <a:rPr dirty="0" sz="5600" spc="-340">
                <a:latin typeface="Arial Black"/>
                <a:cs typeface="Arial Black"/>
              </a:rPr>
              <a:t>Solving</a:t>
            </a:r>
            <a:r>
              <a:rPr dirty="0" sz="5600" spc="-530">
                <a:latin typeface="Arial Black"/>
                <a:cs typeface="Arial Black"/>
              </a:rPr>
              <a:t> </a:t>
            </a:r>
            <a:r>
              <a:rPr dirty="0" sz="5600" spc="-484">
                <a:latin typeface="Arial Black"/>
                <a:cs typeface="Arial Black"/>
              </a:rPr>
              <a:t>Logic </a:t>
            </a:r>
            <a:r>
              <a:rPr dirty="0" sz="5600" spc="-415">
                <a:latin typeface="Arial Black"/>
                <a:cs typeface="Arial Black"/>
              </a:rPr>
              <a:t>Puzzles</a:t>
            </a:r>
            <a:endParaRPr sz="5600">
              <a:latin typeface="Arial Black"/>
              <a:cs typeface="Arial Black"/>
            </a:endParaRPr>
          </a:p>
          <a:p>
            <a:pPr algn="ctr" marL="59690">
              <a:lnSpc>
                <a:spcPct val="100000"/>
              </a:lnSpc>
              <a:spcBef>
                <a:spcPts val="2835"/>
              </a:spcBef>
            </a:pPr>
            <a:r>
              <a:rPr dirty="0" sz="7900" spc="-250">
                <a:solidFill>
                  <a:srgbClr val="0E4561"/>
                </a:solidFill>
                <a:latin typeface="Arial Black"/>
                <a:cs typeface="Arial Black"/>
              </a:rPr>
              <a:t>Group-</a:t>
            </a:r>
            <a:r>
              <a:rPr dirty="0" sz="7900" spc="-950">
                <a:solidFill>
                  <a:srgbClr val="0E4561"/>
                </a:solidFill>
                <a:latin typeface="Arial Black"/>
                <a:cs typeface="Arial Black"/>
              </a:rPr>
              <a:t>2</a:t>
            </a:r>
            <a:endParaRPr sz="79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AE4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-76943"/>
            <a:ext cx="14057630" cy="13785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850"/>
              <a:t>Future</a:t>
            </a:r>
            <a:r>
              <a:rPr dirty="0" sz="8850" spc="-750"/>
              <a:t> </a:t>
            </a:r>
            <a:r>
              <a:rPr dirty="0" sz="8850" spc="60"/>
              <a:t>Development</a:t>
            </a:r>
            <a:r>
              <a:rPr dirty="0" sz="8850" spc="-750"/>
              <a:t> </a:t>
            </a:r>
            <a:r>
              <a:rPr dirty="0" sz="8850" spc="175"/>
              <a:t>Plans</a:t>
            </a:r>
            <a:endParaRPr sz="8850"/>
          </a:p>
        </p:txBody>
      </p:sp>
      <p:sp>
        <p:nvSpPr>
          <p:cNvPr id="4" name="object 4" descr=""/>
          <p:cNvSpPr/>
          <p:nvPr/>
        </p:nvSpPr>
        <p:spPr>
          <a:xfrm>
            <a:off x="761999" y="219648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59" y="298239"/>
                </a:lnTo>
                <a:lnTo>
                  <a:pt x="67730" y="279115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6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7"/>
                </a:lnTo>
                <a:lnTo>
                  <a:pt x="295895" y="101066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7"/>
                </a:lnTo>
                <a:lnTo>
                  <a:pt x="295895" y="203733"/>
                </a:lnTo>
                <a:lnTo>
                  <a:pt x="274804" y="243192"/>
                </a:lnTo>
                <a:lnTo>
                  <a:pt x="243192" y="274804"/>
                </a:lnTo>
                <a:lnTo>
                  <a:pt x="203733" y="295895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61999" y="453963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59" y="298238"/>
                </a:lnTo>
                <a:lnTo>
                  <a:pt x="67730" y="279115"/>
                </a:lnTo>
                <a:lnTo>
                  <a:pt x="34591" y="249081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6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7"/>
                </a:lnTo>
                <a:lnTo>
                  <a:pt x="295895" y="101066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3"/>
                </a:lnTo>
                <a:lnTo>
                  <a:pt x="274804" y="243191"/>
                </a:lnTo>
                <a:lnTo>
                  <a:pt x="243192" y="274803"/>
                </a:lnTo>
                <a:lnTo>
                  <a:pt x="203733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61999" y="688278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59" y="298238"/>
                </a:lnTo>
                <a:lnTo>
                  <a:pt x="67730" y="279115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2" y="167338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5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7"/>
                </a:lnTo>
                <a:lnTo>
                  <a:pt x="295895" y="101065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7"/>
                </a:lnTo>
                <a:lnTo>
                  <a:pt x="295895" y="203733"/>
                </a:lnTo>
                <a:lnTo>
                  <a:pt x="274804" y="243191"/>
                </a:lnTo>
                <a:lnTo>
                  <a:pt x="243192" y="274803"/>
                </a:lnTo>
                <a:lnTo>
                  <a:pt x="203733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761999" y="922592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59" y="298237"/>
                </a:lnTo>
                <a:lnTo>
                  <a:pt x="67730" y="279114"/>
                </a:lnTo>
                <a:lnTo>
                  <a:pt x="34591" y="249081"/>
                </a:lnTo>
                <a:lnTo>
                  <a:pt x="11600" y="210719"/>
                </a:lnTo>
                <a:lnTo>
                  <a:pt x="732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5"/>
                </a:lnTo>
                <a:lnTo>
                  <a:pt x="29995" y="61606"/>
                </a:lnTo>
                <a:lnTo>
                  <a:pt x="61607" y="29994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4"/>
                </a:lnTo>
                <a:lnTo>
                  <a:pt x="243192" y="29994"/>
                </a:lnTo>
                <a:lnTo>
                  <a:pt x="274804" y="61606"/>
                </a:lnTo>
                <a:lnTo>
                  <a:pt x="295895" y="101065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2"/>
                </a:lnTo>
                <a:lnTo>
                  <a:pt x="274804" y="243191"/>
                </a:lnTo>
                <a:lnTo>
                  <a:pt x="243192" y="274802"/>
                </a:lnTo>
                <a:lnTo>
                  <a:pt x="203733" y="295893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419175" y="1628339"/>
            <a:ext cx="15242540" cy="82264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549400">
              <a:lnSpc>
                <a:spcPct val="116500"/>
              </a:lnSpc>
              <a:spcBef>
                <a:spcPts val="90"/>
              </a:spcBef>
            </a:pPr>
            <a:r>
              <a:rPr dirty="0" sz="6600" spc="-275">
                <a:latin typeface="Arial Black"/>
                <a:cs typeface="Arial Black"/>
              </a:rPr>
              <a:t>Support</a:t>
            </a:r>
            <a:r>
              <a:rPr dirty="0" sz="6600" spc="-625">
                <a:latin typeface="Arial Black"/>
                <a:cs typeface="Arial Black"/>
              </a:rPr>
              <a:t> </a:t>
            </a:r>
            <a:r>
              <a:rPr dirty="0" sz="6600" spc="-150">
                <a:latin typeface="Arial Black"/>
                <a:cs typeface="Arial Black"/>
              </a:rPr>
              <a:t>for</a:t>
            </a:r>
            <a:r>
              <a:rPr dirty="0" sz="6600" spc="-625">
                <a:latin typeface="Arial Black"/>
                <a:cs typeface="Arial Black"/>
              </a:rPr>
              <a:t> </a:t>
            </a:r>
            <a:r>
              <a:rPr dirty="0" sz="6600" spc="-355">
                <a:latin typeface="Arial Black"/>
                <a:cs typeface="Arial Black"/>
              </a:rPr>
              <a:t>more</a:t>
            </a:r>
            <a:r>
              <a:rPr dirty="0" sz="6600" spc="-625">
                <a:latin typeface="Arial Black"/>
                <a:cs typeface="Arial Black"/>
              </a:rPr>
              <a:t> </a:t>
            </a:r>
            <a:r>
              <a:rPr dirty="0" sz="6600" spc="-470">
                <a:solidFill>
                  <a:srgbClr val="FF3131"/>
                </a:solidFill>
                <a:latin typeface="Arial Black"/>
                <a:cs typeface="Arial Black"/>
              </a:rPr>
              <a:t>complex</a:t>
            </a:r>
            <a:r>
              <a:rPr dirty="0" sz="6600" spc="-625">
                <a:solidFill>
                  <a:srgbClr val="FF3131"/>
                </a:solidFill>
                <a:latin typeface="Arial Black"/>
                <a:cs typeface="Arial Black"/>
              </a:rPr>
              <a:t> </a:t>
            </a:r>
            <a:r>
              <a:rPr dirty="0" sz="6600" spc="-375">
                <a:solidFill>
                  <a:srgbClr val="FF3131"/>
                </a:solidFill>
                <a:latin typeface="Arial Black"/>
                <a:cs typeface="Arial Black"/>
              </a:rPr>
              <a:t>puzzle </a:t>
            </a:r>
            <a:r>
              <a:rPr dirty="0" sz="6600" spc="-385">
                <a:solidFill>
                  <a:srgbClr val="FF3131"/>
                </a:solidFill>
                <a:latin typeface="Arial Black"/>
                <a:cs typeface="Arial Black"/>
              </a:rPr>
              <a:t>types</a:t>
            </a:r>
            <a:r>
              <a:rPr dirty="0" sz="6600" spc="-385">
                <a:latin typeface="Arial Black"/>
                <a:cs typeface="Arial Black"/>
              </a:rPr>
              <a:t>.</a:t>
            </a:r>
            <a:endParaRPr sz="6600">
              <a:latin typeface="Arial Black"/>
              <a:cs typeface="Arial Black"/>
            </a:endParaRPr>
          </a:p>
          <a:p>
            <a:pPr marL="12700" marR="5080">
              <a:lnSpc>
                <a:spcPts val="9230"/>
              </a:lnSpc>
              <a:spcBef>
                <a:spcPts val="520"/>
              </a:spcBef>
            </a:pPr>
            <a:r>
              <a:rPr dirty="0" sz="6600" spc="-434">
                <a:latin typeface="Arial Black"/>
                <a:cs typeface="Arial Black"/>
              </a:rPr>
              <a:t>Enhanced</a:t>
            </a:r>
            <a:r>
              <a:rPr dirty="0" sz="6600" spc="-620">
                <a:latin typeface="Arial Black"/>
                <a:cs typeface="Arial Black"/>
              </a:rPr>
              <a:t> </a:t>
            </a:r>
            <a:r>
              <a:rPr dirty="0" sz="6600" spc="-395">
                <a:solidFill>
                  <a:srgbClr val="FF3131"/>
                </a:solidFill>
                <a:latin typeface="Arial Black"/>
                <a:cs typeface="Arial Black"/>
              </a:rPr>
              <a:t>explanation</a:t>
            </a:r>
            <a:r>
              <a:rPr dirty="0" sz="6600" spc="-615">
                <a:solidFill>
                  <a:srgbClr val="FF3131"/>
                </a:solidFill>
                <a:latin typeface="Arial Black"/>
                <a:cs typeface="Arial Black"/>
              </a:rPr>
              <a:t> </a:t>
            </a:r>
            <a:r>
              <a:rPr dirty="0" sz="6600" spc="-465">
                <a:solidFill>
                  <a:srgbClr val="FF3131"/>
                </a:solidFill>
                <a:latin typeface="Arial Black"/>
                <a:cs typeface="Arial Black"/>
              </a:rPr>
              <a:t>framework</a:t>
            </a:r>
            <a:r>
              <a:rPr dirty="0" sz="6600" spc="-615">
                <a:solidFill>
                  <a:srgbClr val="FF3131"/>
                </a:solidFill>
                <a:latin typeface="Arial Black"/>
                <a:cs typeface="Arial Black"/>
              </a:rPr>
              <a:t> </a:t>
            </a:r>
            <a:r>
              <a:rPr dirty="0" sz="6600" spc="-25">
                <a:latin typeface="Arial Black"/>
                <a:cs typeface="Arial Black"/>
              </a:rPr>
              <a:t>for </a:t>
            </a:r>
            <a:r>
              <a:rPr dirty="0" sz="6600" spc="-340">
                <a:latin typeface="Arial Black"/>
                <a:cs typeface="Arial Black"/>
              </a:rPr>
              <a:t>deeper</a:t>
            </a:r>
            <a:r>
              <a:rPr dirty="0" sz="6600" spc="-620">
                <a:latin typeface="Arial Black"/>
                <a:cs typeface="Arial Black"/>
              </a:rPr>
              <a:t> </a:t>
            </a:r>
            <a:r>
              <a:rPr dirty="0" sz="6600" spc="-440">
                <a:latin typeface="Arial Black"/>
                <a:cs typeface="Arial Black"/>
              </a:rPr>
              <a:t>insights.</a:t>
            </a:r>
            <a:endParaRPr sz="6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6600" spc="-290">
                <a:latin typeface="Arial Black"/>
                <a:cs typeface="Arial Black"/>
              </a:rPr>
              <a:t>Improved</a:t>
            </a:r>
            <a:r>
              <a:rPr dirty="0" sz="6600" spc="-630">
                <a:latin typeface="Arial Black"/>
                <a:cs typeface="Arial Black"/>
              </a:rPr>
              <a:t> </a:t>
            </a:r>
            <a:r>
              <a:rPr dirty="0" sz="6600" spc="-275">
                <a:latin typeface="Arial Black"/>
                <a:cs typeface="Arial Black"/>
              </a:rPr>
              <a:t>UI/UX</a:t>
            </a:r>
            <a:r>
              <a:rPr dirty="0" sz="6600" spc="-630">
                <a:latin typeface="Arial Black"/>
                <a:cs typeface="Arial Black"/>
              </a:rPr>
              <a:t> </a:t>
            </a:r>
            <a:r>
              <a:rPr dirty="0" sz="6600" spc="-450">
                <a:latin typeface="Arial Black"/>
                <a:cs typeface="Arial Black"/>
              </a:rPr>
              <a:t>based</a:t>
            </a:r>
            <a:r>
              <a:rPr dirty="0" sz="6600" spc="-625">
                <a:latin typeface="Arial Black"/>
                <a:cs typeface="Arial Black"/>
              </a:rPr>
              <a:t> </a:t>
            </a:r>
            <a:r>
              <a:rPr dirty="0" sz="6600" spc="-250">
                <a:latin typeface="Arial Black"/>
                <a:cs typeface="Arial Black"/>
              </a:rPr>
              <a:t>on</a:t>
            </a:r>
            <a:r>
              <a:rPr dirty="0" sz="6600" spc="-630">
                <a:latin typeface="Arial Black"/>
                <a:cs typeface="Arial Black"/>
              </a:rPr>
              <a:t> </a:t>
            </a:r>
            <a:r>
              <a:rPr dirty="0" sz="6600" spc="-465">
                <a:solidFill>
                  <a:srgbClr val="FF3131"/>
                </a:solidFill>
                <a:latin typeface="Arial Black"/>
                <a:cs typeface="Arial Black"/>
              </a:rPr>
              <a:t>user</a:t>
            </a:r>
            <a:endParaRPr sz="6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dirty="0" sz="6600" spc="-455">
                <a:solidFill>
                  <a:srgbClr val="FF3131"/>
                </a:solidFill>
                <a:latin typeface="Arial Black"/>
                <a:cs typeface="Arial Black"/>
              </a:rPr>
              <a:t>feedback.</a:t>
            </a:r>
            <a:endParaRPr sz="6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dirty="0" sz="6600" spc="-310">
                <a:latin typeface="Arial Black"/>
                <a:cs typeface="Arial Black"/>
              </a:rPr>
              <a:t>Further</a:t>
            </a:r>
            <a:r>
              <a:rPr dirty="0" sz="6600" spc="-630">
                <a:latin typeface="Arial Black"/>
                <a:cs typeface="Arial Black"/>
              </a:rPr>
              <a:t> </a:t>
            </a:r>
            <a:r>
              <a:rPr dirty="0" sz="6600" spc="-355">
                <a:solidFill>
                  <a:srgbClr val="FF3131"/>
                </a:solidFill>
                <a:latin typeface="Arial Black"/>
                <a:cs typeface="Arial Black"/>
              </a:rPr>
              <a:t>performance</a:t>
            </a:r>
            <a:r>
              <a:rPr dirty="0" sz="6600" spc="-630">
                <a:solidFill>
                  <a:srgbClr val="FF3131"/>
                </a:solidFill>
                <a:latin typeface="Arial Black"/>
                <a:cs typeface="Arial Black"/>
              </a:rPr>
              <a:t> </a:t>
            </a:r>
            <a:r>
              <a:rPr dirty="0" sz="6600" spc="-365">
                <a:solidFill>
                  <a:srgbClr val="FF3131"/>
                </a:solidFill>
                <a:latin typeface="Arial Black"/>
                <a:cs typeface="Arial Black"/>
              </a:rPr>
              <a:t>optimizations</a:t>
            </a:r>
            <a:r>
              <a:rPr dirty="0" sz="6600" spc="-365">
                <a:latin typeface="Arial Black"/>
                <a:cs typeface="Arial Black"/>
              </a:rPr>
              <a:t>.</a:t>
            </a:r>
            <a:endParaRPr sz="6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3516" rIns="0" bIns="0" rtlCol="0" vert="horz">
            <a:spAutoFit/>
          </a:bodyPr>
          <a:lstStyle/>
          <a:p>
            <a:pPr marL="246379">
              <a:lnSpc>
                <a:spcPct val="100000"/>
              </a:lnSpc>
              <a:spcBef>
                <a:spcPts val="135"/>
              </a:spcBef>
            </a:pPr>
            <a:r>
              <a:rPr dirty="0" spc="45"/>
              <a:t>Expected</a:t>
            </a:r>
            <a:r>
              <a:rPr dirty="0" spc="-680"/>
              <a:t> </a:t>
            </a:r>
            <a:r>
              <a:rPr dirty="0" spc="70"/>
              <a:t>Impact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1911" y="2332946"/>
            <a:ext cx="228599" cy="2285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1911" y="4104596"/>
            <a:ext cx="228599" cy="2285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1911" y="5876247"/>
            <a:ext cx="228599" cy="2285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1911" y="7647896"/>
            <a:ext cx="228599" cy="228599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6269" rIns="0" bIns="0" rtlCol="0" vert="horz">
            <a:spAutoFit/>
          </a:bodyPr>
          <a:lstStyle/>
          <a:p>
            <a:pPr marL="1548130" marR="1105535">
              <a:lnSpc>
                <a:spcPct val="116300"/>
              </a:lnSpc>
              <a:spcBef>
                <a:spcPts val="95"/>
              </a:spcBef>
            </a:pPr>
            <a:r>
              <a:rPr dirty="0" spc="-315">
                <a:solidFill>
                  <a:srgbClr val="FF3131"/>
                </a:solidFill>
              </a:rPr>
              <a:t>Educational</a:t>
            </a:r>
            <a:r>
              <a:rPr dirty="0" spc="-475">
                <a:solidFill>
                  <a:srgbClr val="FF3131"/>
                </a:solidFill>
              </a:rPr>
              <a:t> </a:t>
            </a:r>
            <a:r>
              <a:rPr dirty="0" spc="-355">
                <a:solidFill>
                  <a:srgbClr val="FF3131"/>
                </a:solidFill>
              </a:rPr>
              <a:t>Value</a:t>
            </a:r>
            <a:r>
              <a:rPr dirty="0" spc="-355"/>
              <a:t>:</a:t>
            </a:r>
            <a:r>
              <a:rPr dirty="0" spc="-475"/>
              <a:t> </a:t>
            </a:r>
            <a:r>
              <a:rPr dirty="0" spc="-310"/>
              <a:t>Helps</a:t>
            </a:r>
            <a:r>
              <a:rPr dirty="0" spc="-475"/>
              <a:t> </a:t>
            </a:r>
            <a:r>
              <a:rPr dirty="0" spc="-400"/>
              <a:t>users</a:t>
            </a:r>
            <a:r>
              <a:rPr dirty="0" spc="-470"/>
              <a:t> </a:t>
            </a:r>
            <a:r>
              <a:rPr dirty="0" spc="-275"/>
              <a:t>understand</a:t>
            </a:r>
            <a:r>
              <a:rPr dirty="0" spc="-475"/>
              <a:t> </a:t>
            </a:r>
            <a:r>
              <a:rPr dirty="0" spc="-365"/>
              <a:t>logic </a:t>
            </a:r>
            <a:r>
              <a:rPr dirty="0" spc="-330"/>
              <a:t>puzzles</a:t>
            </a:r>
            <a:r>
              <a:rPr dirty="0" spc="-484"/>
              <a:t> </a:t>
            </a:r>
            <a:r>
              <a:rPr dirty="0" spc="-90"/>
              <a:t>better.</a:t>
            </a:r>
          </a:p>
          <a:p>
            <a:pPr marL="1548130" marR="3285490">
              <a:lnSpc>
                <a:spcPct val="116199"/>
              </a:lnSpc>
              <a:spcBef>
                <a:spcPts val="5"/>
              </a:spcBef>
            </a:pPr>
            <a:r>
              <a:rPr dirty="0" spc="-385">
                <a:solidFill>
                  <a:srgbClr val="FF3131"/>
                </a:solidFill>
              </a:rPr>
              <a:t>AI</a:t>
            </a:r>
            <a:r>
              <a:rPr dirty="0" spc="-470">
                <a:solidFill>
                  <a:srgbClr val="FF3131"/>
                </a:solidFill>
              </a:rPr>
              <a:t> </a:t>
            </a:r>
            <a:r>
              <a:rPr dirty="0" spc="-220">
                <a:solidFill>
                  <a:srgbClr val="FF3131"/>
                </a:solidFill>
              </a:rPr>
              <a:t>in</a:t>
            </a:r>
            <a:r>
              <a:rPr dirty="0" spc="-465">
                <a:solidFill>
                  <a:srgbClr val="FF3131"/>
                </a:solidFill>
              </a:rPr>
              <a:t> </a:t>
            </a:r>
            <a:r>
              <a:rPr dirty="0" spc="-260">
                <a:solidFill>
                  <a:srgbClr val="FF3131"/>
                </a:solidFill>
              </a:rPr>
              <a:t>Problem</a:t>
            </a:r>
            <a:r>
              <a:rPr dirty="0" spc="-465">
                <a:solidFill>
                  <a:srgbClr val="FF3131"/>
                </a:solidFill>
              </a:rPr>
              <a:t> </a:t>
            </a:r>
            <a:r>
              <a:rPr dirty="0" spc="-305">
                <a:solidFill>
                  <a:srgbClr val="FF3131"/>
                </a:solidFill>
              </a:rPr>
              <a:t>Solving</a:t>
            </a:r>
            <a:r>
              <a:rPr dirty="0" spc="-305"/>
              <a:t>:</a:t>
            </a:r>
            <a:r>
              <a:rPr dirty="0" spc="-465"/>
              <a:t> </a:t>
            </a:r>
            <a:r>
              <a:rPr dirty="0" spc="-325"/>
              <a:t>Demonstrates</a:t>
            </a:r>
            <a:r>
              <a:rPr dirty="0" spc="-465"/>
              <a:t> </a:t>
            </a:r>
            <a:r>
              <a:rPr dirty="0" spc="-475"/>
              <a:t>CSP </a:t>
            </a:r>
            <a:r>
              <a:rPr dirty="0" spc="-310"/>
              <a:t>applications.</a:t>
            </a:r>
          </a:p>
          <a:p>
            <a:pPr marL="1548130" marR="5080">
              <a:lnSpc>
                <a:spcPts val="6980"/>
              </a:lnSpc>
              <a:spcBef>
                <a:spcPts val="390"/>
              </a:spcBef>
            </a:pPr>
            <a:r>
              <a:rPr dirty="0" spc="-290">
                <a:solidFill>
                  <a:srgbClr val="FF3131"/>
                </a:solidFill>
              </a:rPr>
              <a:t>Broad</a:t>
            </a:r>
            <a:r>
              <a:rPr dirty="0" spc="-475">
                <a:solidFill>
                  <a:srgbClr val="FF3131"/>
                </a:solidFill>
              </a:rPr>
              <a:t> </a:t>
            </a:r>
            <a:r>
              <a:rPr dirty="0" spc="-285">
                <a:solidFill>
                  <a:srgbClr val="FF3131"/>
                </a:solidFill>
              </a:rPr>
              <a:t>Usability</a:t>
            </a:r>
            <a:r>
              <a:rPr dirty="0" spc="-285"/>
              <a:t>:</a:t>
            </a:r>
            <a:r>
              <a:rPr dirty="0" spc="-470"/>
              <a:t> </a:t>
            </a:r>
            <a:r>
              <a:rPr dirty="0" spc="-305"/>
              <a:t>Useful</a:t>
            </a:r>
            <a:r>
              <a:rPr dirty="0" spc="-475"/>
              <a:t> </a:t>
            </a:r>
            <a:r>
              <a:rPr dirty="0" spc="-140"/>
              <a:t>for</a:t>
            </a:r>
            <a:r>
              <a:rPr dirty="0" spc="-470"/>
              <a:t> </a:t>
            </a:r>
            <a:r>
              <a:rPr dirty="0" spc="-310"/>
              <a:t>students,</a:t>
            </a:r>
            <a:r>
              <a:rPr dirty="0" spc="-470"/>
              <a:t> </a:t>
            </a:r>
            <a:r>
              <a:rPr dirty="0" spc="-330"/>
              <a:t>educators,</a:t>
            </a:r>
            <a:r>
              <a:rPr dirty="0" spc="-475"/>
              <a:t> </a:t>
            </a:r>
            <a:r>
              <a:rPr dirty="0" spc="-310"/>
              <a:t>and </a:t>
            </a:r>
            <a:r>
              <a:rPr dirty="0" spc="-290"/>
              <a:t>puzzle</a:t>
            </a:r>
            <a:r>
              <a:rPr dirty="0" spc="-470"/>
              <a:t> </a:t>
            </a:r>
            <a:r>
              <a:rPr dirty="0" spc="-360"/>
              <a:t>enthusiasts.</a:t>
            </a:r>
          </a:p>
          <a:p>
            <a:pPr marL="1548130">
              <a:lnSpc>
                <a:spcPct val="100000"/>
              </a:lnSpc>
              <a:spcBef>
                <a:spcPts val="575"/>
              </a:spcBef>
            </a:pPr>
            <a:r>
              <a:rPr dirty="0" spc="-265">
                <a:solidFill>
                  <a:srgbClr val="FF3131"/>
                </a:solidFill>
              </a:rPr>
              <a:t>Potential</a:t>
            </a:r>
            <a:r>
              <a:rPr dirty="0" spc="-475">
                <a:solidFill>
                  <a:srgbClr val="FF3131"/>
                </a:solidFill>
              </a:rPr>
              <a:t> </a:t>
            </a:r>
            <a:r>
              <a:rPr dirty="0" spc="-375">
                <a:solidFill>
                  <a:srgbClr val="FF3131"/>
                </a:solidFill>
              </a:rPr>
              <a:t>Expansion</a:t>
            </a:r>
            <a:r>
              <a:rPr dirty="0" spc="-375"/>
              <a:t>:</a:t>
            </a:r>
            <a:r>
              <a:rPr dirty="0" spc="-475"/>
              <a:t> </a:t>
            </a:r>
            <a:r>
              <a:rPr dirty="0" spc="-370"/>
              <a:t>Can</a:t>
            </a:r>
            <a:r>
              <a:rPr dirty="0" spc="-470"/>
              <a:t> </a:t>
            </a:r>
            <a:r>
              <a:rPr dirty="0" spc="-355"/>
              <a:t>extend</a:t>
            </a:r>
            <a:r>
              <a:rPr dirty="0" spc="-475"/>
              <a:t> </a:t>
            </a:r>
            <a:r>
              <a:rPr dirty="0" spc="-195"/>
              <a:t>to</a:t>
            </a:r>
            <a:r>
              <a:rPr dirty="0" spc="-475"/>
              <a:t> </a:t>
            </a:r>
            <a:r>
              <a:rPr dirty="0" spc="-254"/>
              <a:t>broader</a:t>
            </a:r>
            <a:r>
              <a:rPr dirty="0" spc="-470"/>
              <a:t> </a:t>
            </a:r>
            <a:r>
              <a:rPr dirty="0" spc="-409"/>
              <a:t>AI</a:t>
            </a:r>
          </a:p>
          <a:p>
            <a:pPr marL="1548130">
              <a:lnSpc>
                <a:spcPct val="100000"/>
              </a:lnSpc>
              <a:spcBef>
                <a:spcPts val="975"/>
              </a:spcBef>
            </a:pPr>
            <a:r>
              <a:rPr dirty="0" spc="-175"/>
              <a:t>problem-</a:t>
            </a:r>
            <a:r>
              <a:rPr dirty="0" spc="-305"/>
              <a:t>solving</a:t>
            </a:r>
            <a:r>
              <a:rPr dirty="0" spc="-409"/>
              <a:t> </a:t>
            </a:r>
            <a:r>
              <a:rPr dirty="0" spc="-330"/>
              <a:t>domains.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6440" y="-4681"/>
            <a:ext cx="8195309" cy="24847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100" spc="-1490">
                <a:latin typeface="Cambria"/>
                <a:cs typeface="Cambria"/>
              </a:rPr>
              <a:t>Conclusion</a:t>
            </a:r>
            <a:endParaRPr sz="16100">
              <a:latin typeface="Cambria"/>
              <a:cs typeface="Cambri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724024" y="3013751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40" y="260959"/>
                </a:lnTo>
                <a:lnTo>
                  <a:pt x="59264" y="244226"/>
                </a:lnTo>
                <a:lnTo>
                  <a:pt x="30267" y="217947"/>
                </a:lnTo>
                <a:lnTo>
                  <a:pt x="10150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6"/>
                </a:lnTo>
                <a:lnTo>
                  <a:pt x="53906" y="26246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7" y="7791"/>
                </a:lnTo>
                <a:lnTo>
                  <a:pt x="212793" y="26246"/>
                </a:lnTo>
                <a:lnTo>
                  <a:pt x="240453" y="53906"/>
                </a:lnTo>
                <a:lnTo>
                  <a:pt x="258908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8" y="178266"/>
                </a:lnTo>
                <a:lnTo>
                  <a:pt x="240453" y="212793"/>
                </a:lnTo>
                <a:lnTo>
                  <a:pt x="212793" y="240453"/>
                </a:lnTo>
                <a:lnTo>
                  <a:pt x="178267" y="258908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724024" y="5147351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40" y="260959"/>
                </a:lnTo>
                <a:lnTo>
                  <a:pt x="59264" y="244226"/>
                </a:lnTo>
                <a:lnTo>
                  <a:pt x="30267" y="217946"/>
                </a:lnTo>
                <a:lnTo>
                  <a:pt x="10150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6"/>
                </a:lnTo>
                <a:lnTo>
                  <a:pt x="53906" y="26246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7" y="7791"/>
                </a:lnTo>
                <a:lnTo>
                  <a:pt x="212793" y="26246"/>
                </a:lnTo>
                <a:lnTo>
                  <a:pt x="240453" y="53906"/>
                </a:lnTo>
                <a:lnTo>
                  <a:pt x="258908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8" y="178266"/>
                </a:lnTo>
                <a:lnTo>
                  <a:pt x="240453" y="212793"/>
                </a:lnTo>
                <a:lnTo>
                  <a:pt x="212793" y="240453"/>
                </a:lnTo>
                <a:lnTo>
                  <a:pt x="178267" y="258908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724024" y="7280951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40" y="260959"/>
                </a:lnTo>
                <a:lnTo>
                  <a:pt x="59264" y="244225"/>
                </a:lnTo>
                <a:lnTo>
                  <a:pt x="30267" y="217947"/>
                </a:lnTo>
                <a:lnTo>
                  <a:pt x="10150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6"/>
                </a:lnTo>
                <a:lnTo>
                  <a:pt x="53906" y="26246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7" y="7791"/>
                </a:lnTo>
                <a:lnTo>
                  <a:pt x="212793" y="26245"/>
                </a:lnTo>
                <a:lnTo>
                  <a:pt x="240453" y="53906"/>
                </a:lnTo>
                <a:lnTo>
                  <a:pt x="258908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0"/>
                </a:lnTo>
                <a:lnTo>
                  <a:pt x="258908" y="178266"/>
                </a:lnTo>
                <a:lnTo>
                  <a:pt x="240453" y="212792"/>
                </a:lnTo>
                <a:lnTo>
                  <a:pt x="212793" y="240453"/>
                </a:lnTo>
                <a:lnTo>
                  <a:pt x="178267" y="258908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311400" y="2486701"/>
            <a:ext cx="13679805" cy="6426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82550">
              <a:lnSpc>
                <a:spcPct val="116700"/>
              </a:lnSpc>
              <a:spcBef>
                <a:spcPts val="95"/>
              </a:spcBef>
            </a:pPr>
            <a:r>
              <a:rPr dirty="0" sz="6000" spc="-535">
                <a:solidFill>
                  <a:srgbClr val="0E4561"/>
                </a:solidFill>
                <a:latin typeface="Arial Black"/>
                <a:cs typeface="Arial Black"/>
              </a:rPr>
              <a:t>The</a:t>
            </a:r>
            <a:r>
              <a:rPr dirty="0" sz="6000" spc="-585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6000" spc="-300">
                <a:solidFill>
                  <a:srgbClr val="0E4561"/>
                </a:solidFill>
                <a:latin typeface="Arial Black"/>
                <a:cs typeface="Arial Black"/>
              </a:rPr>
              <a:t>project</a:t>
            </a:r>
            <a:r>
              <a:rPr dirty="0" sz="6000" spc="-585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6000" spc="-409">
                <a:solidFill>
                  <a:srgbClr val="0E4561"/>
                </a:solidFill>
                <a:latin typeface="Arial Black"/>
                <a:cs typeface="Arial Black"/>
              </a:rPr>
              <a:t>successfully</a:t>
            </a:r>
            <a:r>
              <a:rPr dirty="0" sz="6000" spc="-585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6000" spc="-375">
                <a:solidFill>
                  <a:srgbClr val="0E4561"/>
                </a:solidFill>
                <a:latin typeface="Arial Black"/>
                <a:cs typeface="Arial Black"/>
              </a:rPr>
              <a:t>applies</a:t>
            </a:r>
            <a:r>
              <a:rPr dirty="0" sz="6000" spc="-580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6000" spc="-560">
                <a:solidFill>
                  <a:srgbClr val="0E4561"/>
                </a:solidFill>
                <a:latin typeface="Arial Black"/>
                <a:cs typeface="Arial Black"/>
              </a:rPr>
              <a:t>CSP </a:t>
            </a:r>
            <a:r>
              <a:rPr dirty="0" sz="6000" spc="-365">
                <a:solidFill>
                  <a:srgbClr val="0E4561"/>
                </a:solidFill>
                <a:latin typeface="Arial Black"/>
                <a:cs typeface="Arial Black"/>
              </a:rPr>
              <a:t>techniques</a:t>
            </a:r>
            <a:r>
              <a:rPr dirty="0" sz="6000" spc="-575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6000" spc="-204">
                <a:solidFill>
                  <a:srgbClr val="0E4561"/>
                </a:solidFill>
                <a:latin typeface="Arial Black"/>
                <a:cs typeface="Arial Black"/>
              </a:rPr>
              <a:t>to</a:t>
            </a:r>
            <a:r>
              <a:rPr dirty="0" sz="6000" spc="-575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6000" spc="-420">
                <a:solidFill>
                  <a:srgbClr val="0E4561"/>
                </a:solidFill>
                <a:latin typeface="Arial Black"/>
                <a:cs typeface="Arial Black"/>
              </a:rPr>
              <a:t>logic</a:t>
            </a:r>
            <a:r>
              <a:rPr dirty="0" sz="6000" spc="-575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6000" spc="-409">
                <a:solidFill>
                  <a:srgbClr val="0E4561"/>
                </a:solidFill>
                <a:latin typeface="Arial Black"/>
                <a:cs typeface="Arial Black"/>
              </a:rPr>
              <a:t>puzzles.</a:t>
            </a:r>
            <a:endParaRPr sz="6000">
              <a:latin typeface="Arial Black"/>
              <a:cs typeface="Arial Black"/>
            </a:endParaRPr>
          </a:p>
          <a:p>
            <a:pPr marL="12700" marR="5080">
              <a:lnSpc>
                <a:spcPts val="8400"/>
              </a:lnSpc>
              <a:spcBef>
                <a:spcPts val="480"/>
              </a:spcBef>
            </a:pPr>
            <a:r>
              <a:rPr dirty="0" sz="6000" spc="-375">
                <a:solidFill>
                  <a:srgbClr val="0E4561"/>
                </a:solidFill>
                <a:latin typeface="Arial Black"/>
                <a:cs typeface="Arial Black"/>
              </a:rPr>
              <a:t>Step-</a:t>
            </a:r>
            <a:r>
              <a:rPr dirty="0" sz="6000" spc="-425">
                <a:solidFill>
                  <a:srgbClr val="0E4561"/>
                </a:solidFill>
                <a:latin typeface="Arial Black"/>
                <a:cs typeface="Arial Black"/>
              </a:rPr>
              <a:t>wise</a:t>
            </a:r>
            <a:r>
              <a:rPr dirty="0" sz="6000" spc="-580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6000" spc="-390">
                <a:solidFill>
                  <a:srgbClr val="0E4561"/>
                </a:solidFill>
                <a:latin typeface="Arial Black"/>
                <a:cs typeface="Arial Black"/>
              </a:rPr>
              <a:t>explanations</a:t>
            </a:r>
            <a:r>
              <a:rPr dirty="0" sz="6000" spc="-575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6000" spc="-585">
                <a:solidFill>
                  <a:srgbClr val="0E4561"/>
                </a:solidFill>
                <a:latin typeface="Arial Black"/>
                <a:cs typeface="Arial Black"/>
              </a:rPr>
              <a:t>make</a:t>
            </a:r>
            <a:r>
              <a:rPr dirty="0" sz="6000" spc="-575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6000" spc="-380">
                <a:solidFill>
                  <a:srgbClr val="0E4561"/>
                </a:solidFill>
                <a:latin typeface="Arial Black"/>
                <a:cs typeface="Arial Black"/>
              </a:rPr>
              <a:t>solving </a:t>
            </a:r>
            <a:r>
              <a:rPr dirty="0" sz="6000" spc="-350">
                <a:solidFill>
                  <a:srgbClr val="0E4561"/>
                </a:solidFill>
                <a:latin typeface="Arial Black"/>
                <a:cs typeface="Arial Black"/>
              </a:rPr>
              <a:t>transparent</a:t>
            </a:r>
            <a:r>
              <a:rPr dirty="0" sz="6000" spc="-585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6000" spc="-320">
                <a:solidFill>
                  <a:srgbClr val="0E4561"/>
                </a:solidFill>
                <a:latin typeface="Arial Black"/>
                <a:cs typeface="Arial Black"/>
              </a:rPr>
              <a:t>and</a:t>
            </a:r>
            <a:r>
              <a:rPr dirty="0" sz="6000" spc="-580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6000" spc="-385">
                <a:solidFill>
                  <a:srgbClr val="0E4561"/>
                </a:solidFill>
                <a:latin typeface="Arial Black"/>
                <a:cs typeface="Arial Black"/>
              </a:rPr>
              <a:t>educational.</a:t>
            </a:r>
            <a:endParaRPr sz="6000">
              <a:latin typeface="Arial Black"/>
              <a:cs typeface="Arial Black"/>
            </a:endParaRPr>
          </a:p>
          <a:p>
            <a:pPr marL="12700" marR="390525">
              <a:lnSpc>
                <a:spcPts val="8400"/>
              </a:lnSpc>
            </a:pPr>
            <a:r>
              <a:rPr dirty="0" sz="6000" spc="-275">
                <a:solidFill>
                  <a:srgbClr val="0E4561"/>
                </a:solidFill>
                <a:latin typeface="Arial Black"/>
                <a:cs typeface="Arial Black"/>
              </a:rPr>
              <a:t>Further</a:t>
            </a:r>
            <a:r>
              <a:rPr dirty="0" sz="6000" spc="-590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6000" spc="-350">
                <a:solidFill>
                  <a:srgbClr val="0E4561"/>
                </a:solidFill>
                <a:latin typeface="Arial Black"/>
                <a:cs typeface="Arial Black"/>
              </a:rPr>
              <a:t>improvements</a:t>
            </a:r>
            <a:r>
              <a:rPr dirty="0" sz="6000" spc="-585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6000" spc="-380">
                <a:solidFill>
                  <a:srgbClr val="0E4561"/>
                </a:solidFill>
                <a:latin typeface="Arial Black"/>
                <a:cs typeface="Arial Black"/>
              </a:rPr>
              <a:t>will</a:t>
            </a:r>
            <a:r>
              <a:rPr dirty="0" sz="6000" spc="-585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6000" spc="-450">
                <a:solidFill>
                  <a:srgbClr val="0E4561"/>
                </a:solidFill>
                <a:latin typeface="Arial Black"/>
                <a:cs typeface="Arial Black"/>
              </a:rPr>
              <a:t>enhance </a:t>
            </a:r>
            <a:r>
              <a:rPr dirty="0" sz="6000" spc="-360">
                <a:solidFill>
                  <a:srgbClr val="0E4561"/>
                </a:solidFill>
                <a:latin typeface="Arial Black"/>
                <a:cs typeface="Arial Black"/>
              </a:rPr>
              <a:t>efficiency</a:t>
            </a:r>
            <a:r>
              <a:rPr dirty="0" sz="6000" spc="-570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6000" spc="-320">
                <a:solidFill>
                  <a:srgbClr val="0E4561"/>
                </a:solidFill>
                <a:latin typeface="Arial Black"/>
                <a:cs typeface="Arial Black"/>
              </a:rPr>
              <a:t>and</a:t>
            </a:r>
            <a:r>
              <a:rPr dirty="0" sz="6000" spc="-570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6000" spc="-340">
                <a:solidFill>
                  <a:srgbClr val="0E4561"/>
                </a:solidFill>
                <a:latin typeface="Arial Black"/>
                <a:cs typeface="Arial Black"/>
              </a:rPr>
              <a:t>usability.</a:t>
            </a:r>
            <a:endParaRPr sz="6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2232" y="558651"/>
            <a:ext cx="5238115" cy="29476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150" spc="-2370" b="0" i="0">
                <a:latin typeface="Arial Black"/>
                <a:cs typeface="Arial Black"/>
              </a:rPr>
              <a:t>Q&amp;A</a:t>
            </a:r>
            <a:endParaRPr sz="19150">
              <a:latin typeface="Arial Black"/>
              <a:cs typeface="Arial Black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768226" y="3849540"/>
            <a:ext cx="12752070" cy="3596004"/>
          </a:xfrm>
          <a:prstGeom prst="rect">
            <a:avLst/>
          </a:prstGeom>
        </p:spPr>
        <p:txBody>
          <a:bodyPr wrap="square" lIns="0" tIns="266065" rIns="0" bIns="0" rtlCol="0" vert="horz">
            <a:spAutoFit/>
          </a:bodyPr>
          <a:lstStyle/>
          <a:p>
            <a:pPr algn="ctr" marR="293370">
              <a:lnSpc>
                <a:spcPct val="100000"/>
              </a:lnSpc>
              <a:spcBef>
                <a:spcPts val="2095"/>
              </a:spcBef>
            </a:pPr>
            <a:r>
              <a:rPr dirty="0" sz="10050" spc="-715">
                <a:solidFill>
                  <a:srgbClr val="0E4561"/>
                </a:solidFill>
                <a:latin typeface="Arial Black"/>
                <a:cs typeface="Arial Black"/>
              </a:rPr>
              <a:t>Questions?</a:t>
            </a:r>
            <a:endParaRPr sz="1005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995"/>
              </a:spcBef>
            </a:pPr>
            <a:r>
              <a:rPr dirty="0" sz="10050" spc="-540">
                <a:solidFill>
                  <a:srgbClr val="0E4561"/>
                </a:solidFill>
                <a:latin typeface="Arial Black"/>
                <a:cs typeface="Arial Black"/>
              </a:rPr>
              <a:t>Open</a:t>
            </a:r>
            <a:r>
              <a:rPr dirty="0" sz="10050" spc="-965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10050" spc="-254">
                <a:solidFill>
                  <a:srgbClr val="0E4561"/>
                </a:solidFill>
                <a:latin typeface="Arial Black"/>
                <a:cs typeface="Arial Black"/>
              </a:rPr>
              <a:t>for</a:t>
            </a:r>
            <a:r>
              <a:rPr dirty="0" sz="10050" spc="-965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10050" spc="-725">
                <a:solidFill>
                  <a:srgbClr val="0E4561"/>
                </a:solidFill>
                <a:latin typeface="Arial Black"/>
                <a:cs typeface="Arial Black"/>
              </a:rPr>
              <a:t>discussion.</a:t>
            </a:r>
            <a:endParaRPr sz="100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4099560"/>
          </a:xfrm>
          <a:custGeom>
            <a:avLst/>
            <a:gdLst/>
            <a:ahLst/>
            <a:cxnLst/>
            <a:rect l="l" t="t" r="r" b="b"/>
            <a:pathLst>
              <a:path w="18288000" h="4099560">
                <a:moveTo>
                  <a:pt x="18287550" y="4099485"/>
                </a:moveTo>
                <a:lnTo>
                  <a:pt x="0" y="4099485"/>
                </a:lnTo>
                <a:lnTo>
                  <a:pt x="0" y="0"/>
                </a:lnTo>
                <a:lnTo>
                  <a:pt x="18287550" y="0"/>
                </a:lnTo>
                <a:lnTo>
                  <a:pt x="18287550" y="4099485"/>
                </a:lnTo>
                <a:close/>
              </a:path>
            </a:pathLst>
          </a:custGeom>
          <a:solidFill>
            <a:srgbClr val="DAE4E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7825" y="9538575"/>
            <a:ext cx="229776" cy="22976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8315" y="9540750"/>
            <a:ext cx="229780" cy="22977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29124" y="9540750"/>
            <a:ext cx="229780" cy="22977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89793" y="9540754"/>
            <a:ext cx="229780" cy="22976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50417" y="9540750"/>
            <a:ext cx="229780" cy="22977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29587" y="54798"/>
            <a:ext cx="6677025" cy="13106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400" spc="-645">
                <a:solidFill>
                  <a:srgbClr val="000000"/>
                </a:solidFill>
                <a:latin typeface="Verdana"/>
                <a:cs typeface="Verdana"/>
              </a:rPr>
              <a:t>Introduction</a:t>
            </a:r>
            <a:endParaRPr sz="8400">
              <a:latin typeface="Verdana"/>
              <a:cs typeface="Verdan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657224" y="2304140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40" y="260959"/>
                </a:lnTo>
                <a:lnTo>
                  <a:pt x="59264" y="244226"/>
                </a:lnTo>
                <a:lnTo>
                  <a:pt x="30267" y="217947"/>
                </a:lnTo>
                <a:lnTo>
                  <a:pt x="10150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6"/>
                </a:lnTo>
                <a:lnTo>
                  <a:pt x="53906" y="26246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1"/>
                </a:lnTo>
                <a:lnTo>
                  <a:pt x="212793" y="26246"/>
                </a:lnTo>
                <a:lnTo>
                  <a:pt x="240453" y="53906"/>
                </a:lnTo>
                <a:lnTo>
                  <a:pt x="258908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8" y="178267"/>
                </a:lnTo>
                <a:lnTo>
                  <a:pt x="240453" y="212793"/>
                </a:lnTo>
                <a:lnTo>
                  <a:pt x="212793" y="240453"/>
                </a:lnTo>
                <a:lnTo>
                  <a:pt x="178266" y="258908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655873" y="4823820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40" y="260959"/>
                </a:lnTo>
                <a:lnTo>
                  <a:pt x="59264" y="244226"/>
                </a:lnTo>
                <a:lnTo>
                  <a:pt x="30267" y="217947"/>
                </a:lnTo>
                <a:lnTo>
                  <a:pt x="10150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6"/>
                </a:lnTo>
                <a:lnTo>
                  <a:pt x="53906" y="26246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1"/>
                </a:lnTo>
                <a:lnTo>
                  <a:pt x="212793" y="26246"/>
                </a:lnTo>
                <a:lnTo>
                  <a:pt x="240453" y="53906"/>
                </a:lnTo>
                <a:lnTo>
                  <a:pt x="258908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8" y="178267"/>
                </a:lnTo>
                <a:lnTo>
                  <a:pt x="240453" y="212793"/>
                </a:lnTo>
                <a:lnTo>
                  <a:pt x="212793" y="240453"/>
                </a:lnTo>
                <a:lnTo>
                  <a:pt x="178266" y="258908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57224" y="734349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40" y="260959"/>
                </a:lnTo>
                <a:lnTo>
                  <a:pt x="59264" y="244226"/>
                </a:lnTo>
                <a:lnTo>
                  <a:pt x="30267" y="217947"/>
                </a:lnTo>
                <a:lnTo>
                  <a:pt x="10150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6"/>
                </a:lnTo>
                <a:lnTo>
                  <a:pt x="53906" y="26246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1"/>
                </a:lnTo>
                <a:lnTo>
                  <a:pt x="212793" y="26246"/>
                </a:lnTo>
                <a:lnTo>
                  <a:pt x="240453" y="53906"/>
                </a:lnTo>
                <a:lnTo>
                  <a:pt x="258908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8" y="178267"/>
                </a:lnTo>
                <a:lnTo>
                  <a:pt x="240453" y="212793"/>
                </a:lnTo>
                <a:lnTo>
                  <a:pt x="212793" y="240453"/>
                </a:lnTo>
                <a:lnTo>
                  <a:pt x="178266" y="258908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238039" y="1800579"/>
            <a:ext cx="16238855" cy="71221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970" marR="1590675">
              <a:lnSpc>
                <a:spcPct val="116399"/>
              </a:lnSpc>
              <a:spcBef>
                <a:spcPts val="95"/>
              </a:spcBef>
            </a:pPr>
            <a:r>
              <a:rPr dirty="0" sz="5800" spc="-515">
                <a:latin typeface="Arial Black"/>
                <a:cs typeface="Arial Black"/>
              </a:rPr>
              <a:t>The</a:t>
            </a:r>
            <a:r>
              <a:rPr dirty="0" sz="5800" spc="-560">
                <a:latin typeface="Arial Black"/>
                <a:cs typeface="Arial Black"/>
              </a:rPr>
              <a:t> </a:t>
            </a:r>
            <a:r>
              <a:rPr dirty="0" sz="5800" spc="-310">
                <a:latin typeface="Arial Black"/>
                <a:cs typeface="Arial Black"/>
              </a:rPr>
              <a:t>project</a:t>
            </a:r>
            <a:r>
              <a:rPr dirty="0" sz="5800" spc="-555">
                <a:latin typeface="Arial Black"/>
                <a:cs typeface="Arial Black"/>
              </a:rPr>
              <a:t> </a:t>
            </a:r>
            <a:r>
              <a:rPr dirty="0" sz="5800" spc="-445">
                <a:latin typeface="Arial Black"/>
                <a:cs typeface="Arial Black"/>
              </a:rPr>
              <a:t>focuses</a:t>
            </a:r>
            <a:r>
              <a:rPr dirty="0" sz="5800" spc="-555">
                <a:latin typeface="Arial Black"/>
                <a:cs typeface="Arial Black"/>
              </a:rPr>
              <a:t> </a:t>
            </a:r>
            <a:r>
              <a:rPr dirty="0" sz="5800" spc="-254">
                <a:latin typeface="Arial Black"/>
                <a:cs typeface="Arial Black"/>
              </a:rPr>
              <a:t>on</a:t>
            </a:r>
            <a:r>
              <a:rPr dirty="0" sz="5800" spc="-560">
                <a:latin typeface="Arial Black"/>
                <a:cs typeface="Arial Black"/>
              </a:rPr>
              <a:t> </a:t>
            </a:r>
            <a:r>
              <a:rPr dirty="0" sz="5800" spc="-315">
                <a:latin typeface="Arial Black"/>
                <a:cs typeface="Arial Black"/>
              </a:rPr>
              <a:t>developing</a:t>
            </a:r>
            <a:r>
              <a:rPr dirty="0" sz="5800" spc="-555">
                <a:latin typeface="Arial Black"/>
                <a:cs typeface="Arial Black"/>
              </a:rPr>
              <a:t> </a:t>
            </a:r>
            <a:r>
              <a:rPr dirty="0" sz="5800" spc="-409">
                <a:latin typeface="Arial Black"/>
                <a:cs typeface="Arial Black"/>
              </a:rPr>
              <a:t>an</a:t>
            </a:r>
            <a:r>
              <a:rPr dirty="0" sz="5800" spc="-555">
                <a:latin typeface="Arial Black"/>
                <a:cs typeface="Arial Black"/>
              </a:rPr>
              <a:t> </a:t>
            </a:r>
            <a:r>
              <a:rPr dirty="0" sz="5800" spc="-25">
                <a:latin typeface="Arial Black"/>
                <a:cs typeface="Arial Black"/>
              </a:rPr>
              <a:t>AI- </a:t>
            </a:r>
            <a:r>
              <a:rPr dirty="0" sz="5800" spc="-420">
                <a:latin typeface="Arial Black"/>
                <a:cs typeface="Arial Black"/>
              </a:rPr>
              <a:t>based</a:t>
            </a:r>
            <a:r>
              <a:rPr dirty="0" sz="5800" spc="-560">
                <a:latin typeface="Arial Black"/>
                <a:cs typeface="Arial Black"/>
              </a:rPr>
              <a:t> </a:t>
            </a:r>
            <a:r>
              <a:rPr dirty="0" sz="5800" spc="-400">
                <a:latin typeface="Arial Black"/>
                <a:cs typeface="Arial Black"/>
              </a:rPr>
              <a:t>logic</a:t>
            </a:r>
            <a:r>
              <a:rPr dirty="0" sz="5800" spc="-555">
                <a:latin typeface="Arial Black"/>
                <a:cs typeface="Arial Black"/>
              </a:rPr>
              <a:t> </a:t>
            </a:r>
            <a:r>
              <a:rPr dirty="0" sz="5800" spc="-335">
                <a:latin typeface="Arial Black"/>
                <a:cs typeface="Arial Black"/>
              </a:rPr>
              <a:t>puzzle</a:t>
            </a:r>
            <a:r>
              <a:rPr dirty="0" sz="5800" spc="-555">
                <a:latin typeface="Arial Black"/>
                <a:cs typeface="Arial Black"/>
              </a:rPr>
              <a:t> </a:t>
            </a:r>
            <a:r>
              <a:rPr dirty="0" sz="5800" spc="-345">
                <a:latin typeface="Arial Black"/>
                <a:cs typeface="Arial Black"/>
              </a:rPr>
              <a:t>solver.</a:t>
            </a:r>
            <a:endParaRPr sz="5800">
              <a:latin typeface="Arial Black"/>
              <a:cs typeface="Arial Black"/>
            </a:endParaRPr>
          </a:p>
          <a:p>
            <a:pPr marL="12700" marR="608965">
              <a:lnSpc>
                <a:spcPct val="116399"/>
              </a:lnSpc>
              <a:spcBef>
                <a:spcPts val="3640"/>
              </a:spcBef>
            </a:pPr>
            <a:r>
              <a:rPr dirty="0" sz="5800" spc="-590">
                <a:latin typeface="Arial Black"/>
                <a:cs typeface="Arial Black"/>
              </a:rPr>
              <a:t>Uses</a:t>
            </a:r>
            <a:r>
              <a:rPr dirty="0" sz="5800" spc="-550">
                <a:latin typeface="Arial Black"/>
                <a:cs typeface="Arial Black"/>
              </a:rPr>
              <a:t> </a:t>
            </a:r>
            <a:r>
              <a:rPr dirty="0" sz="5800" spc="-325">
                <a:solidFill>
                  <a:srgbClr val="FF3131"/>
                </a:solidFill>
                <a:latin typeface="Arial Black"/>
                <a:cs typeface="Arial Black"/>
              </a:rPr>
              <a:t>Constraint</a:t>
            </a:r>
            <a:r>
              <a:rPr dirty="0" sz="5800" spc="-555">
                <a:solidFill>
                  <a:srgbClr val="FF3131"/>
                </a:solidFill>
                <a:latin typeface="Arial Black"/>
                <a:cs typeface="Arial Black"/>
              </a:rPr>
              <a:t> </a:t>
            </a:r>
            <a:r>
              <a:rPr dirty="0" sz="5800" spc="-385">
                <a:solidFill>
                  <a:srgbClr val="FF3131"/>
                </a:solidFill>
                <a:latin typeface="Arial Black"/>
                <a:cs typeface="Arial Black"/>
              </a:rPr>
              <a:t>Satisfaction</a:t>
            </a:r>
            <a:r>
              <a:rPr dirty="0" sz="5800" spc="-550">
                <a:solidFill>
                  <a:srgbClr val="FF3131"/>
                </a:solidFill>
                <a:latin typeface="Arial Black"/>
                <a:cs typeface="Arial Black"/>
              </a:rPr>
              <a:t> </a:t>
            </a:r>
            <a:r>
              <a:rPr dirty="0" sz="5800" spc="-295">
                <a:solidFill>
                  <a:srgbClr val="FF3131"/>
                </a:solidFill>
                <a:latin typeface="Arial Black"/>
                <a:cs typeface="Arial Black"/>
              </a:rPr>
              <a:t>Problem</a:t>
            </a:r>
            <a:r>
              <a:rPr dirty="0" sz="5800" spc="-550">
                <a:solidFill>
                  <a:srgbClr val="FF3131"/>
                </a:solidFill>
                <a:latin typeface="Arial Black"/>
                <a:cs typeface="Arial Black"/>
              </a:rPr>
              <a:t> </a:t>
            </a:r>
            <a:r>
              <a:rPr dirty="0" sz="5800" spc="-415">
                <a:solidFill>
                  <a:srgbClr val="FF3131"/>
                </a:solidFill>
                <a:latin typeface="Arial Black"/>
                <a:cs typeface="Arial Black"/>
              </a:rPr>
              <a:t>(CSP) </a:t>
            </a:r>
            <a:r>
              <a:rPr dirty="0" sz="5800" spc="-380">
                <a:latin typeface="Arial Black"/>
                <a:cs typeface="Arial Black"/>
              </a:rPr>
              <a:t>techniques.</a:t>
            </a:r>
            <a:endParaRPr sz="5800">
              <a:latin typeface="Arial Black"/>
              <a:cs typeface="Arial Black"/>
            </a:endParaRPr>
          </a:p>
          <a:p>
            <a:pPr marL="13970" marR="5080">
              <a:lnSpc>
                <a:spcPct val="116399"/>
              </a:lnSpc>
              <a:spcBef>
                <a:spcPts val="3640"/>
              </a:spcBef>
            </a:pPr>
            <a:r>
              <a:rPr dirty="0" sz="5800" spc="-465">
                <a:latin typeface="Arial Black"/>
                <a:cs typeface="Arial Black"/>
              </a:rPr>
              <a:t>Aims</a:t>
            </a:r>
            <a:r>
              <a:rPr dirty="0" sz="5800" spc="-560">
                <a:latin typeface="Arial Black"/>
                <a:cs typeface="Arial Black"/>
              </a:rPr>
              <a:t> </a:t>
            </a:r>
            <a:r>
              <a:rPr dirty="0" sz="5800" spc="-220">
                <a:latin typeface="Arial Black"/>
                <a:cs typeface="Arial Black"/>
              </a:rPr>
              <a:t>to</a:t>
            </a:r>
            <a:r>
              <a:rPr dirty="0" sz="5800" spc="-555">
                <a:latin typeface="Arial Black"/>
                <a:cs typeface="Arial Black"/>
              </a:rPr>
              <a:t> </a:t>
            </a:r>
            <a:r>
              <a:rPr dirty="0" sz="5800" spc="-425">
                <a:latin typeface="Arial Black"/>
                <a:cs typeface="Arial Black"/>
              </a:rPr>
              <a:t>enhance</a:t>
            </a:r>
            <a:r>
              <a:rPr dirty="0" sz="5800" spc="-555">
                <a:latin typeface="Arial Black"/>
                <a:cs typeface="Arial Black"/>
              </a:rPr>
              <a:t> </a:t>
            </a:r>
            <a:r>
              <a:rPr dirty="0" sz="5800" spc="-400">
                <a:latin typeface="Arial Black"/>
                <a:cs typeface="Arial Black"/>
              </a:rPr>
              <a:t>user</a:t>
            </a:r>
            <a:r>
              <a:rPr dirty="0" sz="5800" spc="-555">
                <a:latin typeface="Arial Black"/>
                <a:cs typeface="Arial Black"/>
              </a:rPr>
              <a:t> </a:t>
            </a:r>
            <a:r>
              <a:rPr dirty="0" sz="5800" spc="-330">
                <a:latin typeface="Arial Black"/>
                <a:cs typeface="Arial Black"/>
              </a:rPr>
              <a:t>understanding</a:t>
            </a:r>
            <a:r>
              <a:rPr dirty="0" sz="5800" spc="-560">
                <a:latin typeface="Arial Black"/>
                <a:cs typeface="Arial Black"/>
              </a:rPr>
              <a:t> </a:t>
            </a:r>
            <a:r>
              <a:rPr dirty="0" sz="5800" spc="-290">
                <a:latin typeface="Arial Black"/>
                <a:cs typeface="Arial Black"/>
              </a:rPr>
              <a:t>through </a:t>
            </a:r>
            <a:r>
              <a:rPr dirty="0" sz="5800" spc="-250">
                <a:solidFill>
                  <a:srgbClr val="FF3131"/>
                </a:solidFill>
                <a:latin typeface="Arial Black"/>
                <a:cs typeface="Arial Black"/>
              </a:rPr>
              <a:t>step-</a:t>
            </a:r>
            <a:r>
              <a:rPr dirty="0" sz="5800" spc="-40">
                <a:solidFill>
                  <a:srgbClr val="FF3131"/>
                </a:solidFill>
                <a:latin typeface="Arial Black"/>
                <a:cs typeface="Arial Black"/>
              </a:rPr>
              <a:t>by-</a:t>
            </a:r>
            <a:r>
              <a:rPr dirty="0" sz="5800" spc="-375">
                <a:solidFill>
                  <a:srgbClr val="FF3131"/>
                </a:solidFill>
                <a:latin typeface="Arial Black"/>
                <a:cs typeface="Arial Black"/>
              </a:rPr>
              <a:t>step</a:t>
            </a:r>
            <a:r>
              <a:rPr dirty="0" sz="5800" spc="-509">
                <a:solidFill>
                  <a:srgbClr val="FF3131"/>
                </a:solidFill>
                <a:latin typeface="Arial Black"/>
                <a:cs typeface="Arial Black"/>
              </a:rPr>
              <a:t> </a:t>
            </a:r>
            <a:r>
              <a:rPr dirty="0" sz="5800" spc="-405">
                <a:solidFill>
                  <a:srgbClr val="FF3131"/>
                </a:solidFill>
                <a:latin typeface="Arial Black"/>
                <a:cs typeface="Arial Black"/>
              </a:rPr>
              <a:t>explanations.</a:t>
            </a:r>
            <a:endParaRPr sz="5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64" y="523604"/>
            <a:ext cx="7229475" cy="98551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300" spc="-450">
                <a:latin typeface="Verdana"/>
                <a:cs typeface="Verdana"/>
              </a:rPr>
              <a:t>Project</a:t>
            </a:r>
            <a:r>
              <a:rPr dirty="0" sz="6300" spc="-670">
                <a:latin typeface="Verdana"/>
                <a:cs typeface="Verdana"/>
              </a:rPr>
              <a:t> </a:t>
            </a:r>
            <a:r>
              <a:rPr dirty="0" sz="6300" spc="-465">
                <a:latin typeface="Verdana"/>
                <a:cs typeface="Verdana"/>
              </a:rPr>
              <a:t>Objectives</a:t>
            </a:r>
            <a:endParaRPr sz="63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074" y="2346471"/>
            <a:ext cx="228600" cy="2285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584" y="4581525"/>
            <a:ext cx="228600" cy="2285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4" y="6821168"/>
            <a:ext cx="228600" cy="2285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4" y="8155939"/>
            <a:ext cx="228600" cy="22859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109910" y="1884820"/>
            <a:ext cx="15702280" cy="7682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48640">
              <a:lnSpc>
                <a:spcPct val="116599"/>
              </a:lnSpc>
              <a:spcBef>
                <a:spcPts val="100"/>
              </a:spcBef>
            </a:pPr>
            <a:r>
              <a:rPr dirty="0" sz="5200" spc="-254">
                <a:solidFill>
                  <a:srgbClr val="0E4561"/>
                </a:solidFill>
                <a:latin typeface="Arial Black"/>
                <a:cs typeface="Arial Black"/>
              </a:rPr>
              <a:t>Develop</a:t>
            </a:r>
            <a:r>
              <a:rPr dirty="0" sz="5200" spc="-484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370">
                <a:solidFill>
                  <a:srgbClr val="0E4561"/>
                </a:solidFill>
                <a:latin typeface="Arial Black"/>
                <a:cs typeface="Arial Black"/>
              </a:rPr>
              <a:t>an</a:t>
            </a:r>
            <a:r>
              <a:rPr dirty="0" sz="5200" spc="-480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270">
                <a:solidFill>
                  <a:srgbClr val="0E4561"/>
                </a:solidFill>
                <a:latin typeface="Arial Black"/>
                <a:cs typeface="Arial Black"/>
              </a:rPr>
              <a:t>efficient</a:t>
            </a:r>
            <a:r>
              <a:rPr dirty="0" sz="5200" spc="-484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310">
                <a:solidFill>
                  <a:srgbClr val="FF3131"/>
                </a:solidFill>
                <a:latin typeface="Arial Black"/>
                <a:cs typeface="Arial Black"/>
              </a:rPr>
              <a:t>algorithmic</a:t>
            </a:r>
            <a:r>
              <a:rPr dirty="0" sz="5200" spc="-480">
                <a:solidFill>
                  <a:srgbClr val="FF3131"/>
                </a:solidFill>
                <a:latin typeface="Arial Black"/>
                <a:cs typeface="Arial Black"/>
              </a:rPr>
              <a:t> </a:t>
            </a:r>
            <a:r>
              <a:rPr dirty="0" sz="5200" spc="-375">
                <a:solidFill>
                  <a:srgbClr val="FF3131"/>
                </a:solidFill>
                <a:latin typeface="Arial Black"/>
                <a:cs typeface="Arial Black"/>
              </a:rPr>
              <a:t>framework</a:t>
            </a:r>
            <a:r>
              <a:rPr dirty="0" sz="5200" spc="-480">
                <a:solidFill>
                  <a:srgbClr val="FF3131"/>
                </a:solidFill>
                <a:latin typeface="Arial Black"/>
                <a:cs typeface="Arial Black"/>
              </a:rPr>
              <a:t> </a:t>
            </a:r>
            <a:r>
              <a:rPr dirty="0" sz="5200" spc="-25">
                <a:solidFill>
                  <a:srgbClr val="0E4561"/>
                </a:solidFill>
                <a:latin typeface="Arial Black"/>
                <a:cs typeface="Arial Black"/>
              </a:rPr>
              <a:t>for </a:t>
            </a:r>
            <a:r>
              <a:rPr dirty="0" sz="5200" spc="-310">
                <a:solidFill>
                  <a:srgbClr val="0E4561"/>
                </a:solidFill>
                <a:latin typeface="Arial Black"/>
                <a:cs typeface="Arial Black"/>
              </a:rPr>
              <a:t>solving</a:t>
            </a:r>
            <a:r>
              <a:rPr dirty="0" sz="5200" spc="-505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350">
                <a:solidFill>
                  <a:srgbClr val="0E4561"/>
                </a:solidFill>
                <a:latin typeface="Arial Black"/>
                <a:cs typeface="Arial Black"/>
              </a:rPr>
              <a:t>logic</a:t>
            </a:r>
            <a:r>
              <a:rPr dirty="0" sz="5200" spc="-505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355">
                <a:solidFill>
                  <a:srgbClr val="0E4561"/>
                </a:solidFill>
                <a:latin typeface="Arial Black"/>
                <a:cs typeface="Arial Black"/>
              </a:rPr>
              <a:t>puzzles.</a:t>
            </a:r>
            <a:endParaRPr sz="5200">
              <a:latin typeface="Arial Black"/>
              <a:cs typeface="Arial Black"/>
            </a:endParaRPr>
          </a:p>
          <a:p>
            <a:pPr marL="94615" marR="467995">
              <a:lnSpc>
                <a:spcPct val="116599"/>
              </a:lnSpc>
              <a:spcBef>
                <a:spcPts val="3045"/>
              </a:spcBef>
            </a:pPr>
            <a:r>
              <a:rPr dirty="0" sz="5200" spc="-290">
                <a:solidFill>
                  <a:srgbClr val="0E4561"/>
                </a:solidFill>
                <a:latin typeface="Arial Black"/>
                <a:cs typeface="Arial Black"/>
              </a:rPr>
              <a:t>Implement</a:t>
            </a:r>
            <a:r>
              <a:rPr dirty="0" sz="5200" spc="-484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520">
                <a:solidFill>
                  <a:srgbClr val="0E4561"/>
                </a:solidFill>
                <a:latin typeface="Arial Black"/>
                <a:cs typeface="Arial Black"/>
              </a:rPr>
              <a:t>a</a:t>
            </a:r>
            <a:r>
              <a:rPr dirty="0" sz="5200" spc="-484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245">
                <a:solidFill>
                  <a:srgbClr val="FF3131"/>
                </a:solidFill>
                <a:latin typeface="Arial Black"/>
                <a:cs typeface="Arial Black"/>
              </a:rPr>
              <a:t>user-</a:t>
            </a:r>
            <a:r>
              <a:rPr dirty="0" sz="5200" spc="-200">
                <a:solidFill>
                  <a:srgbClr val="FF3131"/>
                </a:solidFill>
                <a:latin typeface="Arial Black"/>
                <a:cs typeface="Arial Black"/>
              </a:rPr>
              <a:t>friendly</a:t>
            </a:r>
            <a:r>
              <a:rPr dirty="0" sz="5200" spc="-484">
                <a:solidFill>
                  <a:srgbClr val="FF3131"/>
                </a:solidFill>
                <a:latin typeface="Arial Black"/>
                <a:cs typeface="Arial Black"/>
              </a:rPr>
              <a:t> </a:t>
            </a:r>
            <a:r>
              <a:rPr dirty="0" sz="5200" spc="-315">
                <a:solidFill>
                  <a:srgbClr val="FF3131"/>
                </a:solidFill>
                <a:latin typeface="Arial Black"/>
                <a:cs typeface="Arial Black"/>
              </a:rPr>
              <a:t>interface</a:t>
            </a:r>
            <a:r>
              <a:rPr dirty="0" sz="5200" spc="-484">
                <a:solidFill>
                  <a:srgbClr val="FF3131"/>
                </a:solidFill>
                <a:latin typeface="Arial Black"/>
                <a:cs typeface="Arial Black"/>
              </a:rPr>
              <a:t> </a:t>
            </a:r>
            <a:r>
              <a:rPr dirty="0" sz="5200" spc="-360">
                <a:solidFill>
                  <a:srgbClr val="0E4561"/>
                </a:solidFill>
                <a:latin typeface="Arial Black"/>
                <a:cs typeface="Arial Black"/>
              </a:rPr>
              <a:t>with</a:t>
            </a:r>
            <a:r>
              <a:rPr dirty="0" sz="5200" spc="-484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340">
                <a:solidFill>
                  <a:srgbClr val="0E4561"/>
                </a:solidFill>
                <a:latin typeface="Arial Black"/>
                <a:cs typeface="Arial Black"/>
              </a:rPr>
              <a:t>visual </a:t>
            </a:r>
            <a:r>
              <a:rPr dirty="0" sz="5200" spc="-360">
                <a:solidFill>
                  <a:srgbClr val="0E4561"/>
                </a:solidFill>
                <a:latin typeface="Arial Black"/>
                <a:cs typeface="Arial Black"/>
              </a:rPr>
              <a:t>explanations.</a:t>
            </a:r>
            <a:endParaRPr sz="5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120"/>
              </a:spcBef>
            </a:pPr>
            <a:r>
              <a:rPr dirty="0" sz="5200" spc="-290">
                <a:solidFill>
                  <a:srgbClr val="0E4561"/>
                </a:solidFill>
                <a:latin typeface="Arial Black"/>
                <a:cs typeface="Arial Black"/>
              </a:rPr>
              <a:t>Optimize</a:t>
            </a:r>
            <a:r>
              <a:rPr dirty="0" sz="5200" spc="-490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300">
                <a:solidFill>
                  <a:srgbClr val="0E4561"/>
                </a:solidFill>
                <a:latin typeface="Arial Black"/>
                <a:cs typeface="Arial Black"/>
              </a:rPr>
              <a:t>performance</a:t>
            </a:r>
            <a:r>
              <a:rPr dirty="0" sz="5200" spc="-490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135">
                <a:solidFill>
                  <a:srgbClr val="0E4561"/>
                </a:solidFill>
                <a:latin typeface="Arial Black"/>
                <a:cs typeface="Arial Black"/>
              </a:rPr>
              <a:t>for</a:t>
            </a:r>
            <a:r>
              <a:rPr dirty="0" sz="5200" spc="-490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390">
                <a:solidFill>
                  <a:srgbClr val="0E4561"/>
                </a:solidFill>
                <a:latin typeface="Arial Black"/>
                <a:cs typeface="Arial Black"/>
              </a:rPr>
              <a:t>complex</a:t>
            </a:r>
            <a:r>
              <a:rPr dirty="0" sz="5200" spc="-490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355">
                <a:solidFill>
                  <a:srgbClr val="0E4561"/>
                </a:solidFill>
                <a:latin typeface="Arial Black"/>
                <a:cs typeface="Arial Black"/>
              </a:rPr>
              <a:t>puzzles.</a:t>
            </a:r>
            <a:endParaRPr sz="5200">
              <a:latin typeface="Arial Black"/>
              <a:cs typeface="Arial Black"/>
            </a:endParaRPr>
          </a:p>
          <a:p>
            <a:pPr marL="12700" marR="5080">
              <a:lnSpc>
                <a:spcPct val="116599"/>
              </a:lnSpc>
              <a:spcBef>
                <a:spcPts val="3235"/>
              </a:spcBef>
            </a:pPr>
            <a:r>
              <a:rPr dirty="0" sz="5200" spc="-330">
                <a:solidFill>
                  <a:srgbClr val="0E4561"/>
                </a:solidFill>
                <a:latin typeface="Arial Black"/>
                <a:cs typeface="Arial Black"/>
              </a:rPr>
              <a:t>Integrate</a:t>
            </a:r>
            <a:r>
              <a:rPr dirty="0" sz="5200" spc="-484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270">
                <a:solidFill>
                  <a:srgbClr val="FF3131"/>
                </a:solidFill>
                <a:latin typeface="Arial Black"/>
                <a:cs typeface="Arial Black"/>
              </a:rPr>
              <a:t>state-</a:t>
            </a:r>
            <a:r>
              <a:rPr dirty="0" sz="5200">
                <a:solidFill>
                  <a:srgbClr val="FF3131"/>
                </a:solidFill>
                <a:latin typeface="Arial Black"/>
                <a:cs typeface="Arial Black"/>
              </a:rPr>
              <a:t>of-</a:t>
            </a:r>
            <a:r>
              <a:rPr dirty="0" sz="5200" spc="-145">
                <a:solidFill>
                  <a:srgbClr val="FF3131"/>
                </a:solidFill>
                <a:latin typeface="Arial Black"/>
                <a:cs typeface="Arial Black"/>
              </a:rPr>
              <a:t>the-</a:t>
            </a:r>
            <a:r>
              <a:rPr dirty="0" sz="5200" spc="-270">
                <a:solidFill>
                  <a:srgbClr val="FF3131"/>
                </a:solidFill>
                <a:latin typeface="Arial Black"/>
                <a:cs typeface="Arial Black"/>
              </a:rPr>
              <a:t>art</a:t>
            </a:r>
            <a:r>
              <a:rPr dirty="0" sz="5200" spc="-484">
                <a:solidFill>
                  <a:srgbClr val="FF3131"/>
                </a:solidFill>
                <a:latin typeface="Arial Black"/>
                <a:cs typeface="Arial Black"/>
              </a:rPr>
              <a:t> </a:t>
            </a:r>
            <a:r>
              <a:rPr dirty="0" sz="5200" spc="-395">
                <a:solidFill>
                  <a:srgbClr val="FF3131"/>
                </a:solidFill>
                <a:latin typeface="Arial Black"/>
                <a:cs typeface="Arial Black"/>
              </a:rPr>
              <a:t>research</a:t>
            </a:r>
            <a:r>
              <a:rPr dirty="0" sz="5200" spc="-484">
                <a:solidFill>
                  <a:srgbClr val="FF3131"/>
                </a:solidFill>
                <a:latin typeface="Arial Black"/>
                <a:cs typeface="Arial Black"/>
              </a:rPr>
              <a:t> </a:t>
            </a:r>
            <a:r>
              <a:rPr dirty="0" sz="5200" spc="-220">
                <a:solidFill>
                  <a:srgbClr val="0E4561"/>
                </a:solidFill>
                <a:latin typeface="Arial Black"/>
                <a:cs typeface="Arial Black"/>
              </a:rPr>
              <a:t>on</a:t>
            </a:r>
            <a:r>
              <a:rPr dirty="0" sz="5200" spc="-480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315">
                <a:solidFill>
                  <a:srgbClr val="0E4561"/>
                </a:solidFill>
                <a:latin typeface="Arial Black"/>
                <a:cs typeface="Arial Black"/>
              </a:rPr>
              <a:t>constraint </a:t>
            </a:r>
            <a:r>
              <a:rPr dirty="0" sz="5200" spc="-340">
                <a:solidFill>
                  <a:srgbClr val="0E4561"/>
                </a:solidFill>
                <a:latin typeface="Arial Black"/>
                <a:cs typeface="Arial Black"/>
              </a:rPr>
              <a:t>satisfaction</a:t>
            </a:r>
            <a:r>
              <a:rPr dirty="0" sz="5200" spc="-509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340">
                <a:solidFill>
                  <a:srgbClr val="0E4561"/>
                </a:solidFill>
                <a:latin typeface="Arial Black"/>
                <a:cs typeface="Arial Black"/>
              </a:rPr>
              <a:t>techniques.</a:t>
            </a:r>
            <a:endParaRPr sz="5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93891" y="15848"/>
            <a:ext cx="4194175" cy="10272395"/>
          </a:xfrm>
          <a:custGeom>
            <a:avLst/>
            <a:gdLst/>
            <a:ahLst/>
            <a:cxnLst/>
            <a:rect l="l" t="t" r="r" b="b"/>
            <a:pathLst>
              <a:path w="4194175" h="10272395">
                <a:moveTo>
                  <a:pt x="4194106" y="10272284"/>
                </a:moveTo>
                <a:lnTo>
                  <a:pt x="0" y="10272284"/>
                </a:lnTo>
                <a:lnTo>
                  <a:pt x="0" y="0"/>
                </a:lnTo>
                <a:lnTo>
                  <a:pt x="4194106" y="0"/>
                </a:lnTo>
                <a:lnTo>
                  <a:pt x="4194106" y="10272284"/>
                </a:lnTo>
                <a:close/>
              </a:path>
            </a:pathLst>
          </a:custGeom>
          <a:solidFill>
            <a:srgbClr val="7894A0">
              <a:alpha val="2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105" y="95621"/>
            <a:ext cx="17513300" cy="969644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200" spc="229" i="0">
                <a:latin typeface="Tahoma"/>
                <a:cs typeface="Tahoma"/>
              </a:rPr>
              <a:t>What</a:t>
            </a:r>
            <a:r>
              <a:rPr dirty="0" sz="6200" spc="-125" i="0">
                <a:latin typeface="Tahoma"/>
                <a:cs typeface="Tahoma"/>
              </a:rPr>
              <a:t> </a:t>
            </a:r>
            <a:r>
              <a:rPr dirty="0" sz="6200" spc="295" i="0">
                <a:latin typeface="Tahoma"/>
                <a:cs typeface="Tahoma"/>
              </a:rPr>
              <a:t>are</a:t>
            </a:r>
            <a:r>
              <a:rPr dirty="0" sz="6200" spc="-120" i="0">
                <a:latin typeface="Tahoma"/>
                <a:cs typeface="Tahoma"/>
              </a:rPr>
              <a:t> </a:t>
            </a:r>
            <a:r>
              <a:rPr dirty="0" sz="6200" spc="130" i="0">
                <a:latin typeface="Tahoma"/>
                <a:cs typeface="Tahoma"/>
              </a:rPr>
              <a:t>Constraint</a:t>
            </a:r>
            <a:r>
              <a:rPr dirty="0" sz="6200" spc="-125" i="0">
                <a:latin typeface="Tahoma"/>
                <a:cs typeface="Tahoma"/>
              </a:rPr>
              <a:t> </a:t>
            </a:r>
            <a:r>
              <a:rPr dirty="0" sz="6200" spc="60" i="0">
                <a:latin typeface="Tahoma"/>
                <a:cs typeface="Tahoma"/>
              </a:rPr>
              <a:t>Satisfaction</a:t>
            </a:r>
            <a:r>
              <a:rPr dirty="0" sz="6200" spc="-120" i="0">
                <a:latin typeface="Tahoma"/>
                <a:cs typeface="Tahoma"/>
              </a:rPr>
              <a:t> </a:t>
            </a:r>
            <a:r>
              <a:rPr dirty="0" sz="6200" spc="110" i="0">
                <a:latin typeface="Tahoma"/>
                <a:cs typeface="Tahoma"/>
              </a:rPr>
              <a:t>Problems</a:t>
            </a:r>
            <a:endParaRPr sz="62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9421" y="4204530"/>
            <a:ext cx="228600" cy="2285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9421" y="5228681"/>
            <a:ext cx="228600" cy="2285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9421" y="6252831"/>
            <a:ext cx="228600" cy="22859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348105" y="643647"/>
            <a:ext cx="17689195" cy="7806690"/>
          </a:xfrm>
          <a:prstGeom prst="rect">
            <a:avLst/>
          </a:prstGeom>
        </p:spPr>
        <p:txBody>
          <a:bodyPr wrap="square" lIns="0" tIns="564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45"/>
              </a:spcBef>
            </a:pPr>
            <a:r>
              <a:rPr dirty="0" sz="6200" spc="-10" b="1">
                <a:solidFill>
                  <a:srgbClr val="0E4561"/>
                </a:solidFill>
                <a:latin typeface="Tahoma"/>
                <a:cs typeface="Tahoma"/>
              </a:rPr>
              <a:t>(CSPs)?</a:t>
            </a:r>
            <a:endParaRPr sz="6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925"/>
              </a:spcBef>
            </a:pPr>
            <a:r>
              <a:rPr dirty="0" sz="5500" spc="-480">
                <a:solidFill>
                  <a:srgbClr val="FF3131"/>
                </a:solidFill>
                <a:latin typeface="Arial Black"/>
                <a:cs typeface="Arial Black"/>
              </a:rPr>
              <a:t>CSP</a:t>
            </a:r>
            <a:r>
              <a:rPr dirty="0" sz="5500" spc="-490">
                <a:solidFill>
                  <a:srgbClr val="FF3131"/>
                </a:solidFill>
                <a:latin typeface="Arial Black"/>
                <a:cs typeface="Arial Black"/>
              </a:rPr>
              <a:t> </a:t>
            </a:r>
            <a:r>
              <a:rPr dirty="0" sz="5500" spc="-220">
                <a:solidFill>
                  <a:srgbClr val="FF3131"/>
                </a:solidFill>
                <a:latin typeface="Arial Black"/>
                <a:cs typeface="Arial Black"/>
              </a:rPr>
              <a:t>Definition:</a:t>
            </a:r>
            <a:r>
              <a:rPr dirty="0" sz="5500" spc="-490">
                <a:solidFill>
                  <a:srgbClr val="FF3131"/>
                </a:solidFill>
                <a:latin typeface="Arial Black"/>
                <a:cs typeface="Arial Black"/>
              </a:rPr>
              <a:t> </a:t>
            </a:r>
            <a:r>
              <a:rPr dirty="0" sz="5500" spc="-430">
                <a:solidFill>
                  <a:srgbClr val="0E4561"/>
                </a:solidFill>
                <a:latin typeface="Arial Black"/>
                <a:cs typeface="Arial Black"/>
              </a:rPr>
              <a:t>A</a:t>
            </a:r>
            <a:r>
              <a:rPr dirty="0" sz="5500" spc="-484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500" spc="-165">
                <a:solidFill>
                  <a:srgbClr val="0E4561"/>
                </a:solidFill>
                <a:latin typeface="Arial Black"/>
                <a:cs typeface="Arial Black"/>
              </a:rPr>
              <a:t>problem-</a:t>
            </a:r>
            <a:r>
              <a:rPr dirty="0" sz="5500" spc="-315">
                <a:solidFill>
                  <a:srgbClr val="0E4561"/>
                </a:solidFill>
                <a:latin typeface="Arial Black"/>
                <a:cs typeface="Arial Black"/>
              </a:rPr>
              <a:t>solving</a:t>
            </a:r>
            <a:r>
              <a:rPr dirty="0" sz="5500" spc="-490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500" spc="-315">
                <a:solidFill>
                  <a:srgbClr val="0E4561"/>
                </a:solidFill>
                <a:latin typeface="Arial Black"/>
                <a:cs typeface="Arial Black"/>
              </a:rPr>
              <a:t>approach</a:t>
            </a:r>
            <a:r>
              <a:rPr dirty="0" sz="5500" spc="-490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500" spc="-405">
                <a:solidFill>
                  <a:srgbClr val="0E4561"/>
                </a:solidFill>
                <a:latin typeface="Arial Black"/>
                <a:cs typeface="Arial Black"/>
              </a:rPr>
              <a:t>where:</a:t>
            </a:r>
            <a:endParaRPr sz="5500">
              <a:latin typeface="Arial Black"/>
              <a:cs typeface="Arial Black"/>
            </a:endParaRPr>
          </a:p>
          <a:p>
            <a:pPr marL="1473835">
              <a:lnSpc>
                <a:spcPct val="100000"/>
              </a:lnSpc>
              <a:spcBef>
                <a:spcPts val="3125"/>
              </a:spcBef>
            </a:pPr>
            <a:r>
              <a:rPr dirty="0" sz="5200" spc="-370">
                <a:solidFill>
                  <a:srgbClr val="FF3131"/>
                </a:solidFill>
                <a:latin typeface="Arial Black"/>
                <a:cs typeface="Arial Black"/>
              </a:rPr>
              <a:t>Variables</a:t>
            </a:r>
            <a:r>
              <a:rPr dirty="0" sz="5200" spc="-490">
                <a:solidFill>
                  <a:srgbClr val="FF3131"/>
                </a:solidFill>
                <a:latin typeface="Arial Black"/>
                <a:cs typeface="Arial Black"/>
              </a:rPr>
              <a:t> </a:t>
            </a:r>
            <a:r>
              <a:rPr dirty="0" sz="5200" spc="-320">
                <a:solidFill>
                  <a:srgbClr val="0E4561"/>
                </a:solidFill>
                <a:latin typeface="Arial Black"/>
                <a:cs typeface="Arial Black"/>
              </a:rPr>
              <a:t>need</a:t>
            </a:r>
            <a:r>
              <a:rPr dirty="0" sz="5200" spc="-490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365">
                <a:solidFill>
                  <a:srgbClr val="0E4561"/>
                </a:solidFill>
                <a:latin typeface="Arial Black"/>
                <a:cs typeface="Arial Black"/>
              </a:rPr>
              <a:t>values.</a:t>
            </a:r>
            <a:endParaRPr sz="5200">
              <a:latin typeface="Arial Black"/>
              <a:cs typeface="Arial Black"/>
            </a:endParaRPr>
          </a:p>
          <a:p>
            <a:pPr marL="1473835" marR="5080">
              <a:lnSpc>
                <a:spcPct val="129200"/>
              </a:lnSpc>
              <a:spcBef>
                <a:spcPts val="5"/>
              </a:spcBef>
            </a:pPr>
            <a:r>
              <a:rPr dirty="0" sz="5200" spc="-320">
                <a:solidFill>
                  <a:srgbClr val="FF3131"/>
                </a:solidFill>
                <a:latin typeface="Arial Black"/>
                <a:cs typeface="Arial Black"/>
              </a:rPr>
              <a:t>Constraints</a:t>
            </a:r>
            <a:r>
              <a:rPr dirty="0" sz="5200" spc="-495">
                <a:solidFill>
                  <a:srgbClr val="FF3131"/>
                </a:solidFill>
                <a:latin typeface="Arial Black"/>
                <a:cs typeface="Arial Black"/>
              </a:rPr>
              <a:t> </a:t>
            </a:r>
            <a:r>
              <a:rPr dirty="0" sz="5200" spc="-254">
                <a:solidFill>
                  <a:srgbClr val="0E4561"/>
                </a:solidFill>
                <a:latin typeface="Arial Black"/>
                <a:cs typeface="Arial Black"/>
              </a:rPr>
              <a:t>define</a:t>
            </a:r>
            <a:r>
              <a:rPr dirty="0" sz="5200" spc="-490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254">
                <a:solidFill>
                  <a:srgbClr val="0E4561"/>
                </a:solidFill>
                <a:latin typeface="Arial Black"/>
                <a:cs typeface="Arial Black"/>
              </a:rPr>
              <a:t>valid</a:t>
            </a:r>
            <a:r>
              <a:rPr dirty="0" sz="5200" spc="-490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315">
                <a:solidFill>
                  <a:srgbClr val="0E4561"/>
                </a:solidFill>
                <a:latin typeface="Arial Black"/>
                <a:cs typeface="Arial Black"/>
              </a:rPr>
              <a:t>value</a:t>
            </a:r>
            <a:r>
              <a:rPr dirty="0" sz="5200" spc="-495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325">
                <a:solidFill>
                  <a:srgbClr val="0E4561"/>
                </a:solidFill>
                <a:latin typeface="Arial Black"/>
                <a:cs typeface="Arial Black"/>
              </a:rPr>
              <a:t>combinations. </a:t>
            </a:r>
            <a:r>
              <a:rPr dirty="0" sz="5200" spc="-330">
                <a:solidFill>
                  <a:srgbClr val="FF3131"/>
                </a:solidFill>
                <a:latin typeface="Arial Black"/>
                <a:cs typeface="Arial Black"/>
              </a:rPr>
              <a:t>Domains</a:t>
            </a:r>
            <a:r>
              <a:rPr dirty="0" sz="5200" spc="-495">
                <a:solidFill>
                  <a:srgbClr val="FF3131"/>
                </a:solidFill>
                <a:latin typeface="Arial Black"/>
                <a:cs typeface="Arial Black"/>
              </a:rPr>
              <a:t> </a:t>
            </a:r>
            <a:r>
              <a:rPr dirty="0" sz="5200" spc="-325">
                <a:solidFill>
                  <a:srgbClr val="0E4561"/>
                </a:solidFill>
                <a:latin typeface="Arial Black"/>
                <a:cs typeface="Arial Black"/>
              </a:rPr>
              <a:t>specify</a:t>
            </a:r>
            <a:r>
              <a:rPr dirty="0" sz="5200" spc="-490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320">
                <a:solidFill>
                  <a:srgbClr val="0E4561"/>
                </a:solidFill>
                <a:latin typeface="Arial Black"/>
                <a:cs typeface="Arial Black"/>
              </a:rPr>
              <a:t>possible</a:t>
            </a:r>
            <a:r>
              <a:rPr dirty="0" sz="5200" spc="-490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365">
                <a:solidFill>
                  <a:srgbClr val="0E4561"/>
                </a:solidFill>
                <a:latin typeface="Arial Black"/>
                <a:cs typeface="Arial Black"/>
              </a:rPr>
              <a:t>values</a:t>
            </a:r>
            <a:r>
              <a:rPr dirty="0" sz="5200" spc="-490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135">
                <a:solidFill>
                  <a:srgbClr val="0E4561"/>
                </a:solidFill>
                <a:latin typeface="Arial Black"/>
                <a:cs typeface="Arial Black"/>
              </a:rPr>
              <a:t>for</a:t>
            </a:r>
            <a:r>
              <a:rPr dirty="0" sz="5200" spc="-490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450">
                <a:solidFill>
                  <a:srgbClr val="0E4561"/>
                </a:solidFill>
                <a:latin typeface="Arial Black"/>
                <a:cs typeface="Arial Black"/>
              </a:rPr>
              <a:t>each</a:t>
            </a:r>
            <a:r>
              <a:rPr dirty="0" sz="5200" spc="-490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310">
                <a:solidFill>
                  <a:srgbClr val="0E4561"/>
                </a:solidFill>
                <a:latin typeface="Arial Black"/>
                <a:cs typeface="Arial Black"/>
              </a:rPr>
              <a:t>variable.</a:t>
            </a:r>
            <a:endParaRPr sz="5200">
              <a:latin typeface="Arial Black"/>
              <a:cs typeface="Arial Black"/>
            </a:endParaRPr>
          </a:p>
          <a:p>
            <a:pPr marL="789940">
              <a:lnSpc>
                <a:spcPct val="100000"/>
              </a:lnSpc>
              <a:spcBef>
                <a:spcPts val="7220"/>
              </a:spcBef>
            </a:pPr>
            <a:r>
              <a:rPr dirty="0" sz="5200" spc="-440">
                <a:latin typeface="Arial Black"/>
                <a:cs typeface="Arial Black"/>
              </a:rPr>
              <a:t>Examples:</a:t>
            </a:r>
            <a:r>
              <a:rPr dirty="0" sz="5200" spc="-495">
                <a:latin typeface="Arial Black"/>
                <a:cs typeface="Arial Black"/>
              </a:rPr>
              <a:t> </a:t>
            </a:r>
            <a:r>
              <a:rPr dirty="0" sz="5200" spc="-340">
                <a:solidFill>
                  <a:srgbClr val="00BE62"/>
                </a:solidFill>
                <a:latin typeface="Arial Black"/>
                <a:cs typeface="Arial Black"/>
              </a:rPr>
              <a:t>Sudoku</a:t>
            </a:r>
            <a:r>
              <a:rPr dirty="0" sz="5200" spc="-340">
                <a:solidFill>
                  <a:srgbClr val="FF904D"/>
                </a:solidFill>
                <a:latin typeface="Arial Black"/>
                <a:cs typeface="Arial Black"/>
              </a:rPr>
              <a:t>,</a:t>
            </a:r>
            <a:r>
              <a:rPr dirty="0" sz="5200" spc="-495">
                <a:solidFill>
                  <a:srgbClr val="FF904D"/>
                </a:solidFill>
                <a:latin typeface="Arial Black"/>
                <a:cs typeface="Arial Black"/>
              </a:rPr>
              <a:t> </a:t>
            </a:r>
            <a:r>
              <a:rPr dirty="0" sz="5200" spc="-350">
                <a:solidFill>
                  <a:srgbClr val="FF904D"/>
                </a:solidFill>
                <a:latin typeface="Arial Black"/>
                <a:cs typeface="Arial Black"/>
              </a:rPr>
              <a:t>logic</a:t>
            </a:r>
            <a:r>
              <a:rPr dirty="0" sz="5200" spc="-495">
                <a:solidFill>
                  <a:srgbClr val="FF904D"/>
                </a:solidFill>
                <a:latin typeface="Arial Black"/>
                <a:cs typeface="Arial Black"/>
              </a:rPr>
              <a:t> </a:t>
            </a:r>
            <a:r>
              <a:rPr dirty="0" sz="5200" spc="-275">
                <a:solidFill>
                  <a:srgbClr val="FF904D"/>
                </a:solidFill>
                <a:latin typeface="Arial Black"/>
                <a:cs typeface="Arial Black"/>
              </a:rPr>
              <a:t>grid</a:t>
            </a:r>
            <a:r>
              <a:rPr dirty="0" sz="5200" spc="-495">
                <a:solidFill>
                  <a:srgbClr val="FF904D"/>
                </a:solidFill>
                <a:latin typeface="Arial Black"/>
                <a:cs typeface="Arial Black"/>
              </a:rPr>
              <a:t> </a:t>
            </a:r>
            <a:r>
              <a:rPr dirty="0" sz="5200" spc="-340">
                <a:solidFill>
                  <a:srgbClr val="FF904D"/>
                </a:solidFill>
                <a:latin typeface="Arial Black"/>
                <a:cs typeface="Arial Black"/>
              </a:rPr>
              <a:t>puzzles</a:t>
            </a:r>
            <a:r>
              <a:rPr dirty="0" sz="5200" spc="-340">
                <a:latin typeface="Arial Black"/>
                <a:cs typeface="Arial Black"/>
              </a:rPr>
              <a:t>,</a:t>
            </a:r>
            <a:r>
              <a:rPr dirty="0" sz="5200" spc="-495">
                <a:latin typeface="Arial Black"/>
                <a:cs typeface="Arial Black"/>
              </a:rPr>
              <a:t> </a:t>
            </a:r>
            <a:r>
              <a:rPr dirty="0" sz="5200" spc="-345">
                <a:solidFill>
                  <a:srgbClr val="FF5757"/>
                </a:solidFill>
                <a:latin typeface="Arial Black"/>
                <a:cs typeface="Arial Black"/>
              </a:rPr>
              <a:t>map</a:t>
            </a:r>
            <a:r>
              <a:rPr dirty="0" sz="5200" spc="-495">
                <a:solidFill>
                  <a:srgbClr val="FF5757"/>
                </a:solidFill>
                <a:latin typeface="Arial Black"/>
                <a:cs typeface="Arial Black"/>
              </a:rPr>
              <a:t> </a:t>
            </a:r>
            <a:r>
              <a:rPr dirty="0" sz="5200" spc="-305">
                <a:solidFill>
                  <a:srgbClr val="FF5757"/>
                </a:solidFill>
                <a:latin typeface="Arial Black"/>
                <a:cs typeface="Arial Black"/>
              </a:rPr>
              <a:t>coloring</a:t>
            </a:r>
            <a:r>
              <a:rPr dirty="0" sz="5200" spc="-305">
                <a:latin typeface="Arial Black"/>
                <a:cs typeface="Arial Black"/>
              </a:rPr>
              <a:t>.</a:t>
            </a:r>
            <a:endParaRPr sz="5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108" y="443277"/>
            <a:ext cx="12606655" cy="11309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50" spc="-665">
                <a:latin typeface="Verdana"/>
                <a:cs typeface="Verdana"/>
              </a:rPr>
              <a:t>Key</a:t>
            </a:r>
            <a:r>
              <a:rPr dirty="0" sz="7250" spc="-740">
                <a:latin typeface="Verdana"/>
                <a:cs typeface="Verdana"/>
              </a:rPr>
              <a:t> </a:t>
            </a:r>
            <a:r>
              <a:rPr dirty="0" sz="7250" spc="-940">
                <a:latin typeface="Verdana"/>
                <a:cs typeface="Verdana"/>
              </a:rPr>
              <a:t>Aloftorithmic</a:t>
            </a:r>
            <a:r>
              <a:rPr dirty="0" sz="7250" spc="-740">
                <a:latin typeface="Verdana"/>
                <a:cs typeface="Verdana"/>
              </a:rPr>
              <a:t> </a:t>
            </a:r>
            <a:r>
              <a:rPr dirty="0" sz="7250" spc="-570">
                <a:latin typeface="Verdana"/>
                <a:cs typeface="Verdana"/>
              </a:rPr>
              <a:t>Techniques</a:t>
            </a:r>
            <a:endParaRPr sz="725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3974" y="3724275"/>
            <a:ext cx="327025" cy="40005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0159999" y="3425825"/>
            <a:ext cx="7971790" cy="3225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410845">
              <a:lnSpc>
                <a:spcPct val="116700"/>
              </a:lnSpc>
              <a:spcBef>
                <a:spcPts val="95"/>
              </a:spcBef>
            </a:pPr>
            <a:r>
              <a:rPr dirty="0" sz="4500" spc="-155" b="1">
                <a:solidFill>
                  <a:srgbClr val="FF3131"/>
                </a:solidFill>
                <a:latin typeface="Tahoma"/>
                <a:cs typeface="Tahoma"/>
              </a:rPr>
              <a:t>euristic-</a:t>
            </a:r>
            <a:r>
              <a:rPr dirty="0" sz="4500" b="1">
                <a:solidFill>
                  <a:srgbClr val="FF3131"/>
                </a:solidFill>
                <a:latin typeface="Tahoma"/>
                <a:cs typeface="Tahoma"/>
              </a:rPr>
              <a:t>Based</a:t>
            </a:r>
            <a:r>
              <a:rPr dirty="0" sz="4500" spc="-265" b="1">
                <a:solidFill>
                  <a:srgbClr val="FF3131"/>
                </a:solidFill>
                <a:latin typeface="Tahoma"/>
                <a:cs typeface="Tahoma"/>
              </a:rPr>
              <a:t> </a:t>
            </a:r>
            <a:r>
              <a:rPr dirty="0" sz="4500" spc="-75" b="1">
                <a:solidFill>
                  <a:srgbClr val="FF3131"/>
                </a:solidFill>
                <a:latin typeface="Tahoma"/>
                <a:cs typeface="Tahoma"/>
              </a:rPr>
              <a:t>Approaches</a:t>
            </a:r>
            <a:r>
              <a:rPr dirty="0" sz="4500" spc="-75" b="1">
                <a:solidFill>
                  <a:srgbClr val="0E4561"/>
                </a:solidFill>
                <a:latin typeface="Tahoma"/>
                <a:cs typeface="Tahoma"/>
              </a:rPr>
              <a:t>: </a:t>
            </a:r>
            <a:r>
              <a:rPr dirty="0" sz="4500" spc="-165" b="1">
                <a:solidFill>
                  <a:srgbClr val="0E4561"/>
                </a:solidFill>
                <a:latin typeface="Tahoma"/>
                <a:cs typeface="Tahoma"/>
              </a:rPr>
              <a:t>Improves </a:t>
            </a:r>
            <a:r>
              <a:rPr dirty="0" sz="4500" spc="-25" b="1">
                <a:solidFill>
                  <a:srgbClr val="0E4561"/>
                </a:solidFill>
                <a:latin typeface="Tahoma"/>
                <a:cs typeface="Tahoma"/>
              </a:rPr>
              <a:t>efficiency</a:t>
            </a:r>
            <a:r>
              <a:rPr dirty="0" sz="4500" spc="-225" b="1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dirty="0" sz="4500" spc="-25" b="1">
                <a:solidFill>
                  <a:srgbClr val="0E4561"/>
                </a:solidFill>
                <a:latin typeface="Tahoma"/>
                <a:cs typeface="Tahoma"/>
              </a:rPr>
              <a:t>by </a:t>
            </a:r>
            <a:r>
              <a:rPr dirty="0" sz="4500" spc="-90" b="1">
                <a:solidFill>
                  <a:srgbClr val="0E4561"/>
                </a:solidFill>
                <a:latin typeface="Tahoma"/>
                <a:cs typeface="Tahoma"/>
              </a:rPr>
              <a:t>selecting</a:t>
            </a:r>
            <a:r>
              <a:rPr dirty="0" sz="4500" spc="-190" b="1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dirty="0" sz="4500" spc="-10" b="1">
                <a:solidFill>
                  <a:srgbClr val="0E4561"/>
                </a:solidFill>
                <a:latin typeface="Tahoma"/>
                <a:cs typeface="Tahoma"/>
              </a:rPr>
              <a:t>variables strategically.</a:t>
            </a:r>
            <a:endParaRPr sz="45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20955">
              <a:lnSpc>
                <a:spcPct val="116700"/>
              </a:lnSpc>
              <a:spcBef>
                <a:spcPts val="95"/>
              </a:spcBef>
            </a:pPr>
            <a:r>
              <a:rPr dirty="0" spc="-95">
                <a:solidFill>
                  <a:srgbClr val="FF3131"/>
                </a:solidFill>
              </a:rPr>
              <a:t>Backtracking</a:t>
            </a:r>
            <a:r>
              <a:rPr dirty="0" spc="-95"/>
              <a:t>:</a:t>
            </a:r>
            <a:r>
              <a:rPr dirty="0" spc="-120"/>
              <a:t> </a:t>
            </a:r>
            <a:r>
              <a:rPr dirty="0" spc="-10"/>
              <a:t>Recursively </a:t>
            </a:r>
            <a:r>
              <a:rPr dirty="0" spc="-70"/>
              <a:t>tries</a:t>
            </a:r>
            <a:r>
              <a:rPr dirty="0" spc="-235"/>
              <a:t> </a:t>
            </a:r>
            <a:r>
              <a:rPr dirty="0"/>
              <a:t>different</a:t>
            </a:r>
            <a:r>
              <a:rPr dirty="0" spc="-229"/>
              <a:t> </a:t>
            </a:r>
            <a:r>
              <a:rPr dirty="0" spc="-155"/>
              <a:t>possibilities.</a:t>
            </a:r>
          </a:p>
          <a:p>
            <a:pPr>
              <a:lnSpc>
                <a:spcPct val="100000"/>
              </a:lnSpc>
              <a:spcBef>
                <a:spcPts val="4230"/>
              </a:spcBef>
            </a:pPr>
          </a:p>
          <a:p>
            <a:pPr marL="94615" marR="281940">
              <a:lnSpc>
                <a:spcPct val="116700"/>
              </a:lnSpc>
            </a:pPr>
            <a:r>
              <a:rPr dirty="0" spc="-90">
                <a:solidFill>
                  <a:srgbClr val="FF3131"/>
                </a:solidFill>
              </a:rPr>
              <a:t>Constraint</a:t>
            </a:r>
            <a:r>
              <a:rPr dirty="0" spc="-160">
                <a:solidFill>
                  <a:srgbClr val="FF3131"/>
                </a:solidFill>
              </a:rPr>
              <a:t> </a:t>
            </a:r>
            <a:r>
              <a:rPr dirty="0" spc="-10">
                <a:solidFill>
                  <a:srgbClr val="FF3131"/>
                </a:solidFill>
              </a:rPr>
              <a:t>Propagation</a:t>
            </a:r>
            <a:r>
              <a:rPr dirty="0" spc="-10"/>
              <a:t>: </a:t>
            </a:r>
            <a:r>
              <a:rPr dirty="0" spc="-85"/>
              <a:t>Reduces</a:t>
            </a:r>
            <a:r>
              <a:rPr dirty="0" spc="-245"/>
              <a:t> </a:t>
            </a:r>
            <a:r>
              <a:rPr dirty="0" spc="-25"/>
              <a:t>search</a:t>
            </a:r>
            <a:r>
              <a:rPr dirty="0" spc="-240"/>
              <a:t> </a:t>
            </a:r>
            <a:r>
              <a:rPr dirty="0"/>
              <a:t>space</a:t>
            </a:r>
            <a:r>
              <a:rPr dirty="0" spc="-240"/>
              <a:t> </a:t>
            </a:r>
            <a:r>
              <a:rPr dirty="0" spc="-25"/>
              <a:t>by </a:t>
            </a:r>
            <a:r>
              <a:rPr dirty="0" spc="-30"/>
              <a:t>enforcing</a:t>
            </a:r>
            <a:r>
              <a:rPr dirty="0" spc="-285"/>
              <a:t> </a:t>
            </a:r>
            <a:r>
              <a:rPr dirty="0" spc="-25"/>
              <a:t>constraints.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43615" y="725037"/>
            <a:ext cx="229780" cy="22977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83126" y="722862"/>
            <a:ext cx="229776" cy="22976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04424" y="725037"/>
            <a:ext cx="229780" cy="22977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025717" y="725037"/>
            <a:ext cx="229780" cy="229771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665094" y="725040"/>
            <a:ext cx="229780" cy="229768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8208" y="9538575"/>
            <a:ext cx="229776" cy="22976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88698" y="9540750"/>
            <a:ext cx="229780" cy="229771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49507" y="9540750"/>
            <a:ext cx="229780" cy="229771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110176" y="9540754"/>
            <a:ext cx="229780" cy="22976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470800" y="9540750"/>
            <a:ext cx="229780" cy="2297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557" y="446119"/>
            <a:ext cx="982154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/>
              <a:t>Implementation</a:t>
            </a:r>
            <a:r>
              <a:rPr dirty="0" sz="6400" spc="-545"/>
              <a:t> </a:t>
            </a:r>
            <a:r>
              <a:rPr dirty="0" sz="6400" spc="-65"/>
              <a:t>Overview</a:t>
            </a:r>
            <a:endParaRPr sz="6400"/>
          </a:p>
        </p:txBody>
      </p:sp>
      <p:sp>
        <p:nvSpPr>
          <p:cNvPr id="3" name="object 3" descr=""/>
          <p:cNvSpPr/>
          <p:nvPr/>
        </p:nvSpPr>
        <p:spPr>
          <a:xfrm>
            <a:off x="10767059" y="990600"/>
            <a:ext cx="6492240" cy="0"/>
          </a:xfrm>
          <a:custGeom>
            <a:avLst/>
            <a:gdLst/>
            <a:ahLst/>
            <a:cxnLst/>
            <a:rect l="l" t="t" r="r" b="b"/>
            <a:pathLst>
              <a:path w="6492240" h="0">
                <a:moveTo>
                  <a:pt x="0" y="0"/>
                </a:moveTo>
                <a:lnTo>
                  <a:pt x="6492239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84557" y="1833238"/>
            <a:ext cx="17122140" cy="7416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639060">
              <a:lnSpc>
                <a:spcPct val="116599"/>
              </a:lnSpc>
              <a:spcBef>
                <a:spcPts val="100"/>
              </a:spcBef>
            </a:pPr>
            <a:r>
              <a:rPr dirty="0" sz="5200" spc="-330">
                <a:solidFill>
                  <a:srgbClr val="FF3131"/>
                </a:solidFill>
                <a:latin typeface="Arial Black"/>
                <a:cs typeface="Arial Black"/>
              </a:rPr>
              <a:t>Step</a:t>
            </a:r>
            <a:r>
              <a:rPr dirty="0" sz="5200" spc="-495">
                <a:solidFill>
                  <a:srgbClr val="FF3131"/>
                </a:solidFill>
                <a:latin typeface="Arial Black"/>
                <a:cs typeface="Arial Black"/>
              </a:rPr>
              <a:t> </a:t>
            </a:r>
            <a:r>
              <a:rPr dirty="0" sz="5200" spc="-520">
                <a:solidFill>
                  <a:srgbClr val="FF3131"/>
                </a:solidFill>
                <a:latin typeface="Arial Black"/>
                <a:cs typeface="Arial Black"/>
              </a:rPr>
              <a:t>1</a:t>
            </a:r>
            <a:r>
              <a:rPr dirty="0" sz="5200" spc="-520">
                <a:solidFill>
                  <a:srgbClr val="0E4561"/>
                </a:solidFill>
                <a:latin typeface="Arial Black"/>
                <a:cs typeface="Arial Black"/>
              </a:rPr>
              <a:t>:</a:t>
            </a:r>
            <a:r>
              <a:rPr dirty="0" sz="5200" spc="-495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254">
                <a:solidFill>
                  <a:srgbClr val="0E4561"/>
                </a:solidFill>
                <a:latin typeface="Arial Black"/>
                <a:cs typeface="Arial Black"/>
              </a:rPr>
              <a:t>Define</a:t>
            </a:r>
            <a:r>
              <a:rPr dirty="0" sz="5200" spc="-495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300">
                <a:solidFill>
                  <a:srgbClr val="0E4561"/>
                </a:solidFill>
                <a:latin typeface="Arial Black"/>
                <a:cs typeface="Arial Black"/>
              </a:rPr>
              <a:t>puzzle</a:t>
            </a:r>
            <a:r>
              <a:rPr dirty="0" sz="5200" spc="-495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330">
                <a:solidFill>
                  <a:srgbClr val="0E4561"/>
                </a:solidFill>
                <a:latin typeface="Arial Black"/>
                <a:cs typeface="Arial Black"/>
              </a:rPr>
              <a:t>variables,</a:t>
            </a:r>
            <a:r>
              <a:rPr dirty="0" sz="5200" spc="-495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330">
                <a:solidFill>
                  <a:srgbClr val="0E4561"/>
                </a:solidFill>
                <a:latin typeface="Arial Black"/>
                <a:cs typeface="Arial Black"/>
              </a:rPr>
              <a:t>domains,</a:t>
            </a:r>
            <a:r>
              <a:rPr dirty="0" sz="5200" spc="-495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320">
                <a:solidFill>
                  <a:srgbClr val="0E4561"/>
                </a:solidFill>
                <a:latin typeface="Arial Black"/>
                <a:cs typeface="Arial Black"/>
              </a:rPr>
              <a:t>and </a:t>
            </a:r>
            <a:r>
              <a:rPr dirty="0" sz="5200" spc="-340">
                <a:solidFill>
                  <a:srgbClr val="0E4561"/>
                </a:solidFill>
                <a:latin typeface="Arial Black"/>
                <a:cs typeface="Arial Black"/>
              </a:rPr>
              <a:t>constraints.</a:t>
            </a:r>
            <a:endParaRPr sz="5200">
              <a:latin typeface="Arial Black"/>
              <a:cs typeface="Arial Black"/>
            </a:endParaRPr>
          </a:p>
          <a:p>
            <a:pPr marL="12700" marR="5080">
              <a:lnSpc>
                <a:spcPts val="14550"/>
              </a:lnSpc>
              <a:spcBef>
                <a:spcPts val="1870"/>
              </a:spcBef>
            </a:pPr>
            <a:r>
              <a:rPr dirty="0" sz="5200" spc="-330">
                <a:solidFill>
                  <a:srgbClr val="FF3131"/>
                </a:solidFill>
                <a:latin typeface="Arial Black"/>
                <a:cs typeface="Arial Black"/>
              </a:rPr>
              <a:t>Step</a:t>
            </a:r>
            <a:r>
              <a:rPr dirty="0" sz="5200" spc="-490">
                <a:solidFill>
                  <a:srgbClr val="FF3131"/>
                </a:solidFill>
                <a:latin typeface="Arial Black"/>
                <a:cs typeface="Arial Black"/>
              </a:rPr>
              <a:t> </a:t>
            </a:r>
            <a:r>
              <a:rPr dirty="0" sz="5200" spc="-455">
                <a:solidFill>
                  <a:srgbClr val="FF3131"/>
                </a:solidFill>
                <a:latin typeface="Arial Black"/>
                <a:cs typeface="Arial Black"/>
              </a:rPr>
              <a:t>2</a:t>
            </a:r>
            <a:r>
              <a:rPr dirty="0" sz="5200" spc="-455">
                <a:solidFill>
                  <a:srgbClr val="0E4561"/>
                </a:solidFill>
                <a:latin typeface="Arial Black"/>
                <a:cs typeface="Arial Black"/>
              </a:rPr>
              <a:t>:</a:t>
            </a:r>
            <a:r>
              <a:rPr dirty="0" sz="5200" spc="-484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220">
                <a:solidFill>
                  <a:srgbClr val="0E4561"/>
                </a:solidFill>
                <a:latin typeface="Arial Black"/>
                <a:cs typeface="Arial Black"/>
              </a:rPr>
              <a:t>Apply</a:t>
            </a:r>
            <a:r>
              <a:rPr dirty="0" sz="5200" spc="-490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465">
                <a:solidFill>
                  <a:srgbClr val="0E4561"/>
                </a:solidFill>
                <a:latin typeface="Arial Black"/>
                <a:cs typeface="Arial Black"/>
              </a:rPr>
              <a:t>CSP</a:t>
            </a:r>
            <a:r>
              <a:rPr dirty="0" sz="5200" spc="-484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320">
                <a:solidFill>
                  <a:srgbClr val="0E4561"/>
                </a:solidFill>
                <a:latin typeface="Arial Black"/>
                <a:cs typeface="Arial Black"/>
              </a:rPr>
              <a:t>algorithms</a:t>
            </a:r>
            <a:r>
              <a:rPr dirty="0" sz="5200" spc="-484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135">
                <a:solidFill>
                  <a:srgbClr val="0E4561"/>
                </a:solidFill>
                <a:latin typeface="Arial Black"/>
                <a:cs typeface="Arial Black"/>
              </a:rPr>
              <a:t>for</a:t>
            </a:r>
            <a:r>
              <a:rPr dirty="0" sz="5200" spc="-490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254">
                <a:solidFill>
                  <a:srgbClr val="0E4561"/>
                </a:solidFill>
                <a:latin typeface="Arial Black"/>
                <a:cs typeface="Arial Black"/>
              </a:rPr>
              <a:t>solution</a:t>
            </a:r>
            <a:r>
              <a:rPr dirty="0" sz="5200" spc="-484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330">
                <a:solidFill>
                  <a:srgbClr val="0E4561"/>
                </a:solidFill>
                <a:latin typeface="Arial Black"/>
                <a:cs typeface="Arial Black"/>
              </a:rPr>
              <a:t>generation. </a:t>
            </a:r>
            <a:r>
              <a:rPr dirty="0" sz="5200" spc="-330">
                <a:solidFill>
                  <a:srgbClr val="FF3131"/>
                </a:solidFill>
                <a:latin typeface="Arial Black"/>
                <a:cs typeface="Arial Black"/>
              </a:rPr>
              <a:t>Step</a:t>
            </a:r>
            <a:r>
              <a:rPr dirty="0" sz="5200" spc="-495">
                <a:solidFill>
                  <a:srgbClr val="FF3131"/>
                </a:solidFill>
                <a:latin typeface="Arial Black"/>
                <a:cs typeface="Arial Black"/>
              </a:rPr>
              <a:t> </a:t>
            </a:r>
            <a:r>
              <a:rPr dirty="0" sz="5200" spc="-365">
                <a:solidFill>
                  <a:srgbClr val="FF3131"/>
                </a:solidFill>
                <a:latin typeface="Arial Black"/>
                <a:cs typeface="Arial Black"/>
              </a:rPr>
              <a:t>3</a:t>
            </a:r>
            <a:r>
              <a:rPr dirty="0" sz="5200" spc="-365">
                <a:solidFill>
                  <a:srgbClr val="0E4561"/>
                </a:solidFill>
                <a:latin typeface="Arial Black"/>
                <a:cs typeface="Arial Black"/>
              </a:rPr>
              <a:t>:</a:t>
            </a:r>
            <a:r>
              <a:rPr dirty="0" sz="5200" spc="-490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254">
                <a:solidFill>
                  <a:srgbClr val="0E4561"/>
                </a:solidFill>
                <a:latin typeface="Arial Black"/>
                <a:cs typeface="Arial Black"/>
              </a:rPr>
              <a:t>Provide</a:t>
            </a:r>
            <a:r>
              <a:rPr dirty="0" sz="5200" spc="-490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225">
                <a:solidFill>
                  <a:srgbClr val="0E4561"/>
                </a:solidFill>
                <a:latin typeface="Arial Black"/>
                <a:cs typeface="Arial Black"/>
              </a:rPr>
              <a:t>step-</a:t>
            </a:r>
            <a:r>
              <a:rPr dirty="0" sz="5200" spc="-540">
                <a:solidFill>
                  <a:srgbClr val="0E4561"/>
                </a:solidFill>
                <a:latin typeface="Arial Black"/>
                <a:cs typeface="Arial Black"/>
              </a:rPr>
              <a:t>wise</a:t>
            </a:r>
            <a:r>
              <a:rPr dirty="0" sz="5200" spc="-490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330">
                <a:solidFill>
                  <a:srgbClr val="0E4561"/>
                </a:solidFill>
                <a:latin typeface="Arial Black"/>
                <a:cs typeface="Arial Black"/>
              </a:rPr>
              <a:t>explanation</a:t>
            </a:r>
            <a:r>
              <a:rPr dirty="0" sz="5200" spc="-490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125">
                <a:solidFill>
                  <a:srgbClr val="0E4561"/>
                </a:solidFill>
                <a:latin typeface="Arial Black"/>
                <a:cs typeface="Arial Black"/>
              </a:rPr>
              <a:t>of</a:t>
            </a:r>
            <a:r>
              <a:rPr dirty="0" sz="5200" spc="-490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450">
                <a:solidFill>
                  <a:srgbClr val="0E4561"/>
                </a:solidFill>
                <a:latin typeface="Arial Black"/>
                <a:cs typeface="Arial Black"/>
              </a:rPr>
              <a:t>each</a:t>
            </a:r>
            <a:r>
              <a:rPr dirty="0" sz="5200" spc="-490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320">
                <a:solidFill>
                  <a:srgbClr val="0E4561"/>
                </a:solidFill>
                <a:latin typeface="Arial Black"/>
                <a:cs typeface="Arial Black"/>
              </a:rPr>
              <a:t>move.</a:t>
            </a:r>
            <a:endParaRPr sz="5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439"/>
              </a:spcBef>
            </a:pPr>
            <a:r>
              <a:rPr dirty="0" sz="5200" spc="-330">
                <a:solidFill>
                  <a:srgbClr val="FF3131"/>
                </a:solidFill>
                <a:latin typeface="Arial Black"/>
                <a:cs typeface="Arial Black"/>
              </a:rPr>
              <a:t>Step</a:t>
            </a:r>
            <a:r>
              <a:rPr dirty="0" sz="5200" spc="-500">
                <a:solidFill>
                  <a:srgbClr val="FF3131"/>
                </a:solidFill>
                <a:latin typeface="Arial Black"/>
                <a:cs typeface="Arial Black"/>
              </a:rPr>
              <a:t> </a:t>
            </a:r>
            <a:r>
              <a:rPr dirty="0" sz="5200" spc="-280">
                <a:solidFill>
                  <a:srgbClr val="FF3131"/>
                </a:solidFill>
                <a:latin typeface="Arial Black"/>
                <a:cs typeface="Arial Black"/>
              </a:rPr>
              <a:t>4</a:t>
            </a:r>
            <a:r>
              <a:rPr dirty="0" sz="5200" spc="-280">
                <a:solidFill>
                  <a:srgbClr val="0E4561"/>
                </a:solidFill>
                <a:latin typeface="Arial Black"/>
                <a:cs typeface="Arial Black"/>
              </a:rPr>
              <a:t>:</a:t>
            </a:r>
            <a:r>
              <a:rPr dirty="0" sz="5200" spc="-495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340">
                <a:solidFill>
                  <a:srgbClr val="0E4561"/>
                </a:solidFill>
                <a:latin typeface="Arial Black"/>
                <a:cs typeface="Arial Black"/>
              </a:rPr>
              <a:t>Validate</a:t>
            </a:r>
            <a:r>
              <a:rPr dirty="0" sz="5200" spc="-500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335">
                <a:solidFill>
                  <a:srgbClr val="0E4561"/>
                </a:solidFill>
                <a:latin typeface="Arial Black"/>
                <a:cs typeface="Arial Black"/>
              </a:rPr>
              <a:t>results</a:t>
            </a:r>
            <a:r>
              <a:rPr dirty="0" sz="5200" spc="-495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295">
                <a:solidFill>
                  <a:srgbClr val="0E4561"/>
                </a:solidFill>
                <a:latin typeface="Arial Black"/>
                <a:cs typeface="Arial Black"/>
              </a:rPr>
              <a:t>and</a:t>
            </a:r>
            <a:r>
              <a:rPr dirty="0" sz="5200" spc="-495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280">
                <a:solidFill>
                  <a:srgbClr val="0E4561"/>
                </a:solidFill>
                <a:latin typeface="Arial Black"/>
                <a:cs typeface="Arial Black"/>
              </a:rPr>
              <a:t>optimize</a:t>
            </a:r>
            <a:r>
              <a:rPr dirty="0" sz="5200" spc="-500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200" spc="-310">
                <a:solidFill>
                  <a:srgbClr val="0E4561"/>
                </a:solidFill>
                <a:latin typeface="Arial Black"/>
                <a:cs typeface="Arial Black"/>
              </a:rPr>
              <a:t>performance.</a:t>
            </a:r>
            <a:endParaRPr sz="5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2955958" y="0"/>
            <a:ext cx="5332095" cy="10287000"/>
          </a:xfrm>
          <a:custGeom>
            <a:avLst/>
            <a:gdLst/>
            <a:ahLst/>
            <a:cxnLst/>
            <a:rect l="l" t="t" r="r" b="b"/>
            <a:pathLst>
              <a:path w="5332094" h="10287000">
                <a:moveTo>
                  <a:pt x="5332041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5332041" y="0"/>
                </a:lnTo>
                <a:lnTo>
                  <a:pt x="5332041" y="10286999"/>
                </a:lnTo>
                <a:close/>
              </a:path>
            </a:pathLst>
          </a:custGeom>
          <a:solidFill>
            <a:srgbClr val="DAE4E9">
              <a:alpha val="48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9872" rIns="0" bIns="0" rtlCol="0" vert="horz">
            <a:spAutoFit/>
          </a:bodyPr>
          <a:lstStyle/>
          <a:p>
            <a:pPr marL="1530350">
              <a:lnSpc>
                <a:spcPct val="100000"/>
              </a:lnSpc>
              <a:spcBef>
                <a:spcPts val="114"/>
              </a:spcBef>
            </a:pPr>
            <a:r>
              <a:rPr dirty="0" sz="8250" spc="120"/>
              <a:t>User</a:t>
            </a:r>
            <a:r>
              <a:rPr dirty="0" sz="8250" spc="-695"/>
              <a:t> </a:t>
            </a:r>
            <a:r>
              <a:rPr dirty="0" sz="8250" spc="-25"/>
              <a:t>Interface</a:t>
            </a:r>
            <a:r>
              <a:rPr dirty="0" sz="8250" spc="-690"/>
              <a:t> </a:t>
            </a:r>
            <a:r>
              <a:rPr dirty="0" sz="8250"/>
              <a:t>(UI)</a:t>
            </a:r>
            <a:r>
              <a:rPr dirty="0" sz="8250" spc="-690"/>
              <a:t> </a:t>
            </a:r>
            <a:r>
              <a:rPr dirty="0" sz="8250" spc="-10"/>
              <a:t>Features</a:t>
            </a:r>
            <a:endParaRPr sz="8250"/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707" y="2503326"/>
            <a:ext cx="247650" cy="24764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8182" y="6173007"/>
            <a:ext cx="238125" cy="2381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757" y="3976400"/>
            <a:ext cx="247649" cy="24764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644" y="8818418"/>
            <a:ext cx="228600" cy="228599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24985" rIns="0" bIns="0" rtlCol="0" vert="horz">
            <a:spAutoFit/>
          </a:bodyPr>
          <a:lstStyle/>
          <a:p>
            <a:pPr marL="715645">
              <a:lnSpc>
                <a:spcPct val="100000"/>
              </a:lnSpc>
              <a:spcBef>
                <a:spcPts val="100"/>
              </a:spcBef>
            </a:pPr>
            <a:r>
              <a:rPr dirty="0" sz="5900" spc="-220" b="1">
                <a:solidFill>
                  <a:srgbClr val="FF3131"/>
                </a:solidFill>
                <a:latin typeface="Tahoma"/>
                <a:cs typeface="Tahoma"/>
              </a:rPr>
              <a:t>Puzzle</a:t>
            </a:r>
            <a:r>
              <a:rPr dirty="0" sz="5900" spc="-215" b="1">
                <a:solidFill>
                  <a:srgbClr val="FF3131"/>
                </a:solidFill>
                <a:latin typeface="Tahoma"/>
                <a:cs typeface="Tahoma"/>
              </a:rPr>
              <a:t> </a:t>
            </a:r>
            <a:r>
              <a:rPr dirty="0" sz="5900" spc="-420" b="1">
                <a:solidFill>
                  <a:srgbClr val="FF3131"/>
                </a:solidFill>
                <a:latin typeface="Tahoma"/>
                <a:cs typeface="Tahoma"/>
              </a:rPr>
              <a:t>Input</a:t>
            </a:r>
            <a:r>
              <a:rPr dirty="0" sz="5900" spc="-420" b="1">
                <a:latin typeface="Tahoma"/>
                <a:cs typeface="Tahoma"/>
              </a:rPr>
              <a:t>:</a:t>
            </a:r>
            <a:r>
              <a:rPr dirty="0" sz="5900" spc="-80" b="1">
                <a:latin typeface="Tahoma"/>
                <a:cs typeface="Tahoma"/>
              </a:rPr>
              <a:t> </a:t>
            </a:r>
            <a:r>
              <a:rPr dirty="0" sz="5900" spc="-95" b="1">
                <a:latin typeface="Tahoma"/>
                <a:cs typeface="Tahoma"/>
              </a:rPr>
              <a:t>Users</a:t>
            </a:r>
            <a:r>
              <a:rPr dirty="0" sz="5900" spc="-335" b="1">
                <a:latin typeface="Tahoma"/>
                <a:cs typeface="Tahoma"/>
              </a:rPr>
              <a:t> </a:t>
            </a:r>
            <a:r>
              <a:rPr dirty="0" sz="5900" b="1">
                <a:latin typeface="Tahoma"/>
                <a:cs typeface="Tahoma"/>
              </a:rPr>
              <a:t>can</a:t>
            </a:r>
            <a:r>
              <a:rPr dirty="0" sz="5900" spc="-360" b="1">
                <a:latin typeface="Tahoma"/>
                <a:cs typeface="Tahoma"/>
              </a:rPr>
              <a:t> </a:t>
            </a:r>
            <a:r>
              <a:rPr dirty="0" sz="5900" spc="-25" b="1">
                <a:latin typeface="Tahoma"/>
                <a:cs typeface="Tahoma"/>
              </a:rPr>
              <a:t>enter</a:t>
            </a:r>
            <a:r>
              <a:rPr dirty="0" sz="5900" spc="-245" b="1">
                <a:latin typeface="Tahoma"/>
                <a:cs typeface="Tahoma"/>
              </a:rPr>
              <a:t> </a:t>
            </a:r>
            <a:r>
              <a:rPr dirty="0" sz="5900" spc="-170" b="1">
                <a:latin typeface="Tahoma"/>
                <a:cs typeface="Tahoma"/>
              </a:rPr>
              <a:t>puzzles</a:t>
            </a:r>
            <a:r>
              <a:rPr dirty="0" sz="5900" spc="-250" b="1">
                <a:latin typeface="Tahoma"/>
                <a:cs typeface="Tahoma"/>
              </a:rPr>
              <a:t> </a:t>
            </a:r>
            <a:r>
              <a:rPr dirty="0" sz="5900" spc="-25" b="1">
                <a:latin typeface="Tahoma"/>
                <a:cs typeface="Tahoma"/>
              </a:rPr>
              <a:t>manually.</a:t>
            </a:r>
            <a:endParaRPr sz="5900">
              <a:latin typeface="Tahoma"/>
              <a:cs typeface="Tahoma"/>
            </a:endParaRPr>
          </a:p>
          <a:p>
            <a:pPr marL="740410" marR="962660">
              <a:lnSpc>
                <a:spcPct val="141700"/>
              </a:lnSpc>
              <a:spcBef>
                <a:spcPts val="1415"/>
              </a:spcBef>
            </a:pPr>
            <a:r>
              <a:rPr dirty="0" sz="6000" spc="-114" b="1">
                <a:solidFill>
                  <a:srgbClr val="FF3131"/>
                </a:solidFill>
                <a:latin typeface="Tahoma"/>
                <a:cs typeface="Tahoma"/>
              </a:rPr>
              <a:t>Step-</a:t>
            </a:r>
            <a:r>
              <a:rPr dirty="0" sz="6000" spc="-70" b="1">
                <a:solidFill>
                  <a:srgbClr val="FF3131"/>
                </a:solidFill>
                <a:latin typeface="Tahoma"/>
                <a:cs typeface="Tahoma"/>
              </a:rPr>
              <a:t>by-</a:t>
            </a:r>
            <a:r>
              <a:rPr dirty="0" sz="6000" b="1">
                <a:solidFill>
                  <a:srgbClr val="FF3131"/>
                </a:solidFill>
                <a:latin typeface="Tahoma"/>
                <a:cs typeface="Tahoma"/>
              </a:rPr>
              <a:t>Step</a:t>
            </a:r>
            <a:r>
              <a:rPr dirty="0" sz="6000" spc="-340" b="1">
                <a:solidFill>
                  <a:srgbClr val="FF3131"/>
                </a:solidFill>
                <a:latin typeface="Tahoma"/>
                <a:cs typeface="Tahoma"/>
              </a:rPr>
              <a:t> </a:t>
            </a:r>
            <a:r>
              <a:rPr dirty="0" sz="6000" spc="-185" b="1">
                <a:solidFill>
                  <a:srgbClr val="FF3131"/>
                </a:solidFill>
                <a:latin typeface="Tahoma"/>
                <a:cs typeface="Tahoma"/>
              </a:rPr>
              <a:t>Visualization</a:t>
            </a:r>
            <a:r>
              <a:rPr dirty="0" sz="6000" spc="-185" b="1">
                <a:latin typeface="Tahoma"/>
                <a:cs typeface="Tahoma"/>
              </a:rPr>
              <a:t>:</a:t>
            </a:r>
            <a:r>
              <a:rPr dirty="0" sz="6000" spc="-204" b="1">
                <a:latin typeface="Tahoma"/>
                <a:cs typeface="Tahoma"/>
              </a:rPr>
              <a:t> </a:t>
            </a:r>
            <a:r>
              <a:rPr dirty="0" sz="6000" spc="-770" b="1">
                <a:latin typeface="Tahoma"/>
                <a:cs typeface="Tahoma"/>
              </a:rPr>
              <a:t>AI</a:t>
            </a:r>
            <a:r>
              <a:rPr dirty="0" sz="6000" spc="-75" b="1">
                <a:latin typeface="Tahoma"/>
                <a:cs typeface="Tahoma"/>
              </a:rPr>
              <a:t> </a:t>
            </a:r>
            <a:r>
              <a:rPr dirty="0" sz="6000" spc="-195" b="1">
                <a:latin typeface="Tahoma"/>
                <a:cs typeface="Tahoma"/>
              </a:rPr>
              <a:t>explains</a:t>
            </a:r>
            <a:r>
              <a:rPr dirty="0" sz="6000" spc="-210" b="1">
                <a:latin typeface="Tahoma"/>
                <a:cs typeface="Tahoma"/>
              </a:rPr>
              <a:t> </a:t>
            </a:r>
            <a:r>
              <a:rPr dirty="0" sz="6000" spc="-20" b="1">
                <a:latin typeface="Tahoma"/>
                <a:cs typeface="Tahoma"/>
              </a:rPr>
              <a:t>each </a:t>
            </a:r>
            <a:r>
              <a:rPr dirty="0" sz="6000" spc="-135" b="1">
                <a:latin typeface="Tahoma"/>
                <a:cs typeface="Tahoma"/>
              </a:rPr>
              <a:t>solving</a:t>
            </a:r>
            <a:r>
              <a:rPr dirty="0" sz="6000" spc="-275" b="1">
                <a:latin typeface="Tahoma"/>
                <a:cs typeface="Tahoma"/>
              </a:rPr>
              <a:t> </a:t>
            </a:r>
            <a:r>
              <a:rPr dirty="0" sz="6000" spc="-10" b="1">
                <a:latin typeface="Tahoma"/>
                <a:cs typeface="Tahoma"/>
              </a:rPr>
              <a:t>step.</a:t>
            </a:r>
            <a:endParaRPr sz="6000">
              <a:latin typeface="Tahoma"/>
              <a:cs typeface="Tahoma"/>
            </a:endParaRPr>
          </a:p>
          <a:p>
            <a:pPr marL="694055">
              <a:lnSpc>
                <a:spcPts val="6905"/>
              </a:lnSpc>
            </a:pPr>
            <a:r>
              <a:rPr dirty="0" sz="5800" spc="-180" b="1">
                <a:solidFill>
                  <a:srgbClr val="FF3131"/>
                </a:solidFill>
                <a:latin typeface="Tahoma"/>
                <a:cs typeface="Tahoma"/>
              </a:rPr>
              <a:t>Interactive</a:t>
            </a:r>
            <a:r>
              <a:rPr dirty="0" sz="5800" spc="-245" b="1">
                <a:solidFill>
                  <a:srgbClr val="FF3131"/>
                </a:solidFill>
                <a:latin typeface="Tahoma"/>
                <a:cs typeface="Tahoma"/>
              </a:rPr>
              <a:t> </a:t>
            </a:r>
            <a:r>
              <a:rPr dirty="0" sz="5800" spc="-190" b="1">
                <a:solidFill>
                  <a:srgbClr val="FF3131"/>
                </a:solidFill>
                <a:latin typeface="Tahoma"/>
                <a:cs typeface="Tahoma"/>
              </a:rPr>
              <a:t>Elements</a:t>
            </a:r>
            <a:r>
              <a:rPr dirty="0" sz="5800" spc="-190" b="1">
                <a:latin typeface="Tahoma"/>
                <a:cs typeface="Tahoma"/>
              </a:rPr>
              <a:t>:</a:t>
            </a:r>
            <a:r>
              <a:rPr dirty="0" sz="5800" spc="-235" b="1">
                <a:latin typeface="Tahoma"/>
                <a:cs typeface="Tahoma"/>
              </a:rPr>
              <a:t> </a:t>
            </a:r>
            <a:r>
              <a:rPr dirty="0" sz="5800" spc="-90" b="1">
                <a:latin typeface="Tahoma"/>
                <a:cs typeface="Tahoma"/>
              </a:rPr>
              <a:t>Users</a:t>
            </a:r>
            <a:r>
              <a:rPr dirty="0" sz="5800" spc="-295" b="1">
                <a:latin typeface="Tahoma"/>
                <a:cs typeface="Tahoma"/>
              </a:rPr>
              <a:t> </a:t>
            </a:r>
            <a:r>
              <a:rPr dirty="0" sz="5800" b="1">
                <a:latin typeface="Tahoma"/>
                <a:cs typeface="Tahoma"/>
              </a:rPr>
              <a:t>can</a:t>
            </a:r>
            <a:r>
              <a:rPr dirty="0" sz="5800" spc="-260" b="1">
                <a:latin typeface="Tahoma"/>
                <a:cs typeface="Tahoma"/>
              </a:rPr>
              <a:t> </a:t>
            </a:r>
            <a:r>
              <a:rPr dirty="0" sz="5800" spc="-110" b="1">
                <a:latin typeface="Tahoma"/>
                <a:cs typeface="Tahoma"/>
              </a:rPr>
              <a:t>explore</a:t>
            </a:r>
            <a:r>
              <a:rPr dirty="0" sz="5800" spc="-254" b="1">
                <a:latin typeface="Tahoma"/>
                <a:cs typeface="Tahoma"/>
              </a:rPr>
              <a:t> </a:t>
            </a:r>
            <a:r>
              <a:rPr dirty="0" sz="5800" spc="-90" b="1">
                <a:latin typeface="Tahoma"/>
                <a:cs typeface="Tahoma"/>
              </a:rPr>
              <a:t>solution</a:t>
            </a:r>
            <a:endParaRPr sz="5800">
              <a:latin typeface="Tahoma"/>
              <a:cs typeface="Tahoma"/>
            </a:endParaRPr>
          </a:p>
          <a:p>
            <a:pPr marL="694055">
              <a:lnSpc>
                <a:spcPct val="100000"/>
              </a:lnSpc>
              <a:spcBef>
                <a:spcPts val="2865"/>
              </a:spcBef>
            </a:pPr>
            <a:r>
              <a:rPr dirty="0" sz="5800" spc="-10" b="1">
                <a:latin typeface="Tahoma"/>
                <a:cs typeface="Tahoma"/>
              </a:rPr>
              <a:t>logic.</a:t>
            </a:r>
            <a:endParaRPr sz="5800">
              <a:latin typeface="Tahoma"/>
              <a:cs typeface="Tahoma"/>
            </a:endParaRPr>
          </a:p>
          <a:p>
            <a:pPr marL="683895">
              <a:lnSpc>
                <a:spcPct val="100000"/>
              </a:lnSpc>
              <a:spcBef>
                <a:spcPts val="4570"/>
              </a:spcBef>
            </a:pPr>
            <a:r>
              <a:rPr dirty="0" sz="5200" spc="-280">
                <a:solidFill>
                  <a:srgbClr val="FF3131"/>
                </a:solidFill>
              </a:rPr>
              <a:t>User-</a:t>
            </a:r>
            <a:r>
              <a:rPr dirty="0" sz="5200" spc="-254">
                <a:solidFill>
                  <a:srgbClr val="FF3131"/>
                </a:solidFill>
              </a:rPr>
              <a:t>Friendly</a:t>
            </a:r>
            <a:r>
              <a:rPr dirty="0" sz="5200" spc="-475">
                <a:solidFill>
                  <a:srgbClr val="FF3131"/>
                </a:solidFill>
              </a:rPr>
              <a:t> </a:t>
            </a:r>
            <a:r>
              <a:rPr dirty="0" sz="5200" spc="-360">
                <a:solidFill>
                  <a:srgbClr val="FF3131"/>
                </a:solidFill>
              </a:rPr>
              <a:t>Design</a:t>
            </a:r>
            <a:r>
              <a:rPr dirty="0" sz="5200" spc="-360"/>
              <a:t>:</a:t>
            </a:r>
            <a:r>
              <a:rPr dirty="0" sz="5200" spc="-475"/>
              <a:t> </a:t>
            </a:r>
            <a:r>
              <a:rPr dirty="0" sz="5200" spc="-320"/>
              <a:t>Simple,</a:t>
            </a:r>
            <a:r>
              <a:rPr dirty="0" sz="5200" spc="-470"/>
              <a:t> </a:t>
            </a:r>
            <a:r>
              <a:rPr dirty="0" sz="5200" spc="-245"/>
              <a:t>intuitive</a:t>
            </a:r>
            <a:r>
              <a:rPr dirty="0" sz="5200" spc="-475"/>
              <a:t> </a:t>
            </a:r>
            <a:r>
              <a:rPr dirty="0" sz="5200" spc="-265"/>
              <a:t>layout.</a:t>
            </a:r>
            <a:endParaRPr sz="5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660649" y="0"/>
            <a:ext cx="4627880" cy="10285095"/>
          </a:xfrm>
          <a:custGeom>
            <a:avLst/>
            <a:gdLst/>
            <a:ahLst/>
            <a:cxnLst/>
            <a:rect l="l" t="t" r="r" b="b"/>
            <a:pathLst>
              <a:path w="4627880" h="10285095">
                <a:moveTo>
                  <a:pt x="4627348" y="10285006"/>
                </a:moveTo>
                <a:lnTo>
                  <a:pt x="0" y="10285006"/>
                </a:lnTo>
                <a:lnTo>
                  <a:pt x="0" y="0"/>
                </a:lnTo>
                <a:lnTo>
                  <a:pt x="4627348" y="0"/>
                </a:lnTo>
                <a:lnTo>
                  <a:pt x="4627348" y="10285006"/>
                </a:lnTo>
                <a:close/>
              </a:path>
            </a:pathLst>
          </a:custGeom>
          <a:solidFill>
            <a:srgbClr val="7894A0">
              <a:alpha val="2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850"/>
              <a:t>Performance</a:t>
            </a:r>
            <a:r>
              <a:rPr dirty="0" sz="9850" spc="-590"/>
              <a:t> </a:t>
            </a:r>
            <a:r>
              <a:rPr dirty="0" sz="9850" spc="-40"/>
              <a:t>Evaluation</a:t>
            </a:r>
            <a:endParaRPr sz="9850"/>
          </a:p>
        </p:txBody>
      </p:sp>
      <p:sp>
        <p:nvSpPr>
          <p:cNvPr id="4" name="object 4" descr=""/>
          <p:cNvSpPr txBox="1"/>
          <p:nvPr/>
        </p:nvSpPr>
        <p:spPr>
          <a:xfrm>
            <a:off x="504536" y="2324104"/>
            <a:ext cx="17767935" cy="649414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300" spc="-90" b="1">
                <a:solidFill>
                  <a:srgbClr val="FF3131"/>
                </a:solidFill>
                <a:latin typeface="Tahoma"/>
                <a:cs typeface="Tahoma"/>
              </a:rPr>
              <a:t>Accuracy</a:t>
            </a:r>
            <a:r>
              <a:rPr dirty="0" sz="5300" spc="-90" b="1">
                <a:solidFill>
                  <a:srgbClr val="0E4561"/>
                </a:solidFill>
                <a:latin typeface="Tahoma"/>
                <a:cs typeface="Tahoma"/>
              </a:rPr>
              <a:t>:</a:t>
            </a:r>
            <a:r>
              <a:rPr dirty="0" sz="5300" spc="-254" b="1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dirty="0" sz="5300" spc="-95" b="1">
                <a:solidFill>
                  <a:srgbClr val="0E4561"/>
                </a:solidFill>
                <a:latin typeface="Tahoma"/>
                <a:cs typeface="Tahoma"/>
              </a:rPr>
              <a:t>Successfully</a:t>
            </a:r>
            <a:r>
              <a:rPr dirty="0" sz="5300" spc="-254" b="1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dirty="0" sz="5300" spc="-65" b="1">
                <a:solidFill>
                  <a:srgbClr val="0E4561"/>
                </a:solidFill>
                <a:latin typeface="Tahoma"/>
                <a:cs typeface="Tahoma"/>
              </a:rPr>
              <a:t>solves</a:t>
            </a:r>
            <a:r>
              <a:rPr dirty="0" sz="5300" spc="-254" b="1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dirty="0" sz="5300" b="1">
                <a:solidFill>
                  <a:srgbClr val="0E4561"/>
                </a:solidFill>
                <a:latin typeface="Tahoma"/>
                <a:cs typeface="Tahoma"/>
              </a:rPr>
              <a:t>standard</a:t>
            </a:r>
            <a:r>
              <a:rPr dirty="0" sz="5300" spc="-260" b="1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dirty="0" sz="5300" spc="-60" b="1">
                <a:solidFill>
                  <a:srgbClr val="0E4561"/>
                </a:solidFill>
                <a:latin typeface="Tahoma"/>
                <a:cs typeface="Tahoma"/>
              </a:rPr>
              <a:t>logic</a:t>
            </a:r>
            <a:r>
              <a:rPr dirty="0" sz="5300" spc="-250" b="1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dirty="0" sz="5300" spc="-10" b="1">
                <a:solidFill>
                  <a:srgbClr val="0E4561"/>
                </a:solidFill>
                <a:latin typeface="Tahoma"/>
                <a:cs typeface="Tahoma"/>
              </a:rPr>
              <a:t>puzzles.</a:t>
            </a:r>
            <a:endParaRPr sz="5300">
              <a:latin typeface="Tahoma"/>
              <a:cs typeface="Tahoma"/>
            </a:endParaRPr>
          </a:p>
          <a:p>
            <a:pPr marL="12700" marR="5080">
              <a:lnSpc>
                <a:spcPct val="233500"/>
              </a:lnSpc>
            </a:pPr>
            <a:r>
              <a:rPr dirty="0" sz="5300" spc="-90" b="1">
                <a:solidFill>
                  <a:srgbClr val="FF3131"/>
                </a:solidFill>
                <a:latin typeface="Tahoma"/>
                <a:cs typeface="Tahoma"/>
              </a:rPr>
              <a:t>Efficiency</a:t>
            </a:r>
            <a:r>
              <a:rPr dirty="0" sz="5300" spc="-90" b="1">
                <a:solidFill>
                  <a:srgbClr val="0E4561"/>
                </a:solidFill>
                <a:latin typeface="Tahoma"/>
                <a:cs typeface="Tahoma"/>
              </a:rPr>
              <a:t>:</a:t>
            </a:r>
            <a:r>
              <a:rPr dirty="0" sz="5300" spc="-250" b="1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dirty="0" sz="5300" b="1">
                <a:solidFill>
                  <a:srgbClr val="0E4561"/>
                </a:solidFill>
                <a:latin typeface="Tahoma"/>
                <a:cs typeface="Tahoma"/>
              </a:rPr>
              <a:t>Fast</a:t>
            </a:r>
            <a:r>
              <a:rPr dirty="0" sz="5300" spc="-250" b="1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dirty="0" sz="5300" spc="-75" b="1">
                <a:solidFill>
                  <a:srgbClr val="0E4561"/>
                </a:solidFill>
                <a:latin typeface="Tahoma"/>
                <a:cs typeface="Tahoma"/>
              </a:rPr>
              <a:t>processing</a:t>
            </a:r>
            <a:r>
              <a:rPr dirty="0" sz="5300" spc="-250" b="1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dirty="0" sz="5300" spc="-114" b="1">
                <a:solidFill>
                  <a:srgbClr val="0E4561"/>
                </a:solidFill>
                <a:latin typeface="Tahoma"/>
                <a:cs typeface="Tahoma"/>
              </a:rPr>
              <a:t>times</a:t>
            </a:r>
            <a:r>
              <a:rPr dirty="0" sz="5300" spc="-250" b="1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dirty="0" sz="5300" spc="100" b="1">
                <a:solidFill>
                  <a:srgbClr val="0E4561"/>
                </a:solidFill>
                <a:latin typeface="Tahoma"/>
                <a:cs typeface="Tahoma"/>
              </a:rPr>
              <a:t>for</a:t>
            </a:r>
            <a:r>
              <a:rPr dirty="0" sz="5300" spc="-245" b="1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dirty="0" sz="5300" spc="-10" b="1">
                <a:solidFill>
                  <a:srgbClr val="0E4561"/>
                </a:solidFill>
                <a:latin typeface="Tahoma"/>
                <a:cs typeface="Tahoma"/>
              </a:rPr>
              <a:t>most</a:t>
            </a:r>
            <a:r>
              <a:rPr dirty="0" sz="5300" spc="-250" b="1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dirty="0" sz="5300" spc="-10" b="1">
                <a:solidFill>
                  <a:srgbClr val="0E4561"/>
                </a:solidFill>
                <a:latin typeface="Tahoma"/>
                <a:cs typeface="Tahoma"/>
              </a:rPr>
              <a:t>puzzles. </a:t>
            </a:r>
            <a:r>
              <a:rPr dirty="0" sz="5300" spc="-120" b="1">
                <a:solidFill>
                  <a:srgbClr val="FF3131"/>
                </a:solidFill>
                <a:latin typeface="Tahoma"/>
                <a:cs typeface="Tahoma"/>
              </a:rPr>
              <a:t>Scalability</a:t>
            </a:r>
            <a:r>
              <a:rPr dirty="0" sz="5300" spc="-120" b="1">
                <a:solidFill>
                  <a:srgbClr val="0E4561"/>
                </a:solidFill>
                <a:latin typeface="Tahoma"/>
                <a:cs typeface="Tahoma"/>
              </a:rPr>
              <a:t>:</a:t>
            </a:r>
            <a:r>
              <a:rPr dirty="0" sz="5300" spc="-220" b="1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dirty="0" sz="5300" spc="-110" b="1">
                <a:solidFill>
                  <a:srgbClr val="0E4561"/>
                </a:solidFill>
                <a:latin typeface="Tahoma"/>
                <a:cs typeface="Tahoma"/>
              </a:rPr>
              <a:t>Plans</a:t>
            </a:r>
            <a:r>
              <a:rPr dirty="0" sz="5300" spc="-215" b="1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dirty="0" sz="5300" spc="100" b="1">
                <a:solidFill>
                  <a:srgbClr val="0E4561"/>
                </a:solidFill>
                <a:latin typeface="Tahoma"/>
                <a:cs typeface="Tahoma"/>
              </a:rPr>
              <a:t>for</a:t>
            </a:r>
            <a:r>
              <a:rPr dirty="0" sz="5300" spc="-215" b="1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dirty="0" sz="5300" spc="-95" b="1">
                <a:solidFill>
                  <a:srgbClr val="0E4561"/>
                </a:solidFill>
                <a:latin typeface="Tahoma"/>
                <a:cs typeface="Tahoma"/>
              </a:rPr>
              <a:t>testing</a:t>
            </a:r>
            <a:r>
              <a:rPr dirty="0" sz="5300" spc="-225" b="1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dirty="0" sz="5300" b="1">
                <a:solidFill>
                  <a:srgbClr val="0E4561"/>
                </a:solidFill>
                <a:latin typeface="Tahoma"/>
                <a:cs typeface="Tahoma"/>
              </a:rPr>
              <a:t>on</a:t>
            </a:r>
            <a:r>
              <a:rPr dirty="0" sz="5300" spc="-215" b="1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dirty="0" sz="5300" b="1">
                <a:solidFill>
                  <a:srgbClr val="0E4561"/>
                </a:solidFill>
                <a:latin typeface="Tahoma"/>
                <a:cs typeface="Tahoma"/>
              </a:rPr>
              <a:t>more</a:t>
            </a:r>
            <a:r>
              <a:rPr dirty="0" sz="5300" spc="-215" b="1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dirty="0" sz="5300" spc="-125" b="1">
                <a:solidFill>
                  <a:srgbClr val="0E4561"/>
                </a:solidFill>
                <a:latin typeface="Tahoma"/>
                <a:cs typeface="Tahoma"/>
              </a:rPr>
              <a:t>complex</a:t>
            </a:r>
            <a:r>
              <a:rPr dirty="0" sz="5300" spc="-220" b="1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dirty="0" sz="5300" spc="-100" b="1">
                <a:solidFill>
                  <a:srgbClr val="0E4561"/>
                </a:solidFill>
                <a:latin typeface="Tahoma"/>
                <a:cs typeface="Tahoma"/>
              </a:rPr>
              <a:t>puzzles. </a:t>
            </a:r>
            <a:r>
              <a:rPr dirty="0" sz="5300" spc="-30" b="1">
                <a:solidFill>
                  <a:srgbClr val="FF3131"/>
                </a:solidFill>
                <a:latin typeface="Tahoma"/>
                <a:cs typeface="Tahoma"/>
              </a:rPr>
              <a:t>User</a:t>
            </a:r>
            <a:r>
              <a:rPr dirty="0" sz="5300" spc="-229" b="1">
                <a:solidFill>
                  <a:srgbClr val="FF3131"/>
                </a:solidFill>
                <a:latin typeface="Tahoma"/>
                <a:cs typeface="Tahoma"/>
              </a:rPr>
              <a:t> </a:t>
            </a:r>
            <a:r>
              <a:rPr dirty="0" sz="5300" spc="-60" b="1">
                <a:solidFill>
                  <a:srgbClr val="FF3131"/>
                </a:solidFill>
                <a:latin typeface="Tahoma"/>
                <a:cs typeface="Tahoma"/>
              </a:rPr>
              <a:t>Feedback</a:t>
            </a:r>
            <a:r>
              <a:rPr dirty="0" sz="5300" spc="-60" b="1">
                <a:solidFill>
                  <a:srgbClr val="0E4561"/>
                </a:solidFill>
                <a:latin typeface="Tahoma"/>
                <a:cs typeface="Tahoma"/>
              </a:rPr>
              <a:t>:</a:t>
            </a:r>
            <a:r>
              <a:rPr dirty="0" sz="5300" spc="-225" b="1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dirty="0" sz="5300" spc="-120" b="1">
                <a:solidFill>
                  <a:srgbClr val="0E4561"/>
                </a:solidFill>
                <a:latin typeface="Tahoma"/>
                <a:cs typeface="Tahoma"/>
              </a:rPr>
              <a:t>Preliminary</a:t>
            </a:r>
            <a:r>
              <a:rPr dirty="0" sz="5300" spc="-225" b="1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dirty="0" sz="5300" spc="-60" b="1">
                <a:solidFill>
                  <a:srgbClr val="0E4561"/>
                </a:solidFill>
                <a:latin typeface="Tahoma"/>
                <a:cs typeface="Tahoma"/>
              </a:rPr>
              <a:t>responses</a:t>
            </a:r>
            <a:r>
              <a:rPr dirty="0" sz="5300" spc="-225" b="1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dirty="0" sz="5300" b="1">
                <a:solidFill>
                  <a:srgbClr val="0E4561"/>
                </a:solidFill>
                <a:latin typeface="Tahoma"/>
                <a:cs typeface="Tahoma"/>
              </a:rPr>
              <a:t>are</a:t>
            </a:r>
            <a:r>
              <a:rPr dirty="0" sz="5300" spc="-225" b="1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dirty="0" sz="5300" spc="-10" b="1">
                <a:solidFill>
                  <a:srgbClr val="0E4561"/>
                </a:solidFill>
                <a:latin typeface="Tahoma"/>
                <a:cs typeface="Tahoma"/>
              </a:rPr>
              <a:t>positive.</a:t>
            </a:r>
            <a:endParaRPr sz="5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2090274" y="0"/>
            <a:ext cx="6198235" cy="10282555"/>
          </a:xfrm>
          <a:custGeom>
            <a:avLst/>
            <a:gdLst/>
            <a:ahLst/>
            <a:cxnLst/>
            <a:rect l="l" t="t" r="r" b="b"/>
            <a:pathLst>
              <a:path w="6198234" h="10282555">
                <a:moveTo>
                  <a:pt x="6197724" y="10282523"/>
                </a:moveTo>
                <a:lnTo>
                  <a:pt x="0" y="10282523"/>
                </a:lnTo>
                <a:lnTo>
                  <a:pt x="0" y="0"/>
                </a:lnTo>
                <a:lnTo>
                  <a:pt x="6197724" y="0"/>
                </a:lnTo>
                <a:lnTo>
                  <a:pt x="6197724" y="10282523"/>
                </a:lnTo>
                <a:close/>
              </a:path>
            </a:pathLst>
          </a:custGeom>
          <a:solidFill>
            <a:srgbClr val="7894A0">
              <a:alpha val="38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340785"/>
            <a:ext cx="10470515" cy="1290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300" spc="100"/>
              <a:t>Research</a:t>
            </a:r>
            <a:r>
              <a:rPr dirty="0" sz="8300" spc="-715"/>
              <a:t> </a:t>
            </a:r>
            <a:r>
              <a:rPr dirty="0" sz="8300" spc="-10"/>
              <a:t>Integration</a:t>
            </a:r>
            <a:endParaRPr sz="8300"/>
          </a:p>
        </p:txBody>
      </p:sp>
      <p:sp>
        <p:nvSpPr>
          <p:cNvPr id="4" name="object 4" descr=""/>
          <p:cNvSpPr/>
          <p:nvPr/>
        </p:nvSpPr>
        <p:spPr>
          <a:xfrm>
            <a:off x="657224" y="2584733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37030" y="257174"/>
                </a:moveTo>
                <a:lnTo>
                  <a:pt x="120144" y="257174"/>
                </a:lnTo>
                <a:lnTo>
                  <a:pt x="111782" y="256351"/>
                </a:lnTo>
                <a:lnTo>
                  <a:pt x="71578" y="244155"/>
                </a:lnTo>
                <a:lnTo>
                  <a:pt x="31692" y="213542"/>
                </a:lnTo>
                <a:lnTo>
                  <a:pt x="6557" y="169995"/>
                </a:lnTo>
                <a:lnTo>
                  <a:pt x="0" y="137030"/>
                </a:lnTo>
                <a:lnTo>
                  <a:pt x="0" y="120144"/>
                </a:lnTo>
                <a:lnTo>
                  <a:pt x="13019" y="71578"/>
                </a:lnTo>
                <a:lnTo>
                  <a:pt x="43632" y="31692"/>
                </a:lnTo>
                <a:lnTo>
                  <a:pt x="87179" y="6557"/>
                </a:lnTo>
                <a:lnTo>
                  <a:pt x="120144" y="0"/>
                </a:lnTo>
                <a:lnTo>
                  <a:pt x="137030" y="0"/>
                </a:lnTo>
                <a:lnTo>
                  <a:pt x="185596" y="13019"/>
                </a:lnTo>
                <a:lnTo>
                  <a:pt x="225482" y="43632"/>
                </a:lnTo>
                <a:lnTo>
                  <a:pt x="250617" y="87179"/>
                </a:lnTo>
                <a:lnTo>
                  <a:pt x="257175" y="128587"/>
                </a:lnTo>
                <a:lnTo>
                  <a:pt x="257174" y="137030"/>
                </a:lnTo>
                <a:lnTo>
                  <a:pt x="244155" y="185596"/>
                </a:lnTo>
                <a:lnTo>
                  <a:pt x="213542" y="225482"/>
                </a:lnTo>
                <a:lnTo>
                  <a:pt x="169995" y="250617"/>
                </a:lnTo>
                <a:lnTo>
                  <a:pt x="137030" y="257174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57224" y="4623083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37030" y="257174"/>
                </a:moveTo>
                <a:lnTo>
                  <a:pt x="120144" y="257174"/>
                </a:lnTo>
                <a:lnTo>
                  <a:pt x="111782" y="256351"/>
                </a:lnTo>
                <a:lnTo>
                  <a:pt x="71578" y="244155"/>
                </a:lnTo>
                <a:lnTo>
                  <a:pt x="31692" y="213542"/>
                </a:lnTo>
                <a:lnTo>
                  <a:pt x="6557" y="169995"/>
                </a:lnTo>
                <a:lnTo>
                  <a:pt x="0" y="137030"/>
                </a:lnTo>
                <a:lnTo>
                  <a:pt x="0" y="120144"/>
                </a:lnTo>
                <a:lnTo>
                  <a:pt x="13019" y="71578"/>
                </a:lnTo>
                <a:lnTo>
                  <a:pt x="43632" y="31691"/>
                </a:lnTo>
                <a:lnTo>
                  <a:pt x="87179" y="6557"/>
                </a:lnTo>
                <a:lnTo>
                  <a:pt x="120144" y="0"/>
                </a:lnTo>
                <a:lnTo>
                  <a:pt x="137030" y="0"/>
                </a:lnTo>
                <a:lnTo>
                  <a:pt x="185596" y="13018"/>
                </a:lnTo>
                <a:lnTo>
                  <a:pt x="225482" y="43632"/>
                </a:lnTo>
                <a:lnTo>
                  <a:pt x="250617" y="87179"/>
                </a:lnTo>
                <a:lnTo>
                  <a:pt x="257175" y="128587"/>
                </a:lnTo>
                <a:lnTo>
                  <a:pt x="257174" y="137030"/>
                </a:lnTo>
                <a:lnTo>
                  <a:pt x="244155" y="185595"/>
                </a:lnTo>
                <a:lnTo>
                  <a:pt x="213542" y="225482"/>
                </a:lnTo>
                <a:lnTo>
                  <a:pt x="169995" y="250617"/>
                </a:lnTo>
                <a:lnTo>
                  <a:pt x="137030" y="257174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57224" y="6661432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37030" y="257174"/>
                </a:moveTo>
                <a:lnTo>
                  <a:pt x="120144" y="257174"/>
                </a:lnTo>
                <a:lnTo>
                  <a:pt x="111782" y="256351"/>
                </a:lnTo>
                <a:lnTo>
                  <a:pt x="71578" y="244155"/>
                </a:lnTo>
                <a:lnTo>
                  <a:pt x="31692" y="213542"/>
                </a:lnTo>
                <a:lnTo>
                  <a:pt x="6557" y="169994"/>
                </a:lnTo>
                <a:lnTo>
                  <a:pt x="0" y="137030"/>
                </a:lnTo>
                <a:lnTo>
                  <a:pt x="0" y="120144"/>
                </a:lnTo>
                <a:lnTo>
                  <a:pt x="13019" y="71577"/>
                </a:lnTo>
                <a:lnTo>
                  <a:pt x="43632" y="31691"/>
                </a:lnTo>
                <a:lnTo>
                  <a:pt x="87179" y="6556"/>
                </a:lnTo>
                <a:lnTo>
                  <a:pt x="120144" y="0"/>
                </a:lnTo>
                <a:lnTo>
                  <a:pt x="137030" y="0"/>
                </a:lnTo>
                <a:lnTo>
                  <a:pt x="185596" y="13018"/>
                </a:lnTo>
                <a:lnTo>
                  <a:pt x="225482" y="43631"/>
                </a:lnTo>
                <a:lnTo>
                  <a:pt x="250617" y="87178"/>
                </a:lnTo>
                <a:lnTo>
                  <a:pt x="257175" y="128587"/>
                </a:lnTo>
                <a:lnTo>
                  <a:pt x="257174" y="137030"/>
                </a:lnTo>
                <a:lnTo>
                  <a:pt x="244155" y="185595"/>
                </a:lnTo>
                <a:lnTo>
                  <a:pt x="213542" y="225482"/>
                </a:lnTo>
                <a:lnTo>
                  <a:pt x="169995" y="250617"/>
                </a:lnTo>
                <a:lnTo>
                  <a:pt x="137030" y="257174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57224" y="8699782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37030" y="257174"/>
                </a:moveTo>
                <a:lnTo>
                  <a:pt x="120144" y="257174"/>
                </a:lnTo>
                <a:lnTo>
                  <a:pt x="111782" y="256350"/>
                </a:lnTo>
                <a:lnTo>
                  <a:pt x="71578" y="244154"/>
                </a:lnTo>
                <a:lnTo>
                  <a:pt x="31692" y="213541"/>
                </a:lnTo>
                <a:lnTo>
                  <a:pt x="6557" y="169994"/>
                </a:lnTo>
                <a:lnTo>
                  <a:pt x="0" y="137029"/>
                </a:lnTo>
                <a:lnTo>
                  <a:pt x="0" y="120143"/>
                </a:lnTo>
                <a:lnTo>
                  <a:pt x="13019" y="71577"/>
                </a:lnTo>
                <a:lnTo>
                  <a:pt x="43632" y="31691"/>
                </a:lnTo>
                <a:lnTo>
                  <a:pt x="87179" y="6556"/>
                </a:lnTo>
                <a:lnTo>
                  <a:pt x="120144" y="0"/>
                </a:lnTo>
                <a:lnTo>
                  <a:pt x="137030" y="0"/>
                </a:lnTo>
                <a:lnTo>
                  <a:pt x="185596" y="13018"/>
                </a:lnTo>
                <a:lnTo>
                  <a:pt x="225482" y="43631"/>
                </a:lnTo>
                <a:lnTo>
                  <a:pt x="250617" y="87178"/>
                </a:lnTo>
                <a:lnTo>
                  <a:pt x="257175" y="128587"/>
                </a:lnTo>
                <a:lnTo>
                  <a:pt x="257174" y="137029"/>
                </a:lnTo>
                <a:lnTo>
                  <a:pt x="244155" y="185594"/>
                </a:lnTo>
                <a:lnTo>
                  <a:pt x="213542" y="225482"/>
                </a:lnTo>
                <a:lnTo>
                  <a:pt x="169995" y="250616"/>
                </a:lnTo>
                <a:lnTo>
                  <a:pt x="137030" y="257174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226145" y="2089135"/>
            <a:ext cx="16170910" cy="7159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178560">
              <a:lnSpc>
                <a:spcPct val="117300"/>
              </a:lnSpc>
              <a:spcBef>
                <a:spcPts val="95"/>
              </a:spcBef>
            </a:pPr>
            <a:r>
              <a:rPr dirty="0" sz="5700" spc="-325">
                <a:solidFill>
                  <a:srgbClr val="0E4561"/>
                </a:solidFill>
                <a:latin typeface="Arial Black"/>
                <a:cs typeface="Arial Black"/>
              </a:rPr>
              <a:t>Incorporates</a:t>
            </a:r>
            <a:r>
              <a:rPr dirty="0" sz="5700" spc="-535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700" spc="-340">
                <a:solidFill>
                  <a:srgbClr val="FF3131"/>
                </a:solidFill>
                <a:latin typeface="Arial Black"/>
                <a:cs typeface="Arial Black"/>
              </a:rPr>
              <a:t>recent</a:t>
            </a:r>
            <a:r>
              <a:rPr dirty="0" sz="5700" spc="-535">
                <a:solidFill>
                  <a:srgbClr val="FF3131"/>
                </a:solidFill>
                <a:latin typeface="Arial Black"/>
                <a:cs typeface="Arial Black"/>
              </a:rPr>
              <a:t> </a:t>
            </a:r>
            <a:r>
              <a:rPr dirty="0" sz="5700" spc="-385">
                <a:solidFill>
                  <a:srgbClr val="FF3131"/>
                </a:solidFill>
                <a:latin typeface="Arial Black"/>
                <a:cs typeface="Arial Black"/>
              </a:rPr>
              <a:t>advancements</a:t>
            </a:r>
            <a:r>
              <a:rPr dirty="0" sz="5700" spc="-535">
                <a:solidFill>
                  <a:srgbClr val="FF3131"/>
                </a:solidFill>
                <a:latin typeface="Arial Black"/>
                <a:cs typeface="Arial Black"/>
              </a:rPr>
              <a:t> </a:t>
            </a:r>
            <a:r>
              <a:rPr dirty="0" sz="5700" spc="-229">
                <a:solidFill>
                  <a:srgbClr val="FF3131"/>
                </a:solidFill>
                <a:latin typeface="Arial Black"/>
                <a:cs typeface="Arial Black"/>
              </a:rPr>
              <a:t>in</a:t>
            </a:r>
            <a:r>
              <a:rPr dirty="0" sz="5700" spc="-535">
                <a:solidFill>
                  <a:srgbClr val="FF3131"/>
                </a:solidFill>
                <a:latin typeface="Arial Black"/>
                <a:cs typeface="Arial Black"/>
              </a:rPr>
              <a:t> </a:t>
            </a:r>
            <a:r>
              <a:rPr dirty="0" sz="5700" spc="-509">
                <a:solidFill>
                  <a:srgbClr val="FF3131"/>
                </a:solidFill>
                <a:latin typeface="Arial Black"/>
                <a:cs typeface="Arial Black"/>
              </a:rPr>
              <a:t>CSP </a:t>
            </a:r>
            <a:r>
              <a:rPr dirty="0" sz="5700" spc="-350">
                <a:solidFill>
                  <a:srgbClr val="0E4561"/>
                </a:solidFill>
                <a:latin typeface="Arial Black"/>
                <a:cs typeface="Arial Black"/>
              </a:rPr>
              <a:t>techniques.</a:t>
            </a:r>
            <a:endParaRPr sz="5700">
              <a:latin typeface="Arial Black"/>
              <a:cs typeface="Arial Black"/>
            </a:endParaRPr>
          </a:p>
          <a:p>
            <a:pPr marL="12700" marR="2416810">
              <a:lnSpc>
                <a:spcPct val="117300"/>
              </a:lnSpc>
            </a:pPr>
            <a:r>
              <a:rPr dirty="0" sz="5700" spc="-560">
                <a:solidFill>
                  <a:srgbClr val="0E4561"/>
                </a:solidFill>
                <a:latin typeface="Arial Black"/>
                <a:cs typeface="Arial Black"/>
              </a:rPr>
              <a:t>Uses</a:t>
            </a:r>
            <a:r>
              <a:rPr dirty="0" sz="5700" spc="-535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700" spc="-270">
                <a:solidFill>
                  <a:srgbClr val="FF3131"/>
                </a:solidFill>
                <a:latin typeface="Arial Black"/>
                <a:cs typeface="Arial Black"/>
              </a:rPr>
              <a:t>optimization</a:t>
            </a:r>
            <a:r>
              <a:rPr dirty="0" sz="5700" spc="-530">
                <a:solidFill>
                  <a:srgbClr val="FF3131"/>
                </a:solidFill>
                <a:latin typeface="Arial Black"/>
                <a:cs typeface="Arial Black"/>
              </a:rPr>
              <a:t> </a:t>
            </a:r>
            <a:r>
              <a:rPr dirty="0" sz="5700" spc="-409">
                <a:solidFill>
                  <a:srgbClr val="FF3131"/>
                </a:solidFill>
                <a:latin typeface="Arial Black"/>
                <a:cs typeface="Arial Black"/>
              </a:rPr>
              <a:t>strategies</a:t>
            </a:r>
            <a:r>
              <a:rPr dirty="0" sz="5700" spc="-530">
                <a:solidFill>
                  <a:srgbClr val="FF3131"/>
                </a:solidFill>
                <a:latin typeface="Arial Black"/>
                <a:cs typeface="Arial Black"/>
              </a:rPr>
              <a:t> </a:t>
            </a:r>
            <a:r>
              <a:rPr dirty="0" sz="5700" spc="-130">
                <a:solidFill>
                  <a:srgbClr val="0E4561"/>
                </a:solidFill>
                <a:latin typeface="Arial Black"/>
                <a:cs typeface="Arial Black"/>
              </a:rPr>
              <a:t>for</a:t>
            </a:r>
            <a:r>
              <a:rPr dirty="0" sz="5700" spc="-535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700" spc="-125">
                <a:solidFill>
                  <a:srgbClr val="0E4561"/>
                </a:solidFill>
                <a:latin typeface="Arial Black"/>
                <a:cs typeface="Arial Black"/>
              </a:rPr>
              <a:t>better </a:t>
            </a:r>
            <a:r>
              <a:rPr dirty="0" sz="5700" spc="-320">
                <a:solidFill>
                  <a:srgbClr val="0E4561"/>
                </a:solidFill>
                <a:latin typeface="Arial Black"/>
                <a:cs typeface="Arial Black"/>
              </a:rPr>
              <a:t>performance.</a:t>
            </a:r>
            <a:endParaRPr sz="5700">
              <a:latin typeface="Arial Black"/>
              <a:cs typeface="Arial Black"/>
            </a:endParaRPr>
          </a:p>
          <a:p>
            <a:pPr marL="12700" marR="476250">
              <a:lnSpc>
                <a:spcPct val="117300"/>
              </a:lnSpc>
            </a:pPr>
            <a:r>
              <a:rPr dirty="0" sz="5700" spc="-400">
                <a:solidFill>
                  <a:srgbClr val="0E4561"/>
                </a:solidFill>
                <a:latin typeface="Arial Black"/>
                <a:cs typeface="Arial Black"/>
              </a:rPr>
              <a:t>Evaluates</a:t>
            </a:r>
            <a:r>
              <a:rPr dirty="0" sz="5700" spc="-525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700" spc="-350">
                <a:solidFill>
                  <a:srgbClr val="FF3131"/>
                </a:solidFill>
                <a:latin typeface="Arial Black"/>
                <a:cs typeface="Arial Black"/>
              </a:rPr>
              <a:t>local</a:t>
            </a:r>
            <a:r>
              <a:rPr dirty="0" sz="5700" spc="-525">
                <a:solidFill>
                  <a:srgbClr val="FF3131"/>
                </a:solidFill>
                <a:latin typeface="Arial Black"/>
                <a:cs typeface="Arial Black"/>
              </a:rPr>
              <a:t> </a:t>
            </a:r>
            <a:r>
              <a:rPr dirty="0" sz="5700" spc="-450">
                <a:solidFill>
                  <a:srgbClr val="FF3131"/>
                </a:solidFill>
                <a:latin typeface="Arial Black"/>
                <a:cs typeface="Arial Black"/>
              </a:rPr>
              <a:t>search</a:t>
            </a:r>
            <a:r>
              <a:rPr dirty="0" sz="5700" spc="-525">
                <a:solidFill>
                  <a:srgbClr val="FF3131"/>
                </a:solidFill>
                <a:latin typeface="Arial Black"/>
                <a:cs typeface="Arial Black"/>
              </a:rPr>
              <a:t> </a:t>
            </a:r>
            <a:r>
              <a:rPr dirty="0" sz="5700" spc="-320">
                <a:solidFill>
                  <a:srgbClr val="FF3131"/>
                </a:solidFill>
                <a:latin typeface="Arial Black"/>
                <a:cs typeface="Arial Black"/>
              </a:rPr>
              <a:t>methods</a:t>
            </a:r>
            <a:r>
              <a:rPr dirty="0" sz="5700" spc="-525">
                <a:solidFill>
                  <a:srgbClr val="FF3131"/>
                </a:solidFill>
                <a:latin typeface="Arial Black"/>
                <a:cs typeface="Arial Black"/>
              </a:rPr>
              <a:t> </a:t>
            </a:r>
            <a:r>
              <a:rPr dirty="0" sz="5700" spc="-130">
                <a:solidFill>
                  <a:srgbClr val="0E4561"/>
                </a:solidFill>
                <a:latin typeface="Arial Black"/>
                <a:cs typeface="Arial Black"/>
              </a:rPr>
              <a:t>for</a:t>
            </a:r>
            <a:r>
              <a:rPr dirty="0" sz="5700" spc="-525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700" spc="-420">
                <a:solidFill>
                  <a:srgbClr val="0E4561"/>
                </a:solidFill>
                <a:latin typeface="Arial Black"/>
                <a:cs typeface="Arial Black"/>
              </a:rPr>
              <a:t>complex </a:t>
            </a:r>
            <a:r>
              <a:rPr dirty="0" sz="5700" spc="-370">
                <a:solidFill>
                  <a:srgbClr val="0E4561"/>
                </a:solidFill>
                <a:latin typeface="Arial Black"/>
                <a:cs typeface="Arial Black"/>
              </a:rPr>
              <a:t>puzzles.</a:t>
            </a:r>
            <a:endParaRPr sz="57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5700" spc="-425">
                <a:solidFill>
                  <a:srgbClr val="0E4561"/>
                </a:solidFill>
                <a:latin typeface="Arial Black"/>
                <a:cs typeface="Arial Black"/>
              </a:rPr>
              <a:t>Ensures</a:t>
            </a:r>
            <a:r>
              <a:rPr dirty="0" sz="5700" spc="-540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700" spc="-265">
                <a:solidFill>
                  <a:srgbClr val="0E4561"/>
                </a:solidFill>
                <a:latin typeface="Arial Black"/>
                <a:cs typeface="Arial Black"/>
              </a:rPr>
              <a:t>adaptability</a:t>
            </a:r>
            <a:r>
              <a:rPr dirty="0" sz="5700" spc="-535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700" spc="-130">
                <a:solidFill>
                  <a:srgbClr val="0E4561"/>
                </a:solidFill>
                <a:latin typeface="Arial Black"/>
                <a:cs typeface="Arial Black"/>
              </a:rPr>
              <a:t>for</a:t>
            </a:r>
            <a:r>
              <a:rPr dirty="0" sz="5700" spc="-535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700" spc="-325">
                <a:solidFill>
                  <a:srgbClr val="0E4561"/>
                </a:solidFill>
                <a:latin typeface="Arial Black"/>
                <a:cs typeface="Arial Black"/>
              </a:rPr>
              <a:t>various</a:t>
            </a:r>
            <a:r>
              <a:rPr dirty="0" sz="5700" spc="-535">
                <a:solidFill>
                  <a:srgbClr val="0E4561"/>
                </a:solidFill>
                <a:latin typeface="Arial Black"/>
                <a:cs typeface="Arial Black"/>
              </a:rPr>
              <a:t> </a:t>
            </a:r>
            <a:r>
              <a:rPr dirty="0" sz="5700" spc="-310">
                <a:solidFill>
                  <a:srgbClr val="FF3131"/>
                </a:solidFill>
                <a:latin typeface="Arial Black"/>
                <a:cs typeface="Arial Black"/>
              </a:rPr>
              <a:t>puzzle</a:t>
            </a:r>
            <a:r>
              <a:rPr dirty="0" sz="5700" spc="-535">
                <a:solidFill>
                  <a:srgbClr val="FF3131"/>
                </a:solidFill>
                <a:latin typeface="Arial Black"/>
                <a:cs typeface="Arial Black"/>
              </a:rPr>
              <a:t> </a:t>
            </a:r>
            <a:r>
              <a:rPr dirty="0" sz="5700" spc="-325">
                <a:solidFill>
                  <a:srgbClr val="FF3131"/>
                </a:solidFill>
                <a:latin typeface="Arial Black"/>
                <a:cs typeface="Arial Black"/>
              </a:rPr>
              <a:t>types</a:t>
            </a:r>
            <a:r>
              <a:rPr dirty="0" sz="5700" spc="-325">
                <a:solidFill>
                  <a:srgbClr val="0E4561"/>
                </a:solidFill>
                <a:latin typeface="Arial Black"/>
                <a:cs typeface="Arial Black"/>
              </a:rPr>
              <a:t>.</a:t>
            </a:r>
            <a:endParaRPr sz="57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Nafees Imtiaz</dc:creator>
  <cp:keywords>DAGgCnqZhYk,BAGAoskH5BQ,0</cp:keywords>
  <dc:title>Project Overview</dc:title>
  <dcterms:created xsi:type="dcterms:W3CDTF">2025-02-25T06:02:10Z</dcterms:created>
  <dcterms:modified xsi:type="dcterms:W3CDTF">2025-02-25T06:02:10Z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2025-02-24T00:00:00Z</vt:filetime>
  </property>
  <property fmtid="{D5CDD505-2E9C-101B-9397-08002B2CF9AE}" pid="3" name="Creator">
    <vt:lpwstr>Canva</vt:lpwstr>
  </property>
  <property fmtid="{D5CDD505-2E9C-101B-9397-08002B2CF9AE}" pid="4" name="LastSaved">
    <vt:filetime>2025-02-25T00:00:00Z</vt:filetime>
  </property>
  <property fmtid="{D5CDD505-2E9C-101B-9397-08002B2CF9AE}" pid="5" name="Producer">
    <vt:lpwstr>Canva</vt:lpwstr>
  </property>
</Properties>
</file>