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9" r:id="rId5"/>
    <p:sldMasterId id="2147483719" r:id="rId6"/>
  </p:sldMasterIdLst>
  <p:notesMasterIdLst>
    <p:notesMasterId r:id="rId24"/>
  </p:notesMasterIdLst>
  <p:handoutMasterIdLst>
    <p:handoutMasterId r:id="rId25"/>
  </p:handoutMasterIdLst>
  <p:sldIdLst>
    <p:sldId id="256" r:id="rId7"/>
    <p:sldId id="289" r:id="rId8"/>
    <p:sldId id="262" r:id="rId9"/>
    <p:sldId id="291" r:id="rId10"/>
    <p:sldId id="292" r:id="rId11"/>
    <p:sldId id="305" r:id="rId12"/>
    <p:sldId id="290" r:id="rId13"/>
    <p:sldId id="293" r:id="rId14"/>
    <p:sldId id="294" r:id="rId15"/>
    <p:sldId id="296" r:id="rId16"/>
    <p:sldId id="297" r:id="rId17"/>
    <p:sldId id="298" r:id="rId18"/>
    <p:sldId id="299" r:id="rId19"/>
    <p:sldId id="304" r:id="rId20"/>
    <p:sldId id="300" r:id="rId21"/>
    <p:sldId id="30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F9C"/>
    <a:srgbClr val="0C596D"/>
    <a:srgbClr val="03556D"/>
    <a:srgbClr val="014E52"/>
    <a:srgbClr val="79AE02"/>
    <a:srgbClr val="E4F6F8"/>
    <a:srgbClr val="01C6FD"/>
    <a:srgbClr val="145C72"/>
    <a:srgbClr val="0000A4"/>
    <a:srgbClr val="1AB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US" noProof="0" smtClean="0"/>
              <a:pPr/>
              <a:t>12-Nov-20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0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tx1"/>
                </a:solidFill>
              </a:rPr>
              <a:pPr/>
              <a:t>‹#›</a:t>
            </a:fld>
            <a:endParaRPr lang="en-US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4043"/>
            <a:ext cx="3932237" cy="108952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0"/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noProof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11411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74801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17624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61403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6816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2816"/>
      </p:ext>
    </p:extLst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7736"/>
      </p:ext>
    </p:extLst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03052"/>
      </p:ext>
    </p:extLst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564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Section Header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38015"/>
      </p:ext>
    </p:extLst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59839"/>
      </p:ext>
    </p:extLst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91546"/>
      </p:ext>
    </p:extLst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51449"/>
      </p:ext>
    </p:extLst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095428"/>
      </p:ext>
    </p:extLst>
  </p:cSld>
  <p:clrMapOvr>
    <a:masterClrMapping/>
  </p:clrMapOvr>
  <p:transition spd="med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442172"/>
      </p:ext>
    </p:extLst>
  </p:cSld>
  <p:clrMapOvr>
    <a:masterClrMapping/>
  </p:clrMapOvr>
  <p:transition spd="med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8933227"/>
      </p:ext>
    </p:extLst>
  </p:cSld>
  <p:clrMapOvr>
    <a:masterClrMapping/>
  </p:clrMapOvr>
  <p:transition spd="med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878886"/>
      </p:ext>
    </p:extLst>
  </p:cSld>
  <p:clrMapOvr>
    <a:masterClrMapping/>
  </p:clrMapOvr>
  <p:transition spd="med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0321"/>
      </p:ext>
    </p:extLst>
  </p:cSld>
  <p:clrMapOvr>
    <a:masterClrMapping/>
  </p:clrMapOvr>
  <p:transition spd="med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7235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Section Header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  <p:transition spd="med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8477"/>
      </p:ext>
    </p:extLst>
  </p:cSld>
  <p:clrMapOvr>
    <a:masterClrMapping/>
  </p:clrMapOvr>
  <p:transition spd="med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845376"/>
      </p:ext>
    </p:extLst>
  </p:cSld>
  <p:clrMapOvr>
    <a:masterClrMapping/>
  </p:clrMapOvr>
  <p:transition spd="med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536242"/>
      </p:ext>
    </p:extLst>
  </p:cSld>
  <p:clrMapOvr>
    <a:masterClrMapping/>
  </p:clrMapOvr>
  <p:transition spd="med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12558"/>
      </p:ext>
    </p:extLst>
  </p:cSld>
  <p:clrMapOvr>
    <a:masterClrMapping/>
  </p:clrMapOvr>
  <p:transition spd="med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522464"/>
      </p:ext>
    </p:extLst>
  </p:cSld>
  <p:clrMapOvr>
    <a:masterClrMapping/>
  </p:clrMapOvr>
  <p:transition spd="med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11789"/>
      </p:ext>
    </p:extLst>
  </p:cSld>
  <p:clrMapOvr>
    <a:masterClrMapping/>
  </p:clrMapOvr>
  <p:transition spd="med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811217"/>
      </p:ext>
    </p:extLst>
  </p:cSld>
  <p:clrMapOvr>
    <a:masterClrMapping/>
  </p:clrMapOvr>
  <p:transition spd="med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01726"/>
      </p:ext>
    </p:extLst>
  </p:cSld>
  <p:clrMapOvr>
    <a:masterClrMapping/>
  </p:clrMapOvr>
  <p:transition spd="med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6850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US" b="1" noProof="0" smtClean="0">
                <a:solidFill>
                  <a:schemeClr val="bg1"/>
                </a:solidFill>
              </a:rPr>
              <a:pPr/>
              <a:t>‹#›</a:t>
            </a:fld>
            <a:endParaRPr lang="en-U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138"/>
            <a:ext cx="12192000" cy="4872562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19" y="4990118"/>
            <a:ext cx="10607040" cy="1089529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Railway Reservation System</a:t>
            </a:r>
            <a:b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(Software Development Project- 1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326" y="830504"/>
            <a:ext cx="3295844" cy="64633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716" y="1787503"/>
            <a:ext cx="8030935" cy="5203231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Information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ticket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Ticket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Particular ticket</a:t>
            </a:r>
          </a:p>
        </p:txBody>
      </p:sp>
    </p:spTree>
    <p:extLst>
      <p:ext uri="{BB962C8B-B14F-4D97-AF65-F5344CB8AC3E}">
        <p14:creationId xmlns:p14="http://schemas.microsoft.com/office/powerpoint/2010/main" val="474198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448" y="921692"/>
            <a:ext cx="3280112" cy="590931"/>
          </a:xfrm>
        </p:spPr>
        <p:txBody>
          <a:bodyPr/>
          <a:lstStyle/>
          <a:p>
            <a:r>
              <a:rPr lang="en-US" spc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725" y="2087902"/>
            <a:ext cx="8030935" cy="477009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Passengers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Train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train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61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841" y="501199"/>
            <a:ext cx="5697618" cy="590931"/>
          </a:xfrm>
        </p:spPr>
        <p:txBody>
          <a:bodyPr/>
          <a:lstStyle/>
          <a:p>
            <a:r>
              <a:rPr lang="en-US" spc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for User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lowchart: Connector 3"/>
          <p:cNvSpPr>
            <a:spLocks noChangeArrowheads="1"/>
          </p:cNvSpPr>
          <p:nvPr/>
        </p:nvSpPr>
        <p:spPr bwMode="auto">
          <a:xfrm>
            <a:off x="1993879" y="2576051"/>
            <a:ext cx="719824" cy="737419"/>
          </a:xfrm>
          <a:prstGeom prst="flowChartConnector">
            <a:avLst/>
          </a:prstGeom>
          <a:solidFill>
            <a:srgbClr val="FFFFFF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H="1">
            <a:off x="2340077" y="3306998"/>
            <a:ext cx="923" cy="121584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1986115" y="4513990"/>
            <a:ext cx="347901" cy="706939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350525" y="4522572"/>
            <a:ext cx="373010" cy="639363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1976284" y="3460956"/>
            <a:ext cx="845574" cy="983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Flowchart: Connector 37"/>
          <p:cNvSpPr>
            <a:spLocks noChangeArrowheads="1"/>
          </p:cNvSpPr>
          <p:nvPr/>
        </p:nvSpPr>
        <p:spPr bwMode="auto">
          <a:xfrm>
            <a:off x="6646605" y="1750141"/>
            <a:ext cx="2320414" cy="845573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View Information</a:t>
            </a:r>
          </a:p>
        </p:txBody>
      </p:sp>
      <p:sp>
        <p:nvSpPr>
          <p:cNvPr id="10" name="Flowchart: Connector 38"/>
          <p:cNvSpPr>
            <a:spLocks noChangeArrowheads="1"/>
          </p:cNvSpPr>
          <p:nvPr/>
        </p:nvSpPr>
        <p:spPr bwMode="auto">
          <a:xfrm>
            <a:off x="6797113" y="4581833"/>
            <a:ext cx="2238732" cy="1071716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Search for Particular ticket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Connector 30"/>
          <p:cNvSpPr>
            <a:spLocks noChangeArrowheads="1"/>
          </p:cNvSpPr>
          <p:nvPr/>
        </p:nvSpPr>
        <p:spPr bwMode="auto">
          <a:xfrm>
            <a:off x="6804127" y="3693908"/>
            <a:ext cx="2172723" cy="799434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Cancel ticket</a:t>
            </a:r>
          </a:p>
        </p:txBody>
      </p:sp>
      <p:cxnSp>
        <p:nvCxnSpPr>
          <p:cNvPr id="12" name="Straight Arrow Connector 11"/>
          <p:cNvCxnSpPr>
            <a:cxnSpLocks noChangeShapeType="1"/>
            <a:endCxn id="9" idx="2"/>
          </p:cNvCxnSpPr>
          <p:nvPr/>
        </p:nvCxnSpPr>
        <p:spPr bwMode="auto">
          <a:xfrm flipV="1">
            <a:off x="2346960" y="2172928"/>
            <a:ext cx="4299645" cy="1758992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336800" y="3891280"/>
            <a:ext cx="4467327" cy="17284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2336800" y="3161071"/>
            <a:ext cx="4492154" cy="821649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67484" y="2320413"/>
            <a:ext cx="9832" cy="1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836310" y="2310581"/>
            <a:ext cx="9832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>
            <a:spLocks noChangeArrowheads="1"/>
          </p:cNvSpPr>
          <p:nvPr/>
        </p:nvSpPr>
        <p:spPr bwMode="auto">
          <a:xfrm>
            <a:off x="6757834" y="2753032"/>
            <a:ext cx="2228850" cy="816078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b="1" dirty="0"/>
              <a:t>Book ticket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702709" y="1632154"/>
            <a:ext cx="3460955" cy="9832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22373" y="5732207"/>
            <a:ext cx="3569110" cy="983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22374" y="1641986"/>
            <a:ext cx="9833" cy="411971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63664" y="1641987"/>
            <a:ext cx="88491" cy="4080387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 noChangeShapeType="1"/>
            <a:endCxn id="10" idx="2"/>
          </p:cNvCxnSpPr>
          <p:nvPr/>
        </p:nvCxnSpPr>
        <p:spPr bwMode="auto">
          <a:xfrm>
            <a:off x="2346960" y="3901440"/>
            <a:ext cx="4450153" cy="121625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1894535" y="1852854"/>
            <a:ext cx="1812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48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690" y="480550"/>
            <a:ext cx="11174186" cy="5909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Use Case Diagram for Admin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lowchart: Connector 61"/>
          <p:cNvSpPr>
            <a:spLocks noChangeArrowheads="1"/>
          </p:cNvSpPr>
          <p:nvPr/>
        </p:nvSpPr>
        <p:spPr bwMode="auto">
          <a:xfrm>
            <a:off x="6823585" y="1641988"/>
            <a:ext cx="2074607" cy="66859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Connector 58"/>
          <p:cNvSpPr>
            <a:spLocks noChangeArrowheads="1"/>
          </p:cNvSpPr>
          <p:nvPr/>
        </p:nvSpPr>
        <p:spPr bwMode="auto">
          <a:xfrm>
            <a:off x="6754762" y="2344737"/>
            <a:ext cx="2261419" cy="811418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Passengers</a:t>
            </a:r>
          </a:p>
        </p:txBody>
      </p:sp>
      <p:sp>
        <p:nvSpPr>
          <p:cNvPr id="31" name="Flowchart: Connector 52"/>
          <p:cNvSpPr>
            <a:spLocks noChangeArrowheads="1"/>
          </p:cNvSpPr>
          <p:nvPr/>
        </p:nvSpPr>
        <p:spPr bwMode="auto">
          <a:xfrm>
            <a:off x="6764595" y="3205317"/>
            <a:ext cx="2251586" cy="727585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Train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Connector 48"/>
          <p:cNvSpPr>
            <a:spLocks noChangeArrowheads="1"/>
          </p:cNvSpPr>
          <p:nvPr/>
        </p:nvSpPr>
        <p:spPr bwMode="auto">
          <a:xfrm>
            <a:off x="6872749" y="3972232"/>
            <a:ext cx="2212258" cy="747251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Train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Connector 47"/>
          <p:cNvSpPr>
            <a:spLocks noChangeArrowheads="1"/>
          </p:cNvSpPr>
          <p:nvPr/>
        </p:nvSpPr>
        <p:spPr bwMode="auto">
          <a:xfrm>
            <a:off x="6872748" y="4768645"/>
            <a:ext cx="2202426" cy="757084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Connector 33"/>
          <p:cNvSpPr>
            <a:spLocks noChangeArrowheads="1"/>
          </p:cNvSpPr>
          <p:nvPr/>
        </p:nvSpPr>
        <p:spPr bwMode="auto">
          <a:xfrm>
            <a:off x="2306464" y="2329958"/>
            <a:ext cx="800530" cy="816364"/>
          </a:xfrm>
          <a:prstGeom prst="flowChartConnector">
            <a:avLst/>
          </a:prstGeom>
          <a:solidFill>
            <a:srgbClr val="FFFFFF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2700184" y="3136736"/>
            <a:ext cx="23351" cy="1435264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2729681" y="4544592"/>
            <a:ext cx="426475" cy="509188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>
            <a:off x="2379406" y="4554425"/>
            <a:ext cx="340445" cy="528852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V="1">
            <a:off x="2340077" y="3500285"/>
            <a:ext cx="845575" cy="983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V="1">
            <a:off x="2723535" y="2827515"/>
            <a:ext cx="4011562" cy="111363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2722449" y="1899217"/>
            <a:ext cx="4133234" cy="1911206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2730693" y="3910147"/>
            <a:ext cx="4182398" cy="408816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flipV="1">
            <a:off x="2734308" y="3582557"/>
            <a:ext cx="4084076" cy="328602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2716232" y="3964947"/>
            <a:ext cx="4143068" cy="120523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6086168" y="1582994"/>
            <a:ext cx="0" cy="4149212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6102760" y="5719813"/>
            <a:ext cx="3523021" cy="41890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>
            <a:off x="9537291" y="1582994"/>
            <a:ext cx="78658" cy="418854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9775" algn="l"/>
              </a:tabLst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9775" algn="l"/>
              </a:tabLs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977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9775" algn="l"/>
              </a:tabLs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0977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2556387" y="1617425"/>
            <a:ext cx="2167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l"/>
                <a:tab pos="5448300" algn="l"/>
                <a:tab pos="5486400" algn="l"/>
              </a:tabLst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l"/>
                <a:tab pos="5448300" algn="l"/>
                <a:tab pos="5486400" algn="l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72100" algn="l"/>
                <a:tab pos="5448300" algn="l"/>
                <a:tab pos="54864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2025445" y="1638804"/>
            <a:ext cx="166165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372100" algn="l"/>
                <a:tab pos="5448300" algn="l"/>
                <a:tab pos="548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 flipV="1">
            <a:off x="6088011" y="1573161"/>
            <a:ext cx="3498440" cy="2356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4640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703" y="465381"/>
            <a:ext cx="4595949" cy="59093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Flow Chart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2" y="1249368"/>
            <a:ext cx="6392092" cy="51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91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264" y="668487"/>
            <a:ext cx="1994053" cy="59093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320" y="1000922"/>
            <a:ext cx="9895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is very easy to use.</a:t>
            </a:r>
          </a:p>
          <a:p>
            <a:pPr marL="342900" indent="-342900" algn="just">
              <a:buAutoNum type="arabicParenR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an easier and flexible way of booking. 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Actually passengers use this system to reserve tickets.</a:t>
            </a:r>
          </a:p>
          <a:p>
            <a:pPr marL="342900" indent="-342900" algn="just">
              <a:buFontTx/>
              <a:buAutoNum type="arabicParenR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they can easily cancel their reservation.</a:t>
            </a:r>
          </a:p>
          <a:p>
            <a:pPr marL="342900" indent="-342900" algn="just">
              <a:buFontTx/>
              <a:buAutoNum type="arabicParenR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Passengers can Search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particular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ticket.</a:t>
            </a:r>
          </a:p>
          <a:p>
            <a:pPr marL="342900" indent="-342900" algn="just">
              <a:buFontTx/>
              <a:buAutoNum type="arabicParenR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consists with security. </a:t>
            </a:r>
          </a:p>
          <a:p>
            <a:pPr marL="342900" indent="-342900" algn="just">
              <a:buFontTx/>
              <a:buAutoNum type="arabicParenR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add more features to modify this project in future.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35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0" y="526061"/>
            <a:ext cx="3599180" cy="5909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607" y="1246976"/>
            <a:ext cx="9327933" cy="4734724"/>
          </a:xfrm>
        </p:spPr>
        <p:txBody>
          <a:bodyPr/>
          <a:lstStyle/>
          <a:p>
            <a:pPr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developing this project was to provide all the information that is required by users.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is user friendly. So, users can get all the information without complicated searching.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important things of this system are: data security, extensibility and maintainability.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greatly helped us to understand  the  various phase  in software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651224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3556D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45171" y="1504536"/>
            <a:ext cx="3541486" cy="3541486"/>
            <a:chOff x="5495030" y="-19913"/>
            <a:chExt cx="3541486" cy="3541486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5962091" y="507439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5495030" y="-19913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231" y="2202272"/>
            <a:ext cx="9144000" cy="2387600"/>
          </a:xfrm>
          <a:noFill/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You!</a:t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156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907494" y="6108887"/>
            <a:ext cx="406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" y="71244"/>
            <a:ext cx="10019071" cy="13637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0865" y="1885652"/>
            <a:ext cx="63811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Nowshin Ibnat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17183103020)</a:t>
            </a:r>
          </a:p>
          <a:p>
            <a:pPr marL="342900" lvl="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Begum (ID: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17183103030)</a:t>
            </a:r>
          </a:p>
          <a:p>
            <a:pPr marL="342900" lvl="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Fatema-Tuz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Zohra (ID:17183103009)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Intake-39(section-1)</a:t>
            </a:r>
            <a:endParaRPr lang="en-US" sz="2400" noProof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659" y="1347797"/>
            <a:ext cx="3392128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spcBef>
                <a:spcPts val="1000"/>
              </a:spcBef>
              <a:buClr>
                <a:srgbClr val="6AAC90"/>
              </a:buClr>
              <a:buSzPct val="80000"/>
            </a:pPr>
            <a:endParaRPr lang="en-US" sz="2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defTabSz="457200">
              <a:lnSpc>
                <a:spcPct val="150000"/>
              </a:lnSpc>
              <a:spcBef>
                <a:spcPts val="1000"/>
              </a:spcBef>
              <a:buClr>
                <a:srgbClr val="6AAC90"/>
              </a:buClr>
              <a:buSzPct val="80000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Rabbi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457200">
              <a:lnSpc>
                <a:spcPct val="150000"/>
              </a:lnSpc>
              <a:spcBef>
                <a:spcPts val="1000"/>
              </a:spcBef>
              <a:buClr>
                <a:srgbClr val="6AAC90"/>
              </a:buClr>
              <a:buSzPct val="80000"/>
            </a:pP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5526" y="4875038"/>
            <a:ext cx="736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Dept.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and Engineering </a:t>
            </a:r>
          </a:p>
        </p:txBody>
      </p:sp>
    </p:spTree>
    <p:extLst>
      <p:ext uri="{BB962C8B-B14F-4D97-AF65-F5344CB8AC3E}">
        <p14:creationId xmlns:p14="http://schemas.microsoft.com/office/powerpoint/2010/main" val="197208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58" y="747252"/>
            <a:ext cx="6843251" cy="4060724"/>
          </a:xfrm>
        </p:spPr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GB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54" y="247666"/>
            <a:ext cx="2778666" cy="590931"/>
          </a:xfrm>
        </p:spPr>
        <p:txBody>
          <a:bodyPr/>
          <a:lstStyle/>
          <a:p>
            <a:r>
              <a:rPr lang="en-US" spc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05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619" y="1531866"/>
            <a:ext cx="8030935" cy="4770098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functions being performed by our system are reservation and cancellation. 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the trains.</a:t>
            </a:r>
          </a:p>
          <a:p>
            <a:pPr lvl="0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contains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Seat Availability.</a:t>
            </a:r>
          </a:p>
          <a:p>
            <a:pPr lvl="0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 Possibilities.</a:t>
            </a:r>
          </a:p>
          <a:p>
            <a:pPr lvl="0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Ticket booking.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977" y="794314"/>
            <a:ext cx="3407931" cy="590931"/>
          </a:xfrm>
        </p:spPr>
        <p:txBody>
          <a:bodyPr/>
          <a:lstStyle/>
          <a:p>
            <a:r>
              <a:rPr lang="en-US" spc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97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50" y="1869112"/>
            <a:ext cx="9599490" cy="4775528"/>
          </a:xfrm>
        </p:spPr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 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seat: 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should be able to reserve a seat in the train specified by him if available. For this he has to fill the required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reservation: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may arise a case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passenger wants to cancel his reservation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he has to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his phone number.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550" y="863723"/>
            <a:ext cx="4509144" cy="90411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51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075" y="1757680"/>
            <a:ext cx="9337765" cy="4770098"/>
          </a:xfrm>
        </p:spPr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Information of the passengers: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Admin can do this task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►"/>
            </a:pP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train </a:t>
            </a:r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users should be able to see the information about the reservation status &amp; train schedule, train name, train number etc.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47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920" y="495737"/>
            <a:ext cx="4489630" cy="646331"/>
          </a:xfrm>
        </p:spPr>
        <p:txBody>
          <a:bodyPr/>
          <a:lstStyle/>
          <a:p>
            <a:pPr algn="ctr"/>
            <a:r>
              <a:rPr lang="en-US" sz="4000" spc="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75" y="1283531"/>
            <a:ext cx="10010385" cy="52130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intends to introduce more user friendliness in the various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activities. The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of our System are going to be like:</a:t>
            </a:r>
          </a:p>
          <a:p>
            <a:pPr lvl="0"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information</a:t>
            </a:r>
          </a:p>
          <a:p>
            <a:pPr lvl="0"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ticket</a:t>
            </a:r>
          </a:p>
          <a:p>
            <a:pPr lvl="0"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ticket</a:t>
            </a:r>
          </a:p>
          <a:p>
            <a:pPr lvl="0"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particular ticket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092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773" y="1463977"/>
            <a:ext cx="8030935" cy="4770098"/>
          </a:xfrm>
        </p:spPr>
        <p:txBody>
          <a:bodyPr/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passengers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train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41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167" y="457703"/>
            <a:ext cx="2493532" cy="59093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95" y="1248930"/>
            <a:ext cx="10952081" cy="50852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::Blocks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Blocks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free,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IDE(integrated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environment)that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Blocks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oriented towards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C++,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Blocks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being developed for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Linux.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17.12 is the latest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release.(release date: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 30,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2017).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1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15846_Ocean presentation_RVA_v4.potx" id="{354FE8D4-E883-4E79-A422-6A1915D44872}" vid="{AAC9F203-D7BC-4B95-936D-67F55828A55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3.xml><?xml version="1.0" encoding="utf-8"?>
<a:theme xmlns:a="http://schemas.openxmlformats.org/drawingml/2006/main" name="3_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2C315-492F-482C-BE04-955377E16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3D7A05-DE9A-4773-A113-AAE964924F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9B7651-08C1-49A1-AFE9-4E4CD342176D}">
  <ds:schemaRefs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373</Words>
  <Application>Microsoft Office PowerPoint</Application>
  <PresentationFormat>Widescreen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Century Gothic</vt:lpstr>
      <vt:lpstr>Segoe UI Light</vt:lpstr>
      <vt:lpstr>Tahoma</vt:lpstr>
      <vt:lpstr>Times</vt:lpstr>
      <vt:lpstr>Times New Roman</vt:lpstr>
      <vt:lpstr>Trade Gothic LT Pro</vt:lpstr>
      <vt:lpstr>Trebuchet MS</vt:lpstr>
      <vt:lpstr>Wingdings</vt:lpstr>
      <vt:lpstr>Office Theme</vt:lpstr>
      <vt:lpstr>2_Office Theme</vt:lpstr>
      <vt:lpstr>3_Office Theme</vt:lpstr>
      <vt:lpstr>Railway Reservation System (Software Development Project- 1)</vt:lpstr>
      <vt:lpstr>PowerPoint Presentation</vt:lpstr>
      <vt:lpstr>Outline</vt:lpstr>
      <vt:lpstr>Introduction</vt:lpstr>
      <vt:lpstr>Problem Statement </vt:lpstr>
      <vt:lpstr>PowerPoint Presentation</vt:lpstr>
      <vt:lpstr>Objective</vt:lpstr>
      <vt:lpstr>PowerPoint Presentation</vt:lpstr>
      <vt:lpstr>Technology</vt:lpstr>
      <vt:lpstr>User Module</vt:lpstr>
      <vt:lpstr>Admin Module</vt:lpstr>
      <vt:lpstr>Use Case Diagram for User</vt:lpstr>
      <vt:lpstr>Use Case Diagram for Admin</vt:lpstr>
      <vt:lpstr>Flow Chart</vt:lpstr>
      <vt:lpstr>Benefits</vt:lpstr>
      <vt:lpstr>Conclusion</vt:lpstr>
      <vt:lpstr>Thank You!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2019-06-20T06:10:47Z</dcterms:created>
  <dcterms:modified xsi:type="dcterms:W3CDTF">2020-11-12T05:52:55Z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