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9753600" cx="130048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BookAntiqua-bold.fntdata"/><Relationship Id="rId10" Type="http://schemas.openxmlformats.org/officeDocument/2006/relationships/slide" Target="slides/slide5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8.xml"/><Relationship Id="rId24" Type="http://schemas.openxmlformats.org/officeDocument/2006/relationships/font" Target="fonts/BookAntiqua-boldItalic.fntdata"/><Relationship Id="rId12" Type="http://schemas.openxmlformats.org/officeDocument/2006/relationships/slide" Target="slides/slide7.xml"/><Relationship Id="rId23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algn="l">
              <a:spcBef>
                <a:spcPts val="1200"/>
              </a:spcBef>
              <a:spcAft>
                <a:spcPts val="0"/>
              </a:spcAft>
              <a:buSzPts val="2700"/>
              <a:buChar char="•"/>
              <a:defRPr/>
            </a:lvl1pPr>
            <a:lvl2pPr indent="-325755" lvl="1" marL="914400" algn="l"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Ch.x/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3105150" y="-273050"/>
            <a:ext cx="6769100" cy="12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algn="l">
              <a:spcBef>
                <a:spcPts val="1200"/>
              </a:spcBef>
              <a:spcAft>
                <a:spcPts val="0"/>
              </a:spcAft>
              <a:buSzPts val="2700"/>
              <a:buChar char="•"/>
              <a:defRPr/>
            </a:lvl1pPr>
            <a:lvl2pPr indent="-325755" lvl="1" marL="914400" algn="l"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6704012" y="3313113"/>
            <a:ext cx="8813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474662" y="312738"/>
            <a:ext cx="8813800" cy="90773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algn="l">
              <a:spcBef>
                <a:spcPts val="1200"/>
              </a:spcBef>
              <a:spcAft>
                <a:spcPts val="0"/>
              </a:spcAft>
              <a:buSzPts val="2700"/>
              <a:buChar char="•"/>
              <a:defRPr/>
            </a:lvl1pPr>
            <a:lvl2pPr indent="-325755" lvl="1" marL="914400" algn="l"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1200"/>
              </a:spcBef>
              <a:spcAft>
                <a:spcPts val="0"/>
              </a:spcAft>
              <a:buSzPts val="2210"/>
              <a:buNone/>
              <a:defRPr/>
            </a:lvl2pPr>
            <a:lvl3pPr lvl="2" algn="ctr">
              <a:spcBef>
                <a:spcPts val="1200"/>
              </a:spcBef>
              <a:spcAft>
                <a:spcPts val="0"/>
              </a:spcAft>
              <a:buSzPts val="1920"/>
              <a:buNone/>
              <a:defRPr/>
            </a:lvl3pPr>
            <a:lvl4pPr lvl="3" algn="ctr">
              <a:spcBef>
                <a:spcPts val="1200"/>
              </a:spcBef>
              <a:spcAft>
                <a:spcPts val="0"/>
              </a:spcAft>
              <a:buSzPts val="1380"/>
              <a:buNone/>
              <a:defRPr/>
            </a:lvl4pPr>
            <a:lvl5pPr lvl="4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5pPr>
            <a:lvl6pPr lvl="5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6pPr>
            <a:lvl7pPr lvl="6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7pPr>
            <a:lvl8pPr lvl="7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8pPr>
            <a:lvl9pPr lvl="8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Ch.x/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3000"/>
              <a:buNone/>
              <a:defRPr sz="20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966"/>
              <a:buNone/>
              <a:defRPr sz="14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42900" y="2489200"/>
            <a:ext cx="6070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algn="l">
              <a:spcBef>
                <a:spcPts val="1200"/>
              </a:spcBef>
              <a:spcAft>
                <a:spcPts val="0"/>
              </a:spcAft>
              <a:buSzPts val="4200"/>
              <a:buChar char="•"/>
              <a:defRPr sz="2800"/>
            </a:lvl1pPr>
            <a:lvl2pPr indent="-358140" lvl="1" marL="914400" algn="l">
              <a:spcBef>
                <a:spcPts val="1200"/>
              </a:spcBef>
              <a:spcAft>
                <a:spcPts val="0"/>
              </a:spcAft>
              <a:buSzPts val="2040"/>
              <a:buChar char="●"/>
              <a:defRPr sz="24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 sz="1800"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565900" y="2489200"/>
            <a:ext cx="6070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algn="l">
              <a:spcBef>
                <a:spcPts val="1200"/>
              </a:spcBef>
              <a:spcAft>
                <a:spcPts val="0"/>
              </a:spcAft>
              <a:buSzPts val="4200"/>
              <a:buChar char="•"/>
              <a:defRPr sz="2800"/>
            </a:lvl1pPr>
            <a:lvl2pPr indent="-358140" lvl="1" marL="914400" algn="l">
              <a:spcBef>
                <a:spcPts val="1200"/>
              </a:spcBef>
              <a:spcAft>
                <a:spcPts val="0"/>
              </a:spcAft>
              <a:buSzPts val="2040"/>
              <a:buChar char="●"/>
              <a:defRPr sz="24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 sz="1800"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36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104"/>
              <a:buNone/>
              <a:defRPr b="1" sz="16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57200" lvl="0" marL="457200" algn="l">
              <a:spcBef>
                <a:spcPts val="1200"/>
              </a:spcBef>
              <a:spcAft>
                <a:spcPts val="0"/>
              </a:spcAft>
              <a:buSzPts val="3600"/>
              <a:buChar char="•"/>
              <a:defRPr sz="2400"/>
            </a:lvl1pPr>
            <a:lvl2pPr indent="-336550" lvl="1" marL="914400" algn="l">
              <a:spcBef>
                <a:spcPts val="1200"/>
              </a:spcBef>
              <a:spcAft>
                <a:spcPts val="0"/>
              </a:spcAft>
              <a:buSzPts val="1700"/>
              <a:buChar char="●"/>
              <a:defRPr sz="2000"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298703" lvl="3" marL="1828800" algn="l">
              <a:spcBef>
                <a:spcPts val="1200"/>
              </a:spcBef>
              <a:spcAft>
                <a:spcPts val="0"/>
              </a:spcAft>
              <a:buSzPts val="1104"/>
              <a:buChar char="✓"/>
              <a:defRPr sz="1600"/>
            </a:lvl4pPr>
            <a:lvl5pPr indent="-279400" lvl="4" marL="22860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5pPr>
            <a:lvl6pPr indent="-279400" lvl="5" marL="27432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6pPr>
            <a:lvl7pPr indent="-279400" lvl="6" marL="32004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7pPr>
            <a:lvl8pPr indent="-279400" lvl="7" marL="36576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8pPr>
            <a:lvl9pPr indent="-279400" lvl="8" marL="41148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36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104"/>
              <a:buNone/>
              <a:defRPr b="1" sz="16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57200" lvl="0" marL="457200" algn="l">
              <a:spcBef>
                <a:spcPts val="1200"/>
              </a:spcBef>
              <a:spcAft>
                <a:spcPts val="0"/>
              </a:spcAft>
              <a:buSzPts val="3600"/>
              <a:buChar char="•"/>
              <a:defRPr sz="2400"/>
            </a:lvl1pPr>
            <a:lvl2pPr indent="-336550" lvl="1" marL="914400" algn="l">
              <a:spcBef>
                <a:spcPts val="1200"/>
              </a:spcBef>
              <a:spcAft>
                <a:spcPts val="0"/>
              </a:spcAft>
              <a:buSzPts val="1700"/>
              <a:buChar char="●"/>
              <a:defRPr sz="2000"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298703" lvl="3" marL="1828800" algn="l">
              <a:spcBef>
                <a:spcPts val="1200"/>
              </a:spcBef>
              <a:spcAft>
                <a:spcPts val="0"/>
              </a:spcAft>
              <a:buSzPts val="1104"/>
              <a:buChar char="✓"/>
              <a:defRPr sz="1600"/>
            </a:lvl4pPr>
            <a:lvl5pPr indent="-279400" lvl="4" marL="22860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5pPr>
            <a:lvl6pPr indent="-279400" lvl="5" marL="27432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6pPr>
            <a:lvl7pPr indent="-279400" lvl="6" marL="32004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7pPr>
            <a:lvl8pPr indent="-279400" lvl="7" marL="36576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8pPr>
            <a:lvl9pPr indent="-279400" lvl="8" marL="41148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533400" lvl="0" marL="457200" algn="l">
              <a:spcBef>
                <a:spcPts val="1200"/>
              </a:spcBef>
              <a:spcAft>
                <a:spcPts val="0"/>
              </a:spcAft>
              <a:buSzPts val="4800"/>
              <a:buChar char="•"/>
              <a:defRPr sz="3200"/>
            </a:lvl1pPr>
            <a:lvl2pPr indent="-379730" lvl="1" marL="914400" algn="l">
              <a:spcBef>
                <a:spcPts val="1200"/>
              </a:spcBef>
              <a:spcAft>
                <a:spcPts val="0"/>
              </a:spcAft>
              <a:buSzPts val="2380"/>
              <a:buChar char="●"/>
              <a:defRPr sz="2800"/>
            </a:lvl2pPr>
            <a:lvl3pPr indent="-350519" lvl="2" marL="1371600" algn="l">
              <a:spcBef>
                <a:spcPts val="120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16230" lvl="3" marL="1828800" algn="l">
              <a:spcBef>
                <a:spcPts val="1200"/>
              </a:spcBef>
              <a:spcAft>
                <a:spcPts val="0"/>
              </a:spcAft>
              <a:buSzPts val="1380"/>
              <a:buChar char="✓"/>
              <a:defRPr sz="2000"/>
            </a:lvl4pPr>
            <a:lvl5pPr indent="-292100" lvl="4" marL="22860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5pPr>
            <a:lvl6pPr indent="-292100" lvl="5" marL="27432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6pPr>
            <a:lvl7pPr indent="-292100" lvl="6" marL="32004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7pPr>
            <a:lvl8pPr indent="-292100" lvl="7" marL="36576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8pPr>
            <a:lvl9pPr indent="-292100" lvl="8" marL="41148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100"/>
              <a:buNone/>
              <a:defRPr sz="1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621"/>
              <a:buNone/>
              <a:defRPr sz="9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2" type="pic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100"/>
              <a:buNone/>
              <a:defRPr sz="1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621"/>
              <a:buNone/>
              <a:defRPr sz="9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4200"/>
              <a:buFont typeface="Palatino"/>
              <a:buChar char="•"/>
              <a:defRPr b="0" i="0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935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221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0519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1623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1380"/>
              <a:buFont typeface="Merriweather Sans"/>
              <a:buChar char="✓"/>
              <a:defRPr b="0" i="0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8575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8575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28575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28575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285750" lvl="8" marL="41148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404813" y="2235200"/>
            <a:ext cx="12193587" cy="50800"/>
            <a:chOff x="0" y="0"/>
            <a:chExt cx="7680" cy="32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0" y="0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32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" name="Google Shape;15;p1"/>
          <p:cNvGrpSpPr/>
          <p:nvPr/>
        </p:nvGrpSpPr>
        <p:grpSpPr>
          <a:xfrm>
            <a:off x="393700" y="9347200"/>
            <a:ext cx="12192000" cy="50800"/>
            <a:chOff x="0" y="0"/>
            <a:chExt cx="7680" cy="32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0" y="0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32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" name="Google Shape;18;p1"/>
          <p:cNvSpPr/>
          <p:nvPr/>
        </p:nvSpPr>
        <p:spPr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Distributed DBMS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© M. T. Özsu &amp; P. Valduriez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Ch.6/</a:t>
            </a:r>
            <a:fld id="{00000000-1234-1234-1234-123412341234}" type="slidenum">
              <a:rPr lang="en-US" sz="1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355600" y="244100"/>
            <a:ext cx="2005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Outline</a:t>
            </a:r>
            <a:endParaRPr sz="4000"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55550" y="760200"/>
            <a:ext cx="12293700" cy="8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368300" lvl="0" marL="368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Introduction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Background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Distributed Database Design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Database Integration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Semantic Data Control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>
                <a:solidFill>
                  <a:srgbClr val="1771A9"/>
                </a:solidFill>
              </a:rPr>
              <a:t>Distributed Query Processing</a:t>
            </a:r>
            <a:endParaRPr/>
          </a:p>
          <a:p>
            <a:pPr indent="-368300" lvl="1" marL="762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2000">
                <a:solidFill>
                  <a:srgbClr val="FF0000"/>
                </a:solidFill>
              </a:rPr>
              <a:t>Overview</a:t>
            </a:r>
            <a:endParaRPr/>
          </a:p>
          <a:p>
            <a:pPr indent="-368300" lvl="1" marL="762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2000">
                <a:solidFill>
                  <a:srgbClr val="1771A9"/>
                </a:solidFill>
              </a:rPr>
              <a:t>Query decomposition and localization</a:t>
            </a:r>
            <a:endParaRPr/>
          </a:p>
          <a:p>
            <a:pPr indent="-368300" lvl="1" marL="762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2000">
                <a:solidFill>
                  <a:srgbClr val="1771A9"/>
                </a:solidFill>
              </a:rPr>
              <a:t>Distributed query optimization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Multidatabase Query Processing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Distributed Transaction Management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Data Replication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Parallel Database Systems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Distributed Object DBMS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Peer-to-Peer Data Management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Web Data Management 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300"/>
              <a:buChar char="•"/>
            </a:pPr>
            <a:r>
              <a:rPr lang="en-US" sz="2200"/>
              <a:t>Current Issues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612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Optimization Issues – Optimization Granularity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87671" lvl="0" marL="487671" rtl="0" algn="l">
              <a:lnSpc>
                <a:spcPct val="147285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rgbClr val="0000D4"/>
                </a:solidFill>
              </a:rPr>
              <a:t>Single query at a time</a:t>
            </a:r>
            <a:endParaRPr/>
          </a:p>
          <a:p>
            <a:pPr indent="-494445" lvl="1" marL="1144676" rtl="0" algn="l">
              <a:lnSpc>
                <a:spcPct val="121892"/>
              </a:lnSpc>
              <a:spcBef>
                <a:spcPts val="3618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Cannot use common intermediate results</a:t>
            </a:r>
            <a:endParaRPr/>
          </a:p>
          <a:p>
            <a:pPr indent="-487671" lvl="0" marL="487671" rtl="0" algn="l">
              <a:lnSpc>
                <a:spcPct val="147285"/>
              </a:lnSpc>
              <a:spcBef>
                <a:spcPts val="3191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rgbClr val="0000D4"/>
                </a:solidFill>
              </a:rPr>
              <a:t>Multiple queries at a time</a:t>
            </a:r>
            <a:endParaRPr/>
          </a:p>
          <a:p>
            <a:pPr indent="-494445" lvl="1" marL="1144676" rtl="0" algn="l">
              <a:lnSpc>
                <a:spcPct val="121892"/>
              </a:lnSpc>
              <a:spcBef>
                <a:spcPts val="3618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Efficient if many similar queries</a:t>
            </a:r>
            <a:endParaRPr/>
          </a:p>
          <a:p>
            <a:pPr indent="-494445" lvl="1" marL="1144676" rtl="0" algn="l">
              <a:lnSpc>
                <a:spcPct val="121892"/>
              </a:lnSpc>
              <a:spcBef>
                <a:spcPts val="3191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Decision space is much larger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Optimization Issues – Optimization Timing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Static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Compilation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2800"/>
              <a:t> optimize prior to the execution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Difficult to estimate the size of the intermediate results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800"/>
              <a:t>error propagation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Can amortize over many executions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R*</a:t>
            </a:r>
            <a:endParaRPr/>
          </a:p>
          <a:p>
            <a:pPr indent="-368300" lvl="0" marL="3683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Dynamic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Run time optimization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Exact information on the intermediate relation sizes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Have to reoptimize for multiple executions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Distributed INGRES</a:t>
            </a:r>
            <a:endParaRPr/>
          </a:p>
          <a:p>
            <a:pPr indent="-368300" lvl="0" marL="3683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Hybrid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Compile using a static algorithm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If the error in estimate sizes &gt; threshold, reoptimize at run time</a:t>
            </a:r>
            <a:endParaRPr/>
          </a:p>
          <a:p>
            <a:pPr indent="-368299" lvl="1" marL="762000" rtl="0" algn="l">
              <a:lnSpc>
                <a:spcPct val="95000"/>
              </a:lnSpc>
              <a:spcBef>
                <a:spcPts val="14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Mermaid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Optimization Issues – Statistics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Relation</a:t>
            </a:r>
            <a:endParaRPr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Cardinality</a:t>
            </a:r>
            <a:endParaRPr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Size of a tuple</a:t>
            </a:r>
            <a:endParaRPr sz="2800"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Fraction of tuples participating in a join with another relation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Attribute</a:t>
            </a:r>
            <a:endParaRPr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Cardinality of domain</a:t>
            </a:r>
            <a:endParaRPr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Actual number of distinct values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Common assumptions</a:t>
            </a:r>
            <a:endParaRPr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>
                <a:solidFill>
                  <a:srgbClr val="FF0000"/>
                </a:solidFill>
              </a:rPr>
              <a:t>Independence </a:t>
            </a:r>
            <a:r>
              <a:rPr lang="en-US" sz="2800"/>
              <a:t>between different attribute values</a:t>
            </a:r>
            <a:endParaRPr/>
          </a:p>
          <a:p>
            <a:pPr indent="-368299" lvl="1" marL="762000" rtl="0" algn="l">
              <a:spcBef>
                <a:spcPts val="1200"/>
              </a:spcBef>
              <a:spcAft>
                <a:spcPts val="0"/>
              </a:spcAft>
              <a:buSzPts val="2380"/>
              <a:buChar char="●"/>
            </a:pPr>
            <a:r>
              <a:rPr lang="en-US" sz="2800">
                <a:solidFill>
                  <a:srgbClr val="FF0000"/>
                </a:solidFill>
              </a:rPr>
              <a:t>Uniform distribution </a:t>
            </a:r>
            <a:r>
              <a:rPr lang="en-US" sz="2800"/>
              <a:t>of attribute values within their domain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Optimization Issues – Decision Sites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Centralized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Single site determines the “best” schedule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Simple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Need knowledge about the entire distributed database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Distributed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Cooperation among sites to determine the schedule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Need only local information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Cost of cooperation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Hybrid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One site determines the global schedule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Each site optimizes the local subqueries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55600" y="177275"/>
            <a:ext cx="122937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Query Optimization Issues – Network Topology</a:t>
            </a:r>
            <a:endParaRPr sz="4000"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543350" y="1403150"/>
            <a:ext cx="12293700" cy="8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87671" lvl="0" marL="487671" rtl="0" algn="l">
              <a:lnSpc>
                <a:spcPct val="116821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rgbClr val="0000D4"/>
                </a:solidFill>
              </a:rPr>
              <a:t>Wide area networks </a:t>
            </a:r>
            <a:r>
              <a:rPr lang="en-US"/>
              <a:t>(WAN) – point-to-point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Characteristics</a:t>
            </a:r>
            <a:endParaRPr/>
          </a:p>
          <a:p>
            <a:pPr indent="-487671" lvl="2" marL="1788132" rtl="0" algn="l">
              <a:lnSpc>
                <a:spcPct val="100750"/>
              </a:lnSpc>
              <a:spcBef>
                <a:spcPts val="120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Low bandwidth</a:t>
            </a:r>
            <a:endParaRPr/>
          </a:p>
          <a:p>
            <a:pPr indent="-487671" lvl="2" marL="1788132" rtl="0" algn="l">
              <a:lnSpc>
                <a:spcPct val="100750"/>
              </a:lnSpc>
              <a:spcBef>
                <a:spcPts val="120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Low speed</a:t>
            </a:r>
            <a:endParaRPr/>
          </a:p>
          <a:p>
            <a:pPr indent="-487671" lvl="2" marL="1788132" rtl="0" algn="l">
              <a:lnSpc>
                <a:spcPct val="100750"/>
              </a:lnSpc>
              <a:spcBef>
                <a:spcPts val="120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High protocol overhead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Communication cost will dominate; ignore all other cost factors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Global schedule to minimize communication cost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Local schedules according to centralized query optimization</a:t>
            </a:r>
            <a:endParaRPr/>
          </a:p>
          <a:p>
            <a:pPr indent="-487671" lvl="0" marL="487671" rtl="0" algn="l">
              <a:lnSpc>
                <a:spcPct val="116821"/>
              </a:lnSpc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rgbClr val="0000D4"/>
                </a:solidFill>
              </a:rPr>
              <a:t>Local area networks </a:t>
            </a:r>
            <a:r>
              <a:rPr lang="en-US"/>
              <a:t>(LAN)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Communication cost not that dominant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Total cost function should be considered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Broadcasting can be exploited (joins)</a:t>
            </a:r>
            <a:endParaRPr/>
          </a:p>
          <a:p>
            <a:pPr indent="-494445" lvl="1" marL="1144676" rtl="0" algn="l">
              <a:lnSpc>
                <a:spcPct val="103923"/>
              </a:lnSpc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Special algorithms exist for star networks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Query Processing Methodology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4054128" y="2356520"/>
            <a:ext cx="5211222" cy="37132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Calculus Query on Distributed Relations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318739" y="4608699"/>
            <a:ext cx="1587217" cy="74322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CONTROL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SITE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2288393" y="8130832"/>
            <a:ext cx="1146682" cy="74322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SITES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172570" y="3129854"/>
            <a:ext cx="2384213" cy="523804"/>
          </a:xfrm>
          <a:prstGeom prst="rect">
            <a:avLst/>
          </a:prstGeom>
          <a:solidFill>
            <a:srgbClr val="93744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Query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Decomposition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5172570" y="4863828"/>
            <a:ext cx="2384213" cy="523804"/>
          </a:xfrm>
          <a:prstGeom prst="rect">
            <a:avLst/>
          </a:prstGeom>
          <a:solidFill>
            <a:srgbClr val="93744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Data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Localization</a:t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4430847" y="3951686"/>
            <a:ext cx="3865400" cy="60215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Algebraic Query on Distributed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Relations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5172570" y="6344930"/>
            <a:ext cx="2384213" cy="523804"/>
          </a:xfrm>
          <a:prstGeom prst="rect">
            <a:avLst/>
          </a:prstGeom>
          <a:solidFill>
            <a:srgbClr val="93744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Optimization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285751" y="5647278"/>
            <a:ext cx="2157851" cy="43544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Fragment Query</a:t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5172570" y="8151152"/>
            <a:ext cx="2384213" cy="523804"/>
          </a:xfrm>
          <a:prstGeom prst="rect">
            <a:avLst/>
          </a:prstGeom>
          <a:solidFill>
            <a:srgbClr val="93744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Optimization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4357139" y="7239010"/>
            <a:ext cx="4017334" cy="60215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Optimized Fragment Query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with Communication Operations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4702200" y="9053264"/>
            <a:ext cx="3400485" cy="37132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Optimized Local Queries</a:t>
            </a:r>
            <a:endParaRPr/>
          </a:p>
        </p:txBody>
      </p:sp>
      <p:cxnSp>
        <p:nvCxnSpPr>
          <p:cNvPr id="256" name="Google Shape;256;p27"/>
          <p:cNvCxnSpPr/>
          <p:nvPr/>
        </p:nvCxnSpPr>
        <p:spPr>
          <a:xfrm rot="10800000">
            <a:off x="6364676" y="8711081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7" name="Google Shape;257;p27"/>
          <p:cNvCxnSpPr/>
          <p:nvPr/>
        </p:nvCxnSpPr>
        <p:spPr>
          <a:xfrm rot="10800000">
            <a:off x="6364676" y="7762814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 rot="10800000">
            <a:off x="6364676" y="6922921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9" name="Google Shape;259;p27"/>
          <p:cNvCxnSpPr/>
          <p:nvPr/>
        </p:nvCxnSpPr>
        <p:spPr>
          <a:xfrm rot="10800000">
            <a:off x="6364676" y="5983685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0" name="Google Shape;260;p27"/>
          <p:cNvCxnSpPr/>
          <p:nvPr/>
        </p:nvCxnSpPr>
        <p:spPr>
          <a:xfrm rot="10800000">
            <a:off x="6364676" y="5405694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6364676" y="4448396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2" name="Google Shape;262;p27"/>
          <p:cNvCxnSpPr/>
          <p:nvPr/>
        </p:nvCxnSpPr>
        <p:spPr>
          <a:xfrm rot="10800000">
            <a:off x="6364676" y="3671721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3" name="Google Shape;263;p27"/>
          <p:cNvCxnSpPr/>
          <p:nvPr/>
        </p:nvCxnSpPr>
        <p:spPr>
          <a:xfrm rot="10800000">
            <a:off x="6364676" y="2750547"/>
            <a:ext cx="0" cy="379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4" name="Google Shape;264;p27"/>
          <p:cNvSpPr/>
          <p:nvPr/>
        </p:nvSpPr>
        <p:spPr>
          <a:xfrm>
            <a:off x="9293014" y="3030512"/>
            <a:ext cx="2059093" cy="722489"/>
          </a:xfrm>
          <a:prstGeom prst="ellipse">
            <a:avLst/>
          </a:prstGeom>
          <a:solidFill>
            <a:srgbClr val="037C0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37C03">
                <a:alpha val="74901"/>
              </a:srgbClr>
            </a:outerShdw>
          </a:effectLst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9293014" y="4764485"/>
            <a:ext cx="2059093" cy="722489"/>
          </a:xfrm>
          <a:prstGeom prst="ellipse">
            <a:avLst/>
          </a:prstGeom>
          <a:solidFill>
            <a:srgbClr val="037C0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37C03">
                <a:alpha val="74901"/>
              </a:srgbClr>
            </a:outerShdw>
          </a:effectLst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FRAGMENT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9293014" y="6245587"/>
            <a:ext cx="2059093" cy="722489"/>
          </a:xfrm>
          <a:prstGeom prst="ellipse">
            <a:avLst/>
          </a:prstGeom>
          <a:solidFill>
            <a:srgbClr val="037C0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37C03">
                <a:alpha val="74901"/>
              </a:srgbClr>
            </a:outerShdw>
          </a:effectLst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STATS 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FRAGMENTS</a:t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9293014" y="8051810"/>
            <a:ext cx="2059093" cy="722489"/>
          </a:xfrm>
          <a:prstGeom prst="ellipse">
            <a:avLst/>
          </a:prstGeom>
          <a:solidFill>
            <a:srgbClr val="037C0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37C03">
                <a:alpha val="74901"/>
              </a:srgbClr>
            </a:outerShdw>
          </a:effectLst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SCHEMAS</a:t>
            </a:r>
            <a:endParaRPr/>
          </a:p>
        </p:txBody>
      </p:sp>
      <p:cxnSp>
        <p:nvCxnSpPr>
          <p:cNvPr id="268" name="Google Shape;268;p27"/>
          <p:cNvCxnSpPr/>
          <p:nvPr/>
        </p:nvCxnSpPr>
        <p:spPr>
          <a:xfrm rot="10800000">
            <a:off x="7586133" y="3382725"/>
            <a:ext cx="16978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7586133" y="5134761"/>
            <a:ext cx="16978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7586133" y="6597801"/>
            <a:ext cx="16978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7"/>
          <p:cNvCxnSpPr/>
          <p:nvPr/>
        </p:nvCxnSpPr>
        <p:spPr>
          <a:xfrm rot="10800000">
            <a:off x="7568071" y="8422085"/>
            <a:ext cx="16978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7"/>
          <p:cNvSpPr/>
          <p:nvPr/>
        </p:nvSpPr>
        <p:spPr>
          <a:xfrm>
            <a:off x="4009813" y="2967294"/>
            <a:ext cx="541867" cy="4009813"/>
          </a:xfrm>
          <a:prstGeom prst="leftBrace">
            <a:avLst>
              <a:gd fmla="val 61667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118187" y="7952468"/>
            <a:ext cx="433493" cy="1083733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 in a DDBMS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497380" y="2655147"/>
            <a:ext cx="3757172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high level user query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431842" y="4434275"/>
            <a:ext cx="2143291" cy="1282418"/>
          </a:xfrm>
          <a:prstGeom prst="rect">
            <a:avLst/>
          </a:prstGeom>
          <a:solidFill>
            <a:srgbClr val="2A3F5F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78555" y="4516760"/>
            <a:ext cx="1849864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5E5E5"/>
                </a:solidFill>
                <a:latin typeface="Book Antiqua"/>
                <a:ea typeface="Book Antiqua"/>
                <a:cs typeface="Book Antiqua"/>
                <a:sym typeface="Book Antiqua"/>
              </a:rPr>
              <a:t>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5E5E5"/>
                </a:solidFill>
                <a:latin typeface="Book Antiqua"/>
                <a:ea typeface="Book Antiqua"/>
                <a:cs typeface="Book Antiqua"/>
                <a:sym typeface="Book Antiqua"/>
              </a:rPr>
              <a:t>processor </a:t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6477565" y="3178951"/>
            <a:ext cx="0" cy="125532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6477565" y="5725725"/>
            <a:ext cx="0" cy="13907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3875557" y="7335522"/>
            <a:ext cx="5210839" cy="1054646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Low-level data manipulation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commands for D-DBMS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 Components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Query language that is used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SQL: “intergalactic dataspeak ”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Query execution methodology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The steps that one goes through in executing high-level (declarative) user queries.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Query optimization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How do we determine the “best” execution plan?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We assume a homogeneous D-DBMS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245816" y="2500536"/>
            <a:ext cx="11017224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299" lvl="0" marL="1031788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ENAME</a:t>
            </a:r>
            <a:endParaRPr/>
          </a:p>
          <a:p>
            <a:pPr indent="-368299" lvl="0" marL="1031788" rtl="0" algn="l">
              <a:spcBef>
                <a:spcPts val="14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EMP,ASG</a:t>
            </a:r>
            <a:endParaRPr/>
          </a:p>
          <a:p>
            <a:pPr indent="-368299" lvl="0" marL="1031788" rtl="0" algn="l">
              <a:spcBef>
                <a:spcPts val="14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EMP.ENO = ASG.ENO </a:t>
            </a:r>
            <a:endParaRPr/>
          </a:p>
          <a:p>
            <a:pPr indent="-368299" lvl="0" marL="1031788" rtl="0" algn="l">
              <a:spcBef>
                <a:spcPts val="14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		</a:t>
            </a:r>
            <a:r>
              <a:rPr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RESP = "Manager"</a:t>
            </a:r>
            <a:endParaRPr/>
          </a:p>
          <a:p>
            <a:pPr indent="-101600" lvl="0" marL="368300" rtl="0" algn="l">
              <a:spcBef>
                <a:spcPts val="134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dk2"/>
                </a:solidFill>
              </a:rPr>
              <a:t>Strategy 1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Font typeface="Noto Sans Symbols"/>
              <a:buChar char="●"/>
            </a:pPr>
            <a:r>
              <a:rPr lang="en-US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baseline="-25000" lang="en-US">
                <a:solidFill>
                  <a:schemeClr val="dk2"/>
                </a:solidFill>
              </a:rPr>
              <a:t>ENAME</a:t>
            </a:r>
            <a:r>
              <a:rPr lang="en-US">
                <a:solidFill>
                  <a:schemeClr val="dk2"/>
                </a:solidFill>
              </a:rPr>
              <a:t>(EMP</a:t>
            </a:r>
            <a:r>
              <a:rPr baseline="-25000" lang="en-US">
                <a:solidFill>
                  <a:schemeClr val="dk2"/>
                </a:solidFill>
              </a:rPr>
              <a:t> </a:t>
            </a:r>
            <a:r>
              <a:rPr lang="en-US"/>
              <a:t>⋈</a:t>
            </a:r>
            <a:r>
              <a:rPr baseline="-25000" lang="en-US">
                <a:solidFill>
                  <a:schemeClr val="dk2"/>
                </a:solidFill>
              </a:rPr>
              <a:t>ENO</a:t>
            </a:r>
            <a:r>
              <a:rPr lang="en-US">
                <a:solidFill>
                  <a:schemeClr val="dk2"/>
                </a:solidFill>
              </a:rPr>
              <a:t> (</a:t>
            </a:r>
            <a:r>
              <a:rPr lang="en-US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>
                <a:solidFill>
                  <a:schemeClr val="dk2"/>
                </a:solidFill>
              </a:rPr>
              <a:t>RESP=“Manager” </a:t>
            </a:r>
            <a:r>
              <a:rPr lang="en-US">
                <a:solidFill>
                  <a:schemeClr val="dk2"/>
                </a:solidFill>
              </a:rPr>
              <a:t>(ASG))</a:t>
            </a:r>
            <a:endParaRPr/>
          </a:p>
          <a:p>
            <a:pPr indent="-101600" lvl="0" marL="368300" rtl="0" algn="l">
              <a:spcBef>
                <a:spcPts val="1200"/>
              </a:spcBef>
              <a:spcAft>
                <a:spcPts val="0"/>
              </a:spcAft>
              <a:buSzPts val="4200"/>
              <a:buFont typeface="Noto Sans Symbols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dk2"/>
                </a:solidFill>
              </a:rPr>
              <a:t>Strategy 2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>
                <a:solidFill>
                  <a:schemeClr val="dk2"/>
                </a:solidFill>
              </a:rPr>
              <a:t>ENAME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>
                <a:solidFill>
                  <a:schemeClr val="dk2"/>
                </a:solidFill>
              </a:rPr>
              <a:t>RESP=“Manager”</a:t>
            </a:r>
            <a:r>
              <a:rPr baseline="-25000" lang="en-US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aseline="-25000" lang="en-US">
                <a:solidFill>
                  <a:schemeClr val="dk2"/>
                </a:solidFill>
              </a:rPr>
              <a:t>EMP.ENO=ASG.ENO</a:t>
            </a:r>
            <a:r>
              <a:rPr lang="en-US">
                <a:solidFill>
                  <a:schemeClr val="dk2"/>
                </a:solidFill>
              </a:rPr>
              <a:t>(EMP×ASG))</a:t>
            </a:r>
            <a:endParaRPr/>
          </a:p>
          <a:p>
            <a:pPr indent="-368300" lvl="0" marL="368300" rtl="0" algn="l">
              <a:lnSpc>
                <a:spcPct val="152392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-US">
                <a:solidFill>
                  <a:schemeClr val="dk2"/>
                </a:solidFill>
              </a:rPr>
              <a:t>Strategy 1 avoids Cartesian product, so may be “better”</a:t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Alternatives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Problem?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037489" y="2486812"/>
            <a:ext cx="973023" cy="52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1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990663" y="2486812"/>
            <a:ext cx="973023" cy="52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2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508084" y="2486812"/>
            <a:ext cx="973023" cy="52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3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9013415" y="2486812"/>
            <a:ext cx="974626" cy="52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4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1441329" y="2486812"/>
            <a:ext cx="973023" cy="52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5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563165" y="3256714"/>
            <a:ext cx="2768048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7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ENO≤“E3”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(EMP)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380871" y="3256714"/>
            <a:ext cx="2693561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7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ENO&gt;“E3”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(EMP)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853831" y="3252198"/>
            <a:ext cx="2734162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ASG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ENO&gt;“E3”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(ASG)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44499" y="3256715"/>
            <a:ext cx="2616765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ASG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ENO≤“E3”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(ASG)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1520659" y="3254457"/>
            <a:ext cx="617939" cy="302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2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7537338" y="4740074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5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749569" y="6681763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1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762183" y="6681763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2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774991" y="6681763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3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1930372" y="6681763"/>
            <a:ext cx="730969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4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672377" y="6029265"/>
            <a:ext cx="649558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ASG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0969277" y="6029265"/>
            <a:ext cx="650886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2192993" y="6029265"/>
            <a:ext cx="650886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8590632" y="6029265"/>
            <a:ext cx="649558" cy="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ASG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24" name="Google Shape;124;p17"/>
          <p:cNvCxnSpPr/>
          <p:nvPr/>
        </p:nvCxnSpPr>
        <p:spPr>
          <a:xfrm flipH="1" rot="10800000">
            <a:off x="8146062" y="5794456"/>
            <a:ext cx="559929" cy="8669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5" name="Google Shape;125;p17"/>
          <p:cNvCxnSpPr/>
          <p:nvPr/>
        </p:nvCxnSpPr>
        <p:spPr>
          <a:xfrm flipH="1" rot="10800000">
            <a:off x="9085298" y="5794456"/>
            <a:ext cx="559929" cy="8669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10512213" y="5794456"/>
            <a:ext cx="577991" cy="8669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7" name="Google Shape;127;p17"/>
          <p:cNvCxnSpPr/>
          <p:nvPr/>
        </p:nvCxnSpPr>
        <p:spPr>
          <a:xfrm rot="10800000">
            <a:off x="11787859" y="5794456"/>
            <a:ext cx="577991" cy="8669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192969" y="6099257"/>
            <a:ext cx="730969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4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43429" y="6099257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3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976236" y="7724857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1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338067" y="7724857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2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2210365" y="7022687"/>
            <a:ext cx="18062" cy="102954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5791201" y="7004625"/>
            <a:ext cx="18062" cy="102954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2586032" y="4764909"/>
            <a:ext cx="729767" cy="319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Site 5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2167468" y="5686083"/>
            <a:ext cx="1415627" cy="75861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3901440" y="5686083"/>
            <a:ext cx="1842347" cy="75861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541867" y="6459049"/>
            <a:ext cx="3307645" cy="577991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30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=EMP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⋈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ASG</a:t>
            </a:r>
            <a:r>
              <a:rPr baseline="30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384213" y="5117123"/>
            <a:ext cx="2709333" cy="559929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5191631"/>
            <a:ext cx="2600960" cy="410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812801" y="8061266"/>
            <a:ext cx="2797387" cy="559929"/>
            <a:chOff x="360" y="3308"/>
            <a:chExt cx="1239" cy="248"/>
          </a:xfrm>
        </p:grpSpPr>
        <p:sp>
          <p:nvSpPr>
            <p:cNvPr id="141" name="Google Shape;141;p17"/>
            <p:cNvSpPr/>
            <p:nvPr/>
          </p:nvSpPr>
          <p:spPr>
            <a:xfrm>
              <a:off x="360" y="3308"/>
              <a:ext cx="1239" cy="248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9" y="3344"/>
              <a:ext cx="1221" cy="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7"/>
          <p:cNvGrpSpPr/>
          <p:nvPr/>
        </p:nvGrpSpPr>
        <p:grpSpPr>
          <a:xfrm>
            <a:off x="4389121" y="8061286"/>
            <a:ext cx="2815450" cy="559930"/>
            <a:chOff x="1916" y="3360"/>
            <a:chExt cx="1247" cy="248"/>
          </a:xfrm>
        </p:grpSpPr>
        <p:sp>
          <p:nvSpPr>
            <p:cNvPr id="144" name="Google Shape;144;p17"/>
            <p:cNvSpPr/>
            <p:nvPr/>
          </p:nvSpPr>
          <p:spPr>
            <a:xfrm>
              <a:off x="1920" y="3360"/>
              <a:ext cx="1239" cy="248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16" y="3396"/>
              <a:ext cx="1247" cy="1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5840" y="7311683"/>
            <a:ext cx="65024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0215" y="7311683"/>
            <a:ext cx="69088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8125" y="5794457"/>
            <a:ext cx="62992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76800" y="5794457"/>
            <a:ext cx="65024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7044267" y="5117123"/>
            <a:ext cx="5908605" cy="677333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078464" y="5261008"/>
            <a:ext cx="5743787" cy="30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4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result= (EMP</a:t>
            </a:r>
            <a:r>
              <a:rPr baseline="-25000"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7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⋅ 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-25000"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⋈</a:t>
            </a:r>
            <a:r>
              <a:rPr baseline="-25000"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aseline="-25000"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RESP=“Manager”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(ASG</a:t>
            </a:r>
            <a:r>
              <a:rPr baseline="-25000"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×</a:t>
            </a:r>
            <a:r>
              <a:rPr lang="en-US" sz="17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ASG</a:t>
            </a:r>
            <a:r>
              <a:rPr baseline="-25000"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118187" y="6444696"/>
            <a:ext cx="3307645" cy="577991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baseline="30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=EMP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⋈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ENO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ASG</a:t>
            </a:r>
            <a:r>
              <a:rPr baseline="30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aseline="-2500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Alternatives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42900" y="2284512"/>
            <a:ext cx="12293600" cy="70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Assume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i="1" lang="en-US"/>
              <a:t>size</a:t>
            </a:r>
            <a:r>
              <a:rPr lang="en-US"/>
              <a:t>(EMP) = 400, </a:t>
            </a:r>
            <a:r>
              <a:rPr i="1" lang="en-US"/>
              <a:t>size</a:t>
            </a:r>
            <a:r>
              <a:rPr lang="en-US"/>
              <a:t>(ASG) = 1000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tuple access cost = 1 unit; tuple transfer cost = 10 units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Strategy 1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produce ASG': (10+10) * tuple access cost	20</a:t>
            </a:r>
            <a:endParaRPr/>
          </a:p>
          <a:p>
            <a:pPr indent="-368300" lvl="1" marL="7620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transfer ASG' to the sites of EMP: (10+10) * tuple transfer cost	200</a:t>
            </a:r>
            <a:endParaRPr/>
          </a:p>
          <a:p>
            <a:pPr indent="-368300" lvl="1" marL="7620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produce EMP': (10+10) * tuple access cost * 2	40</a:t>
            </a:r>
            <a:endParaRPr/>
          </a:p>
          <a:p>
            <a:pPr indent="-368300" lvl="1" marL="7620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transfer EMP' to result site: (10+10) * tuple transfer cost	</a:t>
            </a:r>
            <a:r>
              <a:rPr lang="en-US" sz="2400" u="sng"/>
              <a:t>       200</a:t>
            </a:r>
            <a:endParaRPr/>
          </a:p>
          <a:p>
            <a:pPr indent="0" lvl="3" marL="1282700" rtl="0" algn="l"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rPr lang="en-US" sz="2400">
                <a:solidFill>
                  <a:srgbClr val="FF0000"/>
                </a:solidFill>
              </a:rPr>
              <a:t>Total Cost	460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Strategy 2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transfer EMP to site 5: 400 * tuple transfer cost	4,000</a:t>
            </a:r>
            <a:endParaRPr/>
          </a:p>
          <a:p>
            <a:pPr indent="-368300" lvl="1" marL="7620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transfer ASG to site 5: 1000 * tuple transfer cost	10,000</a:t>
            </a:r>
            <a:endParaRPr/>
          </a:p>
          <a:p>
            <a:pPr indent="-368300" lvl="1" marL="7620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produce ASG': 1000 * tuple access cost	1,000</a:t>
            </a:r>
            <a:endParaRPr/>
          </a:p>
          <a:p>
            <a:pPr indent="-368300" lvl="1" marL="7620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join EMP and ASG': 400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400"/>
              <a:t>* 20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400"/>
              <a:t>* tuple access cost	</a:t>
            </a:r>
            <a:r>
              <a:rPr lang="en-US" sz="2400" u="sng"/>
              <a:t>       8,000</a:t>
            </a:r>
            <a:endParaRPr/>
          </a:p>
          <a:p>
            <a:pPr indent="0" lvl="3" marL="1282700" rtl="0" algn="l"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rPr lang="en-US" sz="2400">
                <a:solidFill>
                  <a:srgbClr val="FF0000"/>
                </a:solidFill>
              </a:rPr>
              <a:t>Total Cost	23,000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Optimization Objectives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Minimize a cost function</a:t>
            </a:r>
            <a:endParaRPr/>
          </a:p>
          <a:p>
            <a:pPr indent="-368300" lvl="1" marL="762000" rtl="0" algn="l">
              <a:spcBef>
                <a:spcPts val="650"/>
              </a:spcBef>
              <a:spcAft>
                <a:spcPts val="0"/>
              </a:spcAft>
              <a:buSzPts val="2210"/>
              <a:buFont typeface="Century Schoolbook"/>
              <a:buNone/>
            </a:pPr>
            <a:r>
              <a:rPr lang="en-US">
                <a:solidFill>
                  <a:schemeClr val="dk2"/>
                </a:solidFill>
              </a:rPr>
              <a:t>		I/O cost + CPU cost + communication cost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dk2"/>
                </a:solidFill>
              </a:rPr>
              <a:t>These might have different weights in different distributed environments</a:t>
            </a:r>
            <a:endParaRPr/>
          </a:p>
          <a:p>
            <a:pPr indent="-368300" lvl="0" marL="368300" rtl="0" algn="l">
              <a:spcBef>
                <a:spcPts val="70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Wide area networks </a:t>
            </a:r>
            <a:endParaRPr/>
          </a:p>
          <a:p>
            <a:pPr indent="-368300" lvl="1" marL="762000" rtl="0" algn="l">
              <a:spcBef>
                <a:spcPts val="65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communication cost may dominate or vary much</a:t>
            </a:r>
            <a:endParaRPr/>
          </a:p>
          <a:p>
            <a:pPr indent="-368300" lvl="2" marL="1206500" rtl="0" algn="l">
              <a:spcBef>
                <a:spcPts val="600"/>
              </a:spcBef>
              <a:spcAft>
                <a:spcPts val="0"/>
              </a:spcAft>
              <a:buSzPts val="1920"/>
              <a:buChar char="●"/>
            </a:pPr>
            <a:r>
              <a:rPr lang="en-US">
                <a:solidFill>
                  <a:schemeClr val="dk2"/>
                </a:solidFill>
              </a:rPr>
              <a:t>bandwidth</a:t>
            </a:r>
            <a:endParaRPr/>
          </a:p>
          <a:p>
            <a:pPr indent="-368300" lvl="2" marL="1206500" rtl="0" algn="l">
              <a:spcBef>
                <a:spcPts val="600"/>
              </a:spcBef>
              <a:spcAft>
                <a:spcPts val="0"/>
              </a:spcAft>
              <a:buSzPts val="1920"/>
              <a:buChar char="●"/>
            </a:pPr>
            <a:r>
              <a:rPr lang="en-US">
                <a:solidFill>
                  <a:schemeClr val="dk2"/>
                </a:solidFill>
              </a:rPr>
              <a:t>speed</a:t>
            </a:r>
            <a:endParaRPr/>
          </a:p>
          <a:p>
            <a:pPr indent="-368300" lvl="2" marL="1206500" rtl="0" algn="l">
              <a:spcBef>
                <a:spcPts val="600"/>
              </a:spcBef>
              <a:spcAft>
                <a:spcPts val="0"/>
              </a:spcAft>
              <a:buSzPts val="1920"/>
              <a:buChar char="●"/>
            </a:pPr>
            <a:r>
              <a:rPr lang="en-US">
                <a:solidFill>
                  <a:schemeClr val="dk2"/>
                </a:solidFill>
              </a:rPr>
              <a:t>high protocol overhead</a:t>
            </a:r>
            <a:endParaRPr/>
          </a:p>
          <a:p>
            <a:pPr indent="-368300" lvl="0" marL="368300" rtl="0" algn="l">
              <a:spcBef>
                <a:spcPts val="70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Local area networks</a:t>
            </a:r>
            <a:endParaRPr/>
          </a:p>
          <a:p>
            <a:pPr indent="-368300" lvl="1" marL="762000" rtl="0" algn="l">
              <a:spcBef>
                <a:spcPts val="65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communication cost not that dominant</a:t>
            </a:r>
            <a:endParaRPr/>
          </a:p>
          <a:p>
            <a:pPr indent="-368300" lvl="1" marL="762000" rtl="0" algn="l">
              <a:spcBef>
                <a:spcPts val="65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total cost function should be considered</a:t>
            </a:r>
            <a:endParaRPr/>
          </a:p>
          <a:p>
            <a:pPr indent="-368300" lvl="0" marL="368300" rtl="0" algn="l">
              <a:spcBef>
                <a:spcPts val="70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Can also maximize throughput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Relational Operations</a:t>
            </a:r>
            <a:endParaRPr/>
          </a:p>
        </p:txBody>
      </p:sp>
      <p:sp>
        <p:nvSpPr>
          <p:cNvPr id="173" name="Google Shape;173;p20"/>
          <p:cNvSpPr txBox="1"/>
          <p:nvPr>
            <p:ph idx="4294967295" type="body"/>
          </p:nvPr>
        </p:nvSpPr>
        <p:spPr>
          <a:xfrm>
            <a:off x="209748" y="3738563"/>
            <a:ext cx="5716588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Assume 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relations of cardinality </a:t>
            </a:r>
            <a:r>
              <a:rPr i="1" lang="en-US">
                <a:solidFill>
                  <a:schemeClr val="dk2"/>
                </a:solidFill>
              </a:rPr>
              <a:t>n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sequential scan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123093" y="2678022"/>
            <a:ext cx="6484338" cy="615921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10376747" y="2678022"/>
            <a:ext cx="0" cy="615921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6123093" y="3328262"/>
            <a:ext cx="64843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6123093" y="3490822"/>
            <a:ext cx="64843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6123093" y="4791302"/>
            <a:ext cx="64843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6123093" y="6091782"/>
            <a:ext cx="64843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6123093" y="8205062"/>
            <a:ext cx="64843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/>
          <p:nvPr/>
        </p:nvSpPr>
        <p:spPr>
          <a:xfrm>
            <a:off x="6887361" y="2682537"/>
            <a:ext cx="1957476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Operation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0343455" y="2682537"/>
            <a:ext cx="2197927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Complexity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670099" y="3526947"/>
            <a:ext cx="1010239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Select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648815" y="3852067"/>
            <a:ext cx="1147634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068833" y="4177187"/>
            <a:ext cx="4354522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(without duplicate elimination)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1096377" y="3852067"/>
            <a:ext cx="865931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O(</a:t>
            </a:r>
            <a:r>
              <a:rPr i="1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6648815" y="4827427"/>
            <a:ext cx="1147634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6188602" y="5152547"/>
            <a:ext cx="3919439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(with duplicate elimination)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616597" y="5477667"/>
            <a:ext cx="1117245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Group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0755763" y="5125454"/>
            <a:ext cx="1806794" cy="4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O(</a:t>
            </a:r>
            <a:r>
              <a:rPr i="1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 </a:t>
            </a:r>
            <a:r>
              <a:rPr lang="en-US" sz="24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* </a:t>
            </a: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log </a:t>
            </a:r>
            <a:r>
              <a:rPr i="1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637440" y="6127907"/>
            <a:ext cx="800108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Join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630006" y="6615587"/>
            <a:ext cx="1487796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Semi-join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6591819" y="7103267"/>
            <a:ext cx="1370000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Division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654629" y="7590947"/>
            <a:ext cx="2039116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Set Operators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10794023" y="6723961"/>
            <a:ext cx="1728966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O(</a:t>
            </a:r>
            <a:r>
              <a:rPr i="1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0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* </a:t>
            </a: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log </a:t>
            </a:r>
            <a:r>
              <a:rPr i="1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621162" y="8241187"/>
            <a:ext cx="2616310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Cartesian Product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1040569" y="8241187"/>
            <a:ext cx="975290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O(</a:t>
            </a:r>
            <a:r>
              <a:rPr i="1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baseline="30000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Optimization Issues – Types Of Optimizers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10000"/>
          </a:bodyPr>
          <a:lstStyle/>
          <a:p>
            <a:pPr indent="-505734" lvl="0" marL="505734" rtl="0" algn="l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>
                <a:solidFill>
                  <a:srgbClr val="0000D4"/>
                </a:solidFill>
              </a:rPr>
              <a:t>Exhaustive search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Cost-based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Optimal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Combinatorial complexity in the number of relations</a:t>
            </a:r>
            <a:endParaRPr/>
          </a:p>
          <a:p>
            <a:pPr indent="-505734" lvl="0" marL="505734" rtl="0" algn="l">
              <a:spcBef>
                <a:spcPts val="2053"/>
              </a:spcBef>
              <a:spcAft>
                <a:spcPts val="0"/>
              </a:spcAft>
              <a:buSzPct val="150000"/>
              <a:buChar char="•"/>
            </a:pPr>
            <a:r>
              <a:rPr lang="en-US">
                <a:solidFill>
                  <a:srgbClr val="0000D4"/>
                </a:solidFill>
              </a:rPr>
              <a:t>Heuristics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Not optimal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Regroup common sub-expressions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Perform selection, projection first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Replace a join by a series of semijoins</a:t>
            </a:r>
            <a:endParaRPr sz="2800"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Reorder operations to reduce intermediate relation size</a:t>
            </a:r>
            <a:endParaRPr/>
          </a:p>
          <a:p>
            <a:pPr indent="-523796" lvl="1" marL="1174026" rtl="0" algn="l">
              <a:spcBef>
                <a:spcPts val="2053"/>
              </a:spcBef>
              <a:spcAft>
                <a:spcPts val="0"/>
              </a:spcAft>
              <a:buSzPct val="85000"/>
              <a:buChar char="●"/>
            </a:pPr>
            <a:r>
              <a:rPr lang="en-US" sz="2800"/>
              <a:t>Optimize individual operations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