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7"/>
  </p:notesMasterIdLst>
  <p:sldIdLst>
    <p:sldId id="275" r:id="rId3"/>
    <p:sldId id="422" r:id="rId4"/>
    <p:sldId id="442" r:id="rId5"/>
    <p:sldId id="449" r:id="rId6"/>
    <p:sldId id="444" r:id="rId7"/>
    <p:sldId id="445" r:id="rId8"/>
    <p:sldId id="446" r:id="rId9"/>
    <p:sldId id="447" r:id="rId10"/>
    <p:sldId id="448" r:id="rId11"/>
    <p:sldId id="450" r:id="rId12"/>
    <p:sldId id="451" r:id="rId13"/>
    <p:sldId id="452" r:id="rId14"/>
    <p:sldId id="453" r:id="rId15"/>
    <p:sldId id="454" r:id="rId16"/>
    <p:sldId id="455" r:id="rId17"/>
    <p:sldId id="456" r:id="rId18"/>
    <p:sldId id="457" r:id="rId19"/>
    <p:sldId id="458" r:id="rId20"/>
    <p:sldId id="459" r:id="rId21"/>
    <p:sldId id="460" r:id="rId22"/>
    <p:sldId id="461" r:id="rId23"/>
    <p:sldId id="462" r:id="rId24"/>
    <p:sldId id="463" r:id="rId25"/>
    <p:sldId id="464" r:id="rId26"/>
    <p:sldId id="465" r:id="rId27"/>
    <p:sldId id="466" r:id="rId28"/>
    <p:sldId id="467" r:id="rId29"/>
    <p:sldId id="468" r:id="rId30"/>
    <p:sldId id="469" r:id="rId31"/>
    <p:sldId id="470" r:id="rId32"/>
    <p:sldId id="471" r:id="rId33"/>
    <p:sldId id="472" r:id="rId34"/>
    <p:sldId id="441" r:id="rId35"/>
    <p:sldId id="440" r:id="rId36"/>
  </p:sldIdLst>
  <p:sldSz cx="93614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0B5ED7"/>
    <a:srgbClr val="A50021"/>
    <a:srgbClr val="FF66FF"/>
    <a:srgbClr val="CC3300"/>
    <a:srgbClr val="FFFFFF"/>
    <a:srgbClr val="073C8B"/>
    <a:srgbClr val="EBEBBD"/>
    <a:srgbClr val="FFFF99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1128" y="66"/>
      </p:cViewPr>
      <p:guideLst>
        <p:guide orient="horz" pos="2160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21-01-27T02:56:23.96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15012 7514,'17'0,"-17"18,18-18,17 17,1 19,-19-1,54 0,-1 1,18-1,-17 0,0 0,-18 1,17-1,-35 0,18-17,-17 17,16 0,-16 1,-19-1,19-17,-1 17,0 0,-17 0,17-17,0 17,1 1,-1-1,-17 0,17-17,0 17,0 0,1 1,-19-1,19-17,-1 17,0 0,-17 0,17-17,0 17,1 1,-1-1,-17 0,17-17,0 17,0 0,-17 1,17-19,1 19,-19-1,19 0,-19-17,19 17,-1 0,0 1,0-1,-17-35,17 35,1 0,-19-17,1 17,17-35,0 18,-35 0,36 17,-1-35,-17 18,17 17,0-18,0 19,1-19,-19 19,19-19,-19 19,1-19,0 1,17 17,0-17,-17 17,17-17,0 17,-17 0,17-17,-35-1,36 1,-19 0,1 17,17-35,0 18,1-1,-19 1,19 17,-1-17,-18-18,1 18,0-1,-1 1,1-18,17 17,-17 1,0 0,-1-18,1 17,17 19,-17-19,17 1,-35 0,18-18,-1 0,1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21-01-27T02:58:28.34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14641 16739,'18'0,"0"0,-18-17,17-1,1 0,17-17,-17 17,17-17,194-53,-105 53,-1-18,36 18,-18 17,88-35,-211 53,17 0,-17 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21-01-27T02:58:30.35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14677 16775,'0'17,"0"1,0-1,0 19,0-1,0-17,0-1,0 19,0-19,0 19,0-1,17 0,1 36,-1-18,1-1,-18-16,18-1,-1 0,1-17,-18 17,0 0,0-17,18 17,-18 1,0-19,0 19,0-19,17 1,-17 17,0 0,0-17,0 0,18 17,-18-17,18 17,-18 0,0-17,0 17,0 0,0 1,0-19,0 1,0 0,0-1,0 1,0-1,17 1,-17 0,0-1,0 1,0 0,0-1,0 1,0 0,0-1,18-17,-1 0,-17 18,18-18,17 0,-17 0,17 0,18 0,-17 0,16-18,1-17,18 0,-36 17,-17 18,17-18,-17 18,-1 0,19 0,-1-17,18-1,35 0,36 1,34-36,1 18,0-18,-36 17,-34 19,16-1,-52 18,-17 0,-1 0,-18 0,19 0,-19 0,1 0,17 0,-17 0,17 0,1 0,-19 0,18 0,-17 0,17 0,-17 0,0 0,-1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21-01-27T02:58:41.89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14624 16810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21-01-27T02:58:46.50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15135 18944,'0'-17,"0"-1,0 0,-17 1,-1-36,0 17,18 19,-17-19,-1 1,18 0,-35 17,17-17,18 0,-18 17,18-17,-17 0,-1 17,0-17,1-1,-1 1,1 17,17-17,0 0,-18 17,18-17,-18 0,18 17,-17-17,17 17,0-17,-18 0,0 17,18 0,0-17,0 17,-17-17,17 0,0 17,-18-17,18 0,0 17,0-17,0 17,0-17,0 0,0 17,0-17,-18 17,18 0,0-17,-17 35,17-35,0 17,0 0,0 1,0-1,0 1,0-1,-18-17,1-1,-1 19,0-19,1 1,17 18,-36-19,19 1,-19 0,19 17,-1-17,0 0,1-1,-18 19,17-19,0 1,1 0,-1 17,18-17,-18 0,1-1,17 1,-18 0,18 17,0-17,0 0,-18 17,18-17,-17-1,17 19,0-19,-18 1,1 18,17-19,-18 1,18 17,0-17,-18 0,18 17,-17-35,17 0,0 0,0-70,17-1,-17 19,18-19,0 1,17-18,18 17,-53 54,0 34,0-17,0 18,0 17,0-17,0 17,-18-17,18 0,-18 17,1-17,-1 0,18-18,0 35,-17-17,17 0,-18-1,0 1,18-18,-17 18,-1 0,-17-18,17 17,0 1,-17-35,-18-19,18 19,0-1,-1-52,1-1,-18 1,18-18,-18 53,18-18,-1 0,19 71,-19-18,1 17,35 1,-17 17,-1-17,0 18,18-1,-17 0,17 1,0-1,0 0,0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21-01-27T02:58:50.66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11942 14605,'0'18,"0"-1,0 1,0 0,18-1,-18 1,18-1,-18 19,0-1,17-17,1 17,0 18,-1-18,-17-17,18 17,-18-17,0 52,17-34,-17-1,0-18,0 19,0-1,0-17,0 17,18-17,-18 17,0 0,18-17,-18 17,0-17,17-1,-17 1,0 0,0-1,0 1,0-1,0 19,0-1,18-35,-18 35,0 1,18-19,-18 19,17-19,-17 1,18 17,-18-17,0 17,0 0,0-17,18 17,-1 18,-17-18,0-17,18 17,-18-17,0 0,17 17,-17 0,18-17,-18 17,0 0,0-17,18 0,-18 17,17-17,-17 17,0-18,18 19,0-1,-18-17,17 17,-17 0,0 0,0-17,0 0,18-1,-18 1,0 17,18 1,-18-1,17-18,-17 1,0 17,0 1,0-19,18 1,-18 17,18 1,-18-19,17-17,-17 35,0-17,0 0,0-1,0 1,18-18,-18 18,0-1,0 1,17 0,-17-1,0 1,0 17,18-35,-18 18,0-1,0 1,0 0,0-1,0 1,0 17,18-35,-18 18,0-1,0 1,0 0,17-1,-17 1,0 17,0-17,0 0,0-1,0 19,18-36,-18 17,0 1,0-1,0 1,0 0,0-1,0 1,0 0,0-1,0 1,0 17,0-17,0 17,18-17,-18-1,0 19,0-1,0 0,0-17,0-1,0 1,0 17,0 1,0-19,17 19,-17-19,0 19,18-1,-18-18,0 19,18-1,-18-17,0 17,0-17,0-1,0 18,0-17,0 17,17-17,-17 0,18 17,-18 0,17-17,-17 17,18 0,0-17,-18 17,0 1,17-19,1 19,-18-1,18-18,-18 19,0-19,17-17,1 0,0 0,-1 0,1 0,0 0,-1 0,1 0,-1 0,1 0,0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21-01-27T02:58:53.42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12225 16263,'17'0,"1"0,17 0,-17 0,17 0,18 0,-18-18,1 1,-1 17,-18 0,19-18,-1 18,-17-18,17 18,-17 0,-1 0,1 0,-1 0,19 0,-19 0,19 0,-19 0,19 0,-1-17,-17 17,17 0,0 0,-17 0,-1 0,19 0,-19 0,1 0,0 0,-1 0,18 0,-17 0,0 0,17 0,-17 0,17 0,0 0,-17 17,17-17,-17 0,17 18,0-18,-17 0,35 0,-18 0,0 0,36 0,-36 0,-17 0,17 0,1 0,-19 0,18 0,1 0,-19 0,1 0,17 0,-17 0,17-18,0 18,1 0,-19 0,1 0,0 0,-1 0,1 0,0 0,-1 0,1 0,0 0,-1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21-01-27T02:58:56.07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12824 13970,'0'18,"0"-1,0 1,0 35,18 17,0 1,-1-18,-17-18,0 36,18-18,-18-36,0 54,0-1,0-34,0 17,0-18,0-18,18 36,-18 0,0-17,17 16,-17-16,18-19,-18 19,0-1,0-17,0 17,17 0,-17-17,0 17,18-17,-18 17,0 0,18-17,-18 17,0 0,17-17,1 35,-18-18,0-17,18 17,-18-17,17 17,-17 0,0-17,0 17,0 1,18-19,0 19,-18 16,17 1,1-17,-1 17,19 17,-19 1,1-18,17 17,1-35,-19 18,1 0,17-17,-17-19,-1 36,1-18,17 36,-17-18,0 0,-1 0,-17 0,18-1,-18 1,0 0,18-17,-18-1,0 35,0 1,0 0,0 17,0 35,-36-35,-17 54,18-19,17 0,-34 1,34-36,0 36,1-54,17 1,-18-1,18 1,0-36,0 36,0-1,0-17,0 18,0 17,0-18,0-17,18-53,-1 0,1 0,0 0,-1 0,1 0,-1 0,19 0,-19 0,1 0,0 0,-1 0,1 0,0 0,-1 0,1 0,-1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21-01-27T02:59:56.43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5133 13688,'-17'0,"-1"0,0 0,1 0,-1 0,-17 0,0 0,17 0,-17 0,17 0,0 0,-17 0,17 0,1 0,-1 0,1 0,-1 0,0 0,1 0,-1 0,0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21-01-27T03:00:00.18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8891 13776,'0'0,"-18"-18,0 18,1 0,-1-17,0-1,1 18,-18-18,17 18,-17 0,35-17,-18 17,0-18,1 18,-1 0,0-18,1 18,-36-17,35 17,-17-18,0 1,-1-1,19 18,-1 0,0 0,-17 0,18 0,-1 0,-17-18,-1 18,1-17,17 17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21-01-27T03:00:02.72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5433 14711,'-17'0,"-1"0,18 17,-35 1,-1-18,36 18,-35-1,17-17,1 0,-1 0,18 18,-17-18,-1 0,0 0,1 18,-1-18,-17 0,-1 17,1-17,18 0,-1 0,0 0,1 0,-1 0,0 18,1-18,-19 0,36 18,-17-18,-1 0,0 0,1 0,-1 17,1-17,-1 0,0 0,1 0,-1 0,0 0,1 0,-1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21-01-27T02:57:09.74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20480 635,'0'53,"0"53,18 17,-1 1,1-1,-18 1,18-1,35 1,-36-1,1-52,-1-18,-17-36,0 18,0-17,0 17,18-35,-18 18,0 0,0-1,0 1,0 0,0-1,0 1,0-1,0-52,18-53,-1-35,36-19,-17-16,16-36,-16 70,17 1,-18-1,0 71,1 18,-19 17,-17-17,18 35,-1 0,-17-18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21-01-27T03:00:05.65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8961 14993,'0'-18,"-35"18,17 0,-35 0,0 0,36 0,-36 0,18 0,17 0,-17 0,17 0,-17 0,-1 0,19 0,-1 0,-17 0,17 18,1-18,-1 0,0 0,1 0,-1 0,0 0,18 18,-17-18,-1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21-01-27T03:00:16.71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16899 6209,'0'18,"0"17,0 0,0-17,0 17,0-17,0 17,0 0,0-17,0 17,0-17,18 17,-18 0,0-17,0 17,0 0,0-17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21-01-27T03:00:46.71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17393 3881,'0'17,"18"1,-1-1,1 1,17 17,1-17,-19 17,18-17,1 0,-1-1,-35 18,35-17,1-18,-1 35,-17 1,52 34,-17-52,18 52,-36-34,0-1,0-17,-17 17,17-17,1 17,-1 0,-18-17,19-1,17 19,-18-1,18 0,-35 0,34-17,-16 17,17 1,-18-1,-17 0,17-17,-18-18,-17 18,36 17,-19-35,1 17,17 19,1-19,-1 1,-17 0,17 17,0-17,0 17,-17-18,17 1,1 0,-19-1,18 19,1-19,-1 1,-17 0,17-1,0 18,1-17,-19 17,1-35,17 36,0-1,-17-17,17-1,1 19,-1-1,-18-18,19 19,-1-36,0 35,-17-17,17-1,-17 19,17-36,-17 17,17 18,0-17,-17 17,0-35,17 18,0 17,-17-17,17 0,0-1,1 1,-19-1,1-17,0 18,-18 0,17-18,1 17,0-17,-1 18,1 0,-1-18,1 17,0 1,-1 0,1-18,0 17,17 1,-17 0,-1-18,1 17,-1 1,1-1,0-17,-1 0,-17 18,18 0,0-18,-18 17,17-17,1 18,0-18,-18 18,17-1,-17 1,18-18,0 35,-1-17,1-18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21-01-27T03:00:48.46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23408 4322,'-17'0,"-1"-53,18 35,-18-17,1-1,17 19,0-19,0 19,0-18,0-1,0 19,0-19,0 19,0-19,0 1,0 18,0-19,17 1,1 35,-18-35,18 17,-18 0,35-17,-35 18,18 17,-1 0,1 0,-1 0,1 0,0 17,-1 1,1-1,0 1,-1 0,-17 17,18 18,0-18,-1 36,1-1,0 36,-18-53,0 71,17-36,-17 35,0-52,0 17,0-53,0 36,0-18,0-18,0 0,0 1,0-19,-17 18,-1 1,-17-1,-1 0,1 1,17-1,1 0,-1-17,0 17,18 0,-17-17,17 0,17-18,1 0,70-18,-35-17,18-1,-1 1,36 0,0-18,35 18,18-36,35-17,0-18,-53 71,0-1,-106 1,1 0,-19 35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21-01-27T03:00:49.36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23161 6421,'0'17,"230"-193,105 17,-88 36,-71 17,-35 70,-88 19,-18-18,1 17,-19 18,1 0,17 0,-17-35,52-1,72-17,-19 1,1-19,17 36,-71-1,-34 1,-19 35,18-18,-35 1,18 17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21-01-27T03:00:50.33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23496 7056,'0'35,"0"18,18 17,0 1,17-18,-17 0,-1-36,1 36,0-17,-1 34,1-17,0 53,-18-18,0 53,0-17,0-1,17 1,-17-36,0-18,0-17,0-35,0 17,18-35,-18 18,0-1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21-01-27T03:00:51.24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23849 6862,'0'35,"-17"0,17-17,0 35,0 17,-36 18,36 36,0-18,0 17,0-35,0 36,-17-18,17-53,0 17,0-17,0-18,0 1,0-1,0-17,0 17,0 0,0-17,0 17,0-17,0 17,0-17,0-1,0 18,0-17,0 0,0-1,0 1,0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21-01-27T03:00:52.86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24308 7108,'0'18,"18"17,-1 1,-17-19,18 19,-18-1,17-18,-17 19,18-1,-18-17,18 17,-1 0,-17-17,18 17,0 0,-18-17,0 17,17 1,1-36,0 0,-18 17,17-17,18-70,1-1,-19 18,1 18,0 0,-18-1,0 19,0-1,17 18,1 0,-18 18,18-18,-1 0,1 0,0 0,-1 0,1-18,-1 0,1 1,0-36,-18-18,17 36,-17 0,0 0,18 17,-18 0,18 1,-1-1,-17 0,-35-17,17 17,-17-17,17 18,1-19,-1 19,-17-1,17 0,18 1,0-1,-17 18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21-01-27T03:00:53.56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24961 6138,'-18'18,"18"17,0 1,0-1,18-18,-1 36,-17 18,35 17,-17 18,17 17,18 1,-35-1,0-17,-1-18,1-17,0-1,-1 1,-17-36,35 18,-17-17,-18-19,0 18,0 1,18-36,-18 17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21-01-27T03:00:54.58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25031 6085,'18'0,"-1"36,1-1,0-17,-1 17,-17 0,18-35,-18 18,0 17,0 0,0-17,18 17,-1 18,1-18,0 1,-1-1,18 18,-35-18,0-17,18-1,0 1,-18 0,17-1,-17 1,0 0,0 17,18-17,-18 17,18 0,-18-17,17 17,-17 0,18-17,-18 17,18 1,-1-19,-17 18,0 1,18-19,-18 19,17-1,-17-17,18-1,-18 1,18-1,-18 1,0 0,0-1,0 1,0 0,17-18,-17 17,0 1,18-18,-18 35,18 1,-18-19,0 18,0 1,17-19,1 19,-18-19,0 19,18-36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21-01-27T02:57:10.36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20727 1376,'18'0,"-18"17,35 19,0-1,-17-17,17 17,-17 0,35 0,0 18,35 18,-18-36,-17 18,-17-18,16 1,-16-1,-1-17,-70-54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21-01-27T03:01:26.83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16635 1852,'0'0,"-18"0,0 0,-17 0,-18 0,35 0,1 0,-1 0,1 0,-1 18,0 17,1-17,-19 17,1 0,0 0,-36 18,36-17,0-1,-1 0,19 0,-19-17,1 17,0 1,17-1,1-17,-1 17,0 0,1-17,-1 17,0 0,18 1,-17-19,-1 19,0-1,1-18,-1 19,1-1,17 0,0-17,-18 17,18-17,0 17,-18 0,18-17,0 17,0 1,0-19,0 36,0-35,0 17,0 18,0-35,0 17,0 18,0-36,0 19,0-19,0 19,0-19,0 1,0 17,0-17,18-1,0 19,-1-1,1-17,-1 17,1 0,-18-17,18 17,17 0,-35-17,18-18,-18 18,0-1,17 1,1 0,17-1,-17 19,0-19,-1 1,18 17,-17 0,17-35,1 36,-19-19,1 1,0-18,-1 0,-17 18,18-18,-1 17,1 1,0-18,-1 0,1 0,17 17,-17 1,17-18,1 18,-19-1,1-17,17 0,-17 0,17 18,-17-18,17 0,-17 0,-1 0,18 18,1-18,-19 0,36 0,0 0,-17 0,16 0,-34 0,35 0,-18 0,-17 0,17 0,-17 0,-1 0,19 0,-19 0,19-18,-1 18,-17-18,17 18,0-17,0-1,-17 18,0 0,-1 0,-17-18,18 18,0 0,-1 0,19-17,-1-1,-18 18,36-17,-17-19,-1 19,-17-1,17 0,-17 18,-1 0,1 0,-1-35,1-18,17 18,1 17,-1-17,0 17,-17 1,-1 17,1-18,0 18,-1-18,1 18,-18-17,35-1,1-17,-19 0,18-1,1 19,-1-19,-17 1,-18 17,17 18,-17-17,0-1,18 18,-18-17,0-19,18 19,-1-36,-17 0,18 0,0 18,-18-1,17 1,1 17,-18-17,0 0,0-18,0 18,0-18,0 35,0-17,0 17,0-17,-18 0,1 17,17-17,0-1,0 19,-18-18,0-1,-17 1,0 17,17-17,-17 0,-1 0,1 17,0-17,17-1,-17 1,17 0,-17 35,17-36,18 19,-35-1,18-17,17 17,-36 1,1-19,0 1,17 0,-17 0,0 17,-1-17,19-1,-19 1,1 17,-18-17,18 0,-36 0,1-1,-1 1,18 0,18-1,-18 19,18-1,-1 1,19 17,-1 0,-17 0,0 0,17 0,-17 0,17 0,0 0,1 0,-1 0,18 17,-70 54,34-18,19 0,-19 0,1-18,0 18,17-18,1 0,17-17,0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21-01-27T03:01:29.73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21450 1852,'0'18,"18"-1,0 89,-1-71,1 36,-18 0,0-1,0-17,17 71,-17-36,18 35,0 1,-1-1,36-17,-35-35,-18-54,0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21-01-27T03:01:30.81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21891 1782,'0'35,"0"35,0 1,18-18,0 17,-1-17,1 0,17 18,-17-1,-1-34,1 34,-18-17,0 0,18-18,-18 18,17 18,1-54,-18 36,18-17,-1 16,-17-34,18 17,-18 1,17-19,1 1,-18 0,0-1,0 1,0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21-01-27T03:01:32.48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22544 1887,'0'36,"-18"-1,18 0,0 18,-17-18,17 36,0-1,0 1,0-53,0 17,0 0,17-17,1 17,0 0,-18-17,17 0,18 17,-17-17,0 17,17 0,-17-17,-1-18,-17 17,18 1,17-18,1 0,-1-35,-18-18,19 35,-1-17,-17 0,-1 17,-17 0,0 1,0-18,0-18,0 35,0-17,0 17,0 0,0 1,18 17,0 17,17 19,-18-19,19 1,-19 0,1-1,17 1,1 17,17 0,17 1,-35-1,1 0,17-17,-18 17,-18-17,19-18,-36 17,17-17,1 0,-18-35,0-35,0-1,0-17,0 0,18 35,-18 17,0 19,0-1,0 1,0-19,0 1,-18 17,0-17,-17 0,17 0,-17-18,0 35,0-35,-1 0,36 36,-17-1,17 0,-18 1,0 17,1 0,-1 0,1 0,-1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21-01-27T03:01:33.33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23990 1235,'0'0,"0"17,0 19,0-19,0 19,0-19,0 18,18 1,0-19,-1 36,1 0,0-18,-18-17,35 17,-35 1,18-1,-18 18,17 0,-17 17,0-17,18 0,-18 0,0-18,0 1,0-19,17 1,-17 0,0-1,0 1,0 17,0-17,18 17,-18-17,0 17,0-17,0-1,0 19,0-19,0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21-01-27T03:01:35.58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24484 882,'0'18,"0"-1,0 1,0-1,0 19,0-1,0 0,0-17,0 17,0-17,0 0,0 17,0-18,0 19,0-19,0 19,0-19,0 19,0-1,0-18,0 19,0-19,0 19,0-1,0-17,0-1,0 1,18-1,-18 1,0 0,0 17,0 0,18-17,-18 17,0 1,0-19,17 18,-17-17,0 0,18-1,-18 1,0 0,0 17,0-17,0 17,0-18,0 1,0 0,0-1,17 19,-17-19,0 1,0 17,18 0,-18-17,0 0,0-1,0 1,0 0,18 17,-18-17,0-1,0 1,0 0,0-1,0 1,0-1,0 1,0 0,0-1,0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21-01-27T02:57:11.97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21574 441,'0'18,"0"-1,0 19,0 34,17-17,1 159,0-36,17-52,-17 17,-1-18,1 1,-1-1,1 1,17-1,-35-35,18-17,-18-54,0 1,0 0,35-18,1 0,-19-18,19 18,-19 0,-17-141,35 0,1-18,17-35,-18 18,35 17,36-88,18-106,-18 89,-89 140,-17 54,0-1,0 89,0 87,-35 54,-18 0,-17-18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21-01-27T02:57:12.51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22209 864,'17'18,"19"70,-1-35,0 18,1-18,-1-18,0 0,0 0,-17 1,17-1,-17-35,0 18,17 17,0 0,0 0,-17-17,17 17,1 1,-1-1,0-18,-17 19,17-19,0 19,-35-19,0 1,0 0,0-1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21-01-27T02:57:13.07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22826 758,'229'0,"195"-17,-36-36,71-35,-371 88,-35 0,-18 0,-17 0,-18-18,0 0,17 1,-17-1,0 1,0-1,0-17,0 17,-17 18,-1 0,-17-18,-54 1,-34 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21-01-27T02:57:13.55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23673 723,'0'18,"18"-1,-18 19,35 34,0 54,-35-36,18 35,-1 1,-17-18,0 0,0 17,0-35,0 36,0-1,0-35,0 1,0 34,0 1,18-1,-18-17,35 17,-35 1,-17-1,-1-52,18-1,0-52,0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21-01-27T02:57:55.37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10196 10477,'0'18,"0"0,0-1,0 1,0 17,0 1,0 17,0-18,0 18,-18-18,18 36,-17-1,-1 1,18-36,-18 35,1-34,17-1,0-17,0 17,0-17,0 17,0 0,0-17,0 17,0-17,0 17,0-17,0-1,0 19,0-19,0 1,0-1,0 19,0-1,0-17,17 17,1 0,-18-17,18 17,-1 0,-17-17,18 17,0 1,17-1,-35-17,35 17,-17 0,-18-17,17 17,1 0,17 1,-17-19,17 18,-35 1,36-1,-19-17,19 17,-19 0,1-17,-18 17,17 0,19 1,-19-19,1 1,-18 17,35-17,-17 0,0-1,-18 1,35-1,-18 19,1-1,17-17,-35-1,18 19,17-19,1 18,-19-17,1-18,17 35,0 1,1-1,-19 0,19-35,-1 35,0-17,-17 17,17-17,0 0,1-1,-19 1,19 0,-1-1,-17 1,17 0,0-18,0 17,-17 18,17-35,1 18,-19 0,18-18,1 17,-19-17,19 0,-1 0,-17 0,17 0,-17 0,17 0,0 18,-17-18,17 18,0-18,-17 17,17-17,0 0,-17 18,17 0,1-18,-19 17,19-17,-1 0,0 0,-17 18,-1-18,19 0,-19 0,1 17,0-17,17 0,-17 0,-1 0,1 0,-1 0,19 0,-19 0,1 0,17 0,-17 0,0 0,17 0,0 0,-17 0,17 0,0 0,-17 0,17 0,-17 0,17 0,0 0,-17 0,0 0,-1 0,19-17,-1 17,-17 0,-1 0,1 0,17-18,-17 18,-1-17,19 17,-1-18,-17 18,17-18,0 1,-17 17,17-18,0 0,1 1,-19-1,19 0,-1 1,-18 17,1-18,17 1,-17-1,17 0,1 1,-1-19,-17 1,17 0,0 17,0-17,1 0,-19-1,19 1,-1 17,-18-17,19 0,-19 0,19-1,-1-17,0 18,1 0,-36 0,17 17,18-17,1-1,-1 1,-17 17,-1-17,-17 0,18 17,0-17,-1-18,1 0,-1 18,-17-36,18 18,-18 18,18-35,-1-36,1 17,0-16,-18 52,0-18,0 18,0 0,17 18,-17 0,0 0,0-1,18-17,-18 18,18-18,-18 18,0 17,0-17,0 0,0 17,0-17,0-1,0 19,0-1,0 1,0-1,0-17,0 17,0-17,-18-1,0 19,1-18,17-1,-18 1,0 17,18 1,-17-19,17 19,0-19,0 1,0 0,0 0,0 17,-18 0,18 1,0-1,0 0,0-17,0 18,-18-1,18 0,0 1,0-1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21-01-27T02:58:24.70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11501 16457,'0'18,"18"-1,0 19,17-19,0 19,0-1,1 0,-19 0,19-17,-1 17,0 1,-17-1,88 53,-71-53,18 18,-18-17,0-1,-17 0,17-17,1-1,-19 1,-17 17,36-35,-36 18,17 0,1-1,-1 1,19-1,-19 19,19-19,-36 1,35 17,-17 1,-1-19,1-17,0 18,-18-1,17 1,1-18,-18 18,17-1,1-17,-18 18,18 0,-1-1,-17 1,18 0,-18-1,18-17,-36 18,-17 17,-18 0,0 1,18-19,17 1,-17 17,-1-17,1 17,17-35,-17 35,0-17,17 17,-17 1,0-36,-1 35,1 0,18 0,-19 1,1-36,0 17,17 19,-17-19,0 19,-1-1,19-35,-19 35,-34 18,52-18,-17-17,0 0,-1 17,19 0,-19 0,1-17,0 17,17 1,-17-19,0 1,-1 17,1 0,17-17,-17 17,0-17,0 17,17 1,-17-1,-1 0,19-35,-1 18,0-1,1-17,-18 18,35 0,-18-1,-17-17,17 0,0 0,1 0,-1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655F7-5B43-48DE-B90D-FF112E35D0D6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89025" y="685800"/>
            <a:ext cx="4679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AF584-D3C0-436B-BF5E-FEAE55BF1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612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89025" y="685800"/>
            <a:ext cx="46799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F584-D3C0-436B-BF5E-FEAE55BF154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53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46087" y="1371600"/>
            <a:ext cx="803839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46087" y="3228536"/>
            <a:ext cx="8041518" cy="1752600"/>
          </a:xfrm>
        </p:spPr>
        <p:txBody>
          <a:bodyPr lIns="0" rIns="18288"/>
          <a:lstStyle>
            <a:lvl1pPr marL="0" marR="45719" indent="0" algn="r">
              <a:buNone/>
              <a:defRPr>
                <a:solidFill>
                  <a:schemeClr val="tx1"/>
                </a:solidFill>
              </a:defRPr>
            </a:lvl1pPr>
            <a:lvl2pPr marL="457192" indent="0" algn="ctr">
              <a:buNone/>
            </a:lvl2pPr>
            <a:lvl3pPr marL="914385" indent="0" algn="ctr">
              <a:buNone/>
            </a:lvl3pPr>
            <a:lvl4pPr marL="1371576" indent="0" algn="ctr">
              <a:buNone/>
            </a:lvl4pPr>
            <a:lvl5pPr marL="1828768" indent="0" algn="ctr">
              <a:buNone/>
            </a:lvl5pPr>
            <a:lvl6pPr marL="2285960" indent="0" algn="ctr">
              <a:buNone/>
            </a:lvl6pPr>
            <a:lvl7pPr marL="2743153" indent="0" algn="ctr">
              <a:buNone/>
            </a:lvl7pPr>
            <a:lvl8pPr marL="3200345" indent="0" algn="ctr">
              <a:buNone/>
            </a:lvl8pPr>
            <a:lvl9pPr marL="3657537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B88C-643B-446D-BD88-0118D01CA76A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4/21/2022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39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45DB-EB98-4908-8FA6-2476F7A2028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1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85" y="914402"/>
            <a:ext cx="2106335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914402"/>
            <a:ext cx="616298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2E82-668F-48FA-8B8E-3C978F907C8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963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46087" y="1371600"/>
            <a:ext cx="803839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46087" y="3228536"/>
            <a:ext cx="8041518" cy="1752600"/>
          </a:xfrm>
        </p:spPr>
        <p:txBody>
          <a:bodyPr lIns="0" rIns="18288"/>
          <a:lstStyle>
            <a:lvl1pPr marL="0" marR="45719" indent="0" algn="r">
              <a:buNone/>
              <a:defRPr>
                <a:solidFill>
                  <a:schemeClr val="tx1"/>
                </a:solidFill>
              </a:defRPr>
            </a:lvl1pPr>
            <a:lvl2pPr marL="457192" indent="0" algn="ctr">
              <a:buNone/>
            </a:lvl2pPr>
            <a:lvl3pPr marL="914385" indent="0" algn="ctr">
              <a:buNone/>
            </a:lvl3pPr>
            <a:lvl4pPr marL="1371576" indent="0" algn="ctr">
              <a:buNone/>
            </a:lvl4pPr>
            <a:lvl5pPr marL="1828768" indent="0" algn="ctr">
              <a:buNone/>
            </a:lvl5pPr>
            <a:lvl6pPr marL="2285960" indent="0" algn="ctr">
              <a:buNone/>
            </a:lvl6pPr>
            <a:lvl7pPr marL="2743153" indent="0" algn="ctr">
              <a:buNone/>
            </a:lvl7pPr>
            <a:lvl8pPr marL="3200345" indent="0" algn="ctr">
              <a:buNone/>
            </a:lvl8pPr>
            <a:lvl9pPr marL="3657537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497E-24A2-432F-81BC-FB8D1B0FF7A8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4/21/2022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848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F698-BBA9-4082-937D-B4B90FB5C1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71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66" y="1316736"/>
            <a:ext cx="7957265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66" y="2704664"/>
            <a:ext cx="7957265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BF4E-8085-46EF-A19D-AFDE8EC9E1BD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024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704088"/>
            <a:ext cx="8425339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78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60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DDC4-73A0-4FB4-AD07-A90EEE429B2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00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704088"/>
            <a:ext cx="842533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5" y="1855248"/>
            <a:ext cx="413628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06" y="1859766"/>
            <a:ext cx="4137908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5" y="2514600"/>
            <a:ext cx="413628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6" y="2514600"/>
            <a:ext cx="413790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6D38-A351-4D69-841F-FF7D875E898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551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704088"/>
            <a:ext cx="8503352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2C0B-FA0E-457F-A2DA-D7881278E91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61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B71B-DF7A-45B8-BE74-9F9DA3FA76E9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413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3" y="514352"/>
            <a:ext cx="280844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3" y="1676400"/>
            <a:ext cx="280844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0083" y="1676400"/>
            <a:ext cx="523333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0B24-B230-433B-84C5-F9F846A2736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3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D1E6-AA73-4809-81D7-D4F55F3701C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057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241050" y="1108077"/>
            <a:ext cx="5382856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194515" y="5359769"/>
            <a:ext cx="159145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99" y="1176999"/>
            <a:ext cx="226548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100" y="2828785"/>
            <a:ext cx="22623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BC4B-B588-4711-8782-254E31303B0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9318" y="6356359"/>
            <a:ext cx="624099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568703" y="1199517"/>
            <a:ext cx="472755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752" y="5816600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485714" y="621983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7306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622F-2730-4473-BF29-2E754709781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32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83" y="914402"/>
            <a:ext cx="2106335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914402"/>
            <a:ext cx="616298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2261-208C-4048-80F9-EEE2AF93DC4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80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66" y="1316736"/>
            <a:ext cx="7957265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66" y="2704664"/>
            <a:ext cx="7957265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A833-C80C-4CC5-9E6E-E93622F92F43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523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1" y="704088"/>
            <a:ext cx="8425339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81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63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18D0-958A-4ED5-9464-5AD5ED2E2B6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54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1" y="704088"/>
            <a:ext cx="842533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6" y="1855248"/>
            <a:ext cx="413628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14" y="1859771"/>
            <a:ext cx="4137907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6" y="2514600"/>
            <a:ext cx="413628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14" y="2514600"/>
            <a:ext cx="413790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3729-15E3-483A-9096-941D717B1F8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98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704088"/>
            <a:ext cx="8503352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55B1F-6E2C-452F-9528-C4B7288924C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57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D6DE-CFCE-4851-B367-786D3242174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0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3" y="514352"/>
            <a:ext cx="280844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3" y="1676400"/>
            <a:ext cx="280844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0083" y="1676400"/>
            <a:ext cx="523333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B3F5-ACE0-4A2F-844D-6167362DDA9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59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241050" y="1108077"/>
            <a:ext cx="5382856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194516" y="5359769"/>
            <a:ext cx="159145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99" y="1176999"/>
            <a:ext cx="226548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100" y="2828785"/>
            <a:ext cx="22623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3C64-A747-43DF-B9AC-9FFA44B3760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9321" y="6356364"/>
            <a:ext cx="624099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568703" y="1199517"/>
            <a:ext cx="472755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752" y="5816600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485714" y="6219839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28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752" y="-7144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485714" y="-714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8081" y="704088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8081" y="1935480"/>
            <a:ext cx="842533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68081" y="6356364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21256BA-91B5-4C19-9DA7-2BC6A36E0B8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730435" y="6356364"/>
            <a:ext cx="343254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3290" y="6356364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469" y="202408"/>
            <a:ext cx="9398906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1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15" indent="-274315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69" indent="-246884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5" indent="-246884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00" indent="-210308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14" indent="-210308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30" indent="-210308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07" indent="-182877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22" indent="-182877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37" indent="-182877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5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752" y="-7144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485714" y="-714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8078" y="704088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8078" y="1935480"/>
            <a:ext cx="842533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68078" y="6356359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29837E2-9F20-491D-A523-FDEC83E1B4C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730435" y="6356359"/>
            <a:ext cx="343254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3290" y="6356359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466" y="202408"/>
            <a:ext cx="9398905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735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15" indent="-274315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69" indent="-246884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5" indent="-246884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00" indent="-210308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14" indent="-210308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30" indent="-210308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07" indent="-182877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22" indent="-182877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37" indent="-182877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5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4.wdp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microsoft.com/office/2007/relationships/hdphoto" Target="../media/hdphoto4.wdp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5" Type="http://schemas.openxmlformats.org/officeDocument/2006/relationships/image" Target="../media/image32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.xml"/><Relationship Id="rId21" Type="http://schemas.openxmlformats.org/officeDocument/2006/relationships/image" Target="../media/image74.emf"/><Relationship Id="rId34" Type="http://schemas.openxmlformats.org/officeDocument/2006/relationships/customXml" Target="../ink/ink13.xml"/><Relationship Id="rId42" Type="http://schemas.openxmlformats.org/officeDocument/2006/relationships/customXml" Target="../ink/ink17.xml"/><Relationship Id="rId47" Type="http://schemas.openxmlformats.org/officeDocument/2006/relationships/image" Target="../media/image87.emf"/><Relationship Id="rId50" Type="http://schemas.openxmlformats.org/officeDocument/2006/relationships/customXml" Target="../ink/ink21.xml"/><Relationship Id="rId55" Type="http://schemas.openxmlformats.org/officeDocument/2006/relationships/image" Target="../media/image91.emf"/><Relationship Id="rId63" Type="http://schemas.openxmlformats.org/officeDocument/2006/relationships/image" Target="../media/image95.emf"/><Relationship Id="rId7" Type="http://schemas.openxmlformats.org/officeDocument/2006/relationships/image" Target="../media/image66.png"/><Relationship Id="rId2" Type="http://schemas.openxmlformats.org/officeDocument/2006/relationships/image" Target="../media/image59.png"/><Relationship Id="rId16" Type="http://schemas.openxmlformats.org/officeDocument/2006/relationships/customXml" Target="../ink/ink4.xml"/><Relationship Id="rId29" Type="http://schemas.openxmlformats.org/officeDocument/2006/relationships/image" Target="../media/image78.emf"/><Relationship Id="rId11" Type="http://schemas.openxmlformats.org/officeDocument/2006/relationships/image" Target="../media/image69.emf"/><Relationship Id="rId24" Type="http://schemas.openxmlformats.org/officeDocument/2006/relationships/customXml" Target="../ink/ink8.xml"/><Relationship Id="rId32" Type="http://schemas.openxmlformats.org/officeDocument/2006/relationships/customXml" Target="../ink/ink12.xml"/><Relationship Id="rId37" Type="http://schemas.openxmlformats.org/officeDocument/2006/relationships/image" Target="../media/image82.emf"/><Relationship Id="rId40" Type="http://schemas.openxmlformats.org/officeDocument/2006/relationships/customXml" Target="../ink/ink16.xml"/><Relationship Id="rId45" Type="http://schemas.openxmlformats.org/officeDocument/2006/relationships/image" Target="../media/image86.emf"/><Relationship Id="rId53" Type="http://schemas.openxmlformats.org/officeDocument/2006/relationships/image" Target="../media/image90.emf"/><Relationship Id="rId58" Type="http://schemas.openxmlformats.org/officeDocument/2006/relationships/customXml" Target="../ink/ink25.xml"/><Relationship Id="rId66" Type="http://schemas.openxmlformats.org/officeDocument/2006/relationships/customXml" Target="../ink/ink29.xml"/><Relationship Id="rId5" Type="http://schemas.openxmlformats.org/officeDocument/2006/relationships/image" Target="../media/image64.png"/><Relationship Id="rId61" Type="http://schemas.openxmlformats.org/officeDocument/2006/relationships/image" Target="../media/image94.emf"/><Relationship Id="rId19" Type="http://schemas.openxmlformats.org/officeDocument/2006/relationships/image" Target="../media/image73.emf"/><Relationship Id="rId14" Type="http://schemas.openxmlformats.org/officeDocument/2006/relationships/customXml" Target="../ink/ink3.xml"/><Relationship Id="rId22" Type="http://schemas.openxmlformats.org/officeDocument/2006/relationships/customXml" Target="../ink/ink7.xml"/><Relationship Id="rId27" Type="http://schemas.openxmlformats.org/officeDocument/2006/relationships/image" Target="../media/image77.emf"/><Relationship Id="rId30" Type="http://schemas.openxmlformats.org/officeDocument/2006/relationships/customXml" Target="../ink/ink11.xml"/><Relationship Id="rId35" Type="http://schemas.openxmlformats.org/officeDocument/2006/relationships/image" Target="../media/image81.emf"/><Relationship Id="rId43" Type="http://schemas.openxmlformats.org/officeDocument/2006/relationships/image" Target="../media/image85.emf"/><Relationship Id="rId48" Type="http://schemas.openxmlformats.org/officeDocument/2006/relationships/customXml" Target="../ink/ink20.xml"/><Relationship Id="rId56" Type="http://schemas.openxmlformats.org/officeDocument/2006/relationships/customXml" Target="../ink/ink24.xml"/><Relationship Id="rId64" Type="http://schemas.openxmlformats.org/officeDocument/2006/relationships/customXml" Target="../ink/ink28.xml"/><Relationship Id="rId8" Type="http://schemas.openxmlformats.org/officeDocument/2006/relationships/image" Target="../media/image67.png"/><Relationship Id="rId51" Type="http://schemas.openxmlformats.org/officeDocument/2006/relationships/image" Target="../media/image89.emf"/><Relationship Id="rId3" Type="http://schemas.openxmlformats.org/officeDocument/2006/relationships/image" Target="../media/image9.png"/><Relationship Id="rId12" Type="http://schemas.openxmlformats.org/officeDocument/2006/relationships/customXml" Target="../ink/ink2.xml"/><Relationship Id="rId17" Type="http://schemas.openxmlformats.org/officeDocument/2006/relationships/image" Target="../media/image72.emf"/><Relationship Id="rId25" Type="http://schemas.openxmlformats.org/officeDocument/2006/relationships/image" Target="../media/image76.emf"/><Relationship Id="rId33" Type="http://schemas.openxmlformats.org/officeDocument/2006/relationships/image" Target="../media/image80.emf"/><Relationship Id="rId38" Type="http://schemas.openxmlformats.org/officeDocument/2006/relationships/customXml" Target="../ink/ink15.xml"/><Relationship Id="rId46" Type="http://schemas.openxmlformats.org/officeDocument/2006/relationships/customXml" Target="../ink/ink19.xml"/><Relationship Id="rId59" Type="http://schemas.openxmlformats.org/officeDocument/2006/relationships/image" Target="../media/image93.emf"/><Relationship Id="rId67" Type="http://schemas.openxmlformats.org/officeDocument/2006/relationships/image" Target="../media/image97.emf"/><Relationship Id="rId20" Type="http://schemas.openxmlformats.org/officeDocument/2006/relationships/customXml" Target="../ink/ink6.xml"/><Relationship Id="rId41" Type="http://schemas.openxmlformats.org/officeDocument/2006/relationships/image" Target="../media/image84.emf"/><Relationship Id="rId54" Type="http://schemas.openxmlformats.org/officeDocument/2006/relationships/customXml" Target="../ink/ink23.xml"/><Relationship Id="rId62" Type="http://schemas.openxmlformats.org/officeDocument/2006/relationships/customXml" Target="../ink/ink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5.png"/><Relationship Id="rId15" Type="http://schemas.openxmlformats.org/officeDocument/2006/relationships/image" Target="../media/image71.emf"/><Relationship Id="rId23" Type="http://schemas.openxmlformats.org/officeDocument/2006/relationships/image" Target="../media/image75.emf"/><Relationship Id="rId28" Type="http://schemas.openxmlformats.org/officeDocument/2006/relationships/customXml" Target="../ink/ink10.xml"/><Relationship Id="rId36" Type="http://schemas.openxmlformats.org/officeDocument/2006/relationships/customXml" Target="../ink/ink14.xml"/><Relationship Id="rId49" Type="http://schemas.openxmlformats.org/officeDocument/2006/relationships/image" Target="../media/image88.emf"/><Relationship Id="rId57" Type="http://schemas.openxmlformats.org/officeDocument/2006/relationships/image" Target="../media/image92.emf"/><Relationship Id="rId10" Type="http://schemas.openxmlformats.org/officeDocument/2006/relationships/customXml" Target="../ink/ink1.xml"/><Relationship Id="rId31" Type="http://schemas.openxmlformats.org/officeDocument/2006/relationships/image" Target="../media/image79.emf"/><Relationship Id="rId44" Type="http://schemas.openxmlformats.org/officeDocument/2006/relationships/customXml" Target="../ink/ink18.xml"/><Relationship Id="rId52" Type="http://schemas.openxmlformats.org/officeDocument/2006/relationships/customXml" Target="../ink/ink22.xml"/><Relationship Id="rId60" Type="http://schemas.openxmlformats.org/officeDocument/2006/relationships/customXml" Target="../ink/ink26.xml"/><Relationship Id="rId65" Type="http://schemas.openxmlformats.org/officeDocument/2006/relationships/image" Target="../media/image96.emf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3" Type="http://schemas.openxmlformats.org/officeDocument/2006/relationships/image" Target="../media/image70.emf"/><Relationship Id="rId18" Type="http://schemas.openxmlformats.org/officeDocument/2006/relationships/customXml" Target="../ink/ink5.xml"/><Relationship Id="rId39" Type="http://schemas.openxmlformats.org/officeDocument/2006/relationships/image" Target="../media/image8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6.png"/><Relationship Id="rId4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13" Type="http://schemas.openxmlformats.org/officeDocument/2006/relationships/image" Target="../media/image105.emf"/><Relationship Id="rId3" Type="http://schemas.openxmlformats.org/officeDocument/2006/relationships/image" Target="../media/image70.png"/><Relationship Id="rId7" Type="http://schemas.openxmlformats.org/officeDocument/2006/relationships/image" Target="../media/image102.emf"/><Relationship Id="rId12" Type="http://schemas.openxmlformats.org/officeDocument/2006/relationships/customXml" Target="../ink/ink33.xml"/><Relationship Id="rId17" Type="http://schemas.openxmlformats.org/officeDocument/2006/relationships/image" Target="../media/image107.emf"/><Relationship Id="rId2" Type="http://schemas.openxmlformats.org/officeDocument/2006/relationships/image" Target="../media/image69.png"/><Relationship Id="rId16" Type="http://schemas.openxmlformats.org/officeDocument/2006/relationships/customXml" Target="../ink/ink35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30.xml"/><Relationship Id="rId11" Type="http://schemas.openxmlformats.org/officeDocument/2006/relationships/image" Target="../media/image104.emf"/><Relationship Id="rId5" Type="http://schemas.openxmlformats.org/officeDocument/2006/relationships/image" Target="../media/image72.png"/><Relationship Id="rId15" Type="http://schemas.openxmlformats.org/officeDocument/2006/relationships/image" Target="../media/image106.emf"/><Relationship Id="rId10" Type="http://schemas.openxmlformats.org/officeDocument/2006/relationships/customXml" Target="../ink/ink32.xml"/><Relationship Id="rId4" Type="http://schemas.openxmlformats.org/officeDocument/2006/relationships/image" Target="../media/image71.png"/><Relationship Id="rId9" Type="http://schemas.openxmlformats.org/officeDocument/2006/relationships/image" Target="../media/image103.emf"/><Relationship Id="rId14" Type="http://schemas.openxmlformats.org/officeDocument/2006/relationships/customXml" Target="../ink/ink3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3548" y="1268763"/>
            <a:ext cx="7957265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Pattern Recognition</a:t>
            </a:r>
            <a:br>
              <a:rPr lang="en-US" dirty="0" smtClean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CSE 467</a:t>
            </a: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31420" y="3795890"/>
            <a:ext cx="8041518" cy="1752600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BD0D9"/>
              </a:buClr>
            </a:pPr>
            <a:r>
              <a:rPr lang="en-US" sz="2800" b="1" dirty="0">
                <a:solidFill>
                  <a:srgbClr val="FFFF00"/>
                </a:solidFill>
              </a:rPr>
              <a:t>Classification: Linear </a:t>
            </a:r>
            <a:r>
              <a:rPr lang="en-US" sz="2800" b="1" dirty="0" smtClean="0">
                <a:solidFill>
                  <a:srgbClr val="FFFF00"/>
                </a:solidFill>
              </a:rPr>
              <a:t>Classifier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06527" y="6367189"/>
            <a:ext cx="2184347" cy="365125"/>
          </a:xfrm>
        </p:spPr>
        <p:txBody>
          <a:bodyPr/>
          <a:lstStyle/>
          <a:p>
            <a:fld id="{4E6C3A6B-7215-46FA-AAED-065209746B25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96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10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82296" y="651874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Convergence of Perceptron algorithm (Proof)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397" y="1425741"/>
            <a:ext cx="5973509" cy="7913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8838" y="2286974"/>
            <a:ext cx="6694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MR12"/>
              </a:rPr>
              <a:t>Then squaring both sides of the above we </a:t>
            </a:r>
            <a:r>
              <a:rPr lang="en-US" dirty="0" smtClean="0">
                <a:solidFill>
                  <a:srgbClr val="000000"/>
                </a:solidFill>
                <a:latin typeface="CMR12"/>
              </a:rPr>
              <a:t>get, 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2971413"/>
            <a:ext cx="9361489" cy="7151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-35594" y="3931161"/>
                <a:ext cx="9361489" cy="726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||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</m:e>
                          </m:nary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𝛼𝜔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594" y="3931161"/>
                <a:ext cx="9361489" cy="7268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07796" y="5100630"/>
                <a:ext cx="2807756" cy="839204"/>
              </a:xfrm>
              <a:prstGeom prst="rect">
                <a:avLst/>
              </a:prstGeom>
              <a:ln w="38100">
                <a:solidFill>
                  <a:schemeClr val="accent2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796" y="5100630"/>
                <a:ext cx="2807756" cy="8392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733288" y="3931161"/>
            <a:ext cx="1746504" cy="7984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11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82296" y="651874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Convergence of Perceptron algorithm (Proof)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1224440"/>
                <a:ext cx="9361489" cy="726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||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</m:e>
                          </m:nary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𝛼𝜔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24440"/>
                <a:ext cx="9361489" cy="7268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980396" y="2787956"/>
                <a:ext cx="2807756" cy="839204"/>
              </a:xfrm>
              <a:prstGeom prst="rect">
                <a:avLst/>
              </a:prstGeom>
              <a:ln w="38100">
                <a:solidFill>
                  <a:schemeClr val="accent2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396" y="2787956"/>
                <a:ext cx="2807756" cy="8392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788152" y="1255917"/>
            <a:ext cx="1746504" cy="7984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506447"/>
            <a:ext cx="9361488" cy="70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5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12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82296" y="651874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Convergence of Perceptron algorithm (Proof)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552935"/>
            <a:ext cx="9361488" cy="7056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68112" y="1534647"/>
            <a:ext cx="1463040" cy="705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94" y="2385623"/>
                <a:ext cx="9360694" cy="15973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solidFill>
                      <a:srgbClr val="000000"/>
                    </a:solidFill>
                  </a:rPr>
                  <a:t>Now since the expression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||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||</m:t>
                            </m:r>
                          </m:e>
                        </m:nary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</a:rPr>
                  <a:t>only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depends </a:t>
                </a:r>
                <a:r>
                  <a:rPr lang="en-US" sz="2000" dirty="0">
                    <a:solidFill>
                      <a:srgbClr val="000000"/>
                    </a:solidFill>
                  </a:rPr>
                  <a:t>on the training data and not on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the algorithm </a:t>
                </a:r>
                <a:r>
                  <a:rPr lang="en-US" sz="2000" dirty="0">
                    <a:solidFill>
                      <a:srgbClr val="000000"/>
                    </a:solidFill>
                  </a:rPr>
                  <a:t>used to compute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</a:rPr>
                  <a:t>we can introduce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</a:rPr>
                  <a:t>such that</a:t>
                </a:r>
                <a:r>
                  <a:rPr lang="en-US" sz="2000" dirty="0"/>
                  <a:t> </a:t>
                </a: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" y="2385623"/>
                <a:ext cx="9360694" cy="1597360"/>
              </a:xfrm>
              <a:prstGeom prst="rect">
                <a:avLst/>
              </a:prstGeom>
              <a:blipFill rotWithShape="0">
                <a:blip r:embed="rId4"/>
                <a:stretch>
                  <a:fillRect l="-651" t="-19847" r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9094" y="3693068"/>
            <a:ext cx="3543300" cy="8339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0" y="4644097"/>
                <a:ext cx="905256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000000"/>
                    </a:solidFill>
                  </a:rPr>
                  <a:t>thus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</a:rPr>
                  <a:t> is the </a:t>
                </a:r>
                <a:r>
                  <a:rPr lang="en-US" sz="2000" dirty="0">
                    <a:solidFill>
                      <a:srgbClr val="000000"/>
                    </a:solidFill>
                  </a:rPr>
                  <a:t>largest possible value for the given sum. At this point we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have, 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/>
                </a: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44097"/>
                <a:ext cx="9052560" cy="707886"/>
              </a:xfrm>
              <a:prstGeom prst="rect">
                <a:avLst/>
              </a:prstGeom>
              <a:blipFill rotWithShape="0">
                <a:blip r:embed="rId6"/>
                <a:stretch>
                  <a:fillRect l="-673" t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256" y="5351982"/>
            <a:ext cx="9324975" cy="77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4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13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82296" y="651874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Convergence of Perceptron algorithm (Proof)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8622"/>
            <a:ext cx="9324975" cy="77449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626096" y="1328622"/>
            <a:ext cx="1698879" cy="774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535" y="2251469"/>
            <a:ext cx="3752850" cy="9239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5560" y="3229205"/>
            <a:ext cx="467995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For any fixed set Y we then have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535" y="3712675"/>
            <a:ext cx="2854833" cy="8574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0" y="4707287"/>
                <a:ext cx="870610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𝛄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Now since γ &lt; 0 we </a:t>
                </a:r>
                <a:r>
                  <a:rPr lang="en-US" sz="2000" dirty="0" smtClean="0"/>
                  <a:t>can write </a:t>
                </a:r>
                <a:r>
                  <a:rPr lang="en-US" sz="2000" dirty="0"/>
                  <a:t>γ = -|γ| and thus have 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07287"/>
                <a:ext cx="8706104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700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5535" y="5340312"/>
            <a:ext cx="34766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5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14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82296" y="651874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Convergence of Perceptron algorithm (Proof)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-82296" y="1248166"/>
                <a:ext cx="870610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𝛄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Now since γ &lt; 0 we </a:t>
                </a:r>
                <a:r>
                  <a:rPr lang="en-US" sz="2000" dirty="0" smtClean="0"/>
                  <a:t>can write </a:t>
                </a:r>
                <a:r>
                  <a:rPr lang="en-US" sz="2000" dirty="0"/>
                  <a:t>γ = -|γ| and thus have 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296" y="1248166"/>
                <a:ext cx="8706104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700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75" y="1721348"/>
            <a:ext cx="3476625" cy="942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-54356" y="3754939"/>
                <a:ext cx="8668512" cy="7554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000000"/>
                    </a:solidFill>
                  </a:rPr>
                  <a:t>Using this result we thus are able to bound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>
                    <a:solidFill>
                      <a:srgbClr val="000000"/>
                    </a:solidFill>
                  </a:rPr>
                  <a:t>as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/>
                </a: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356" y="3754939"/>
                <a:ext cx="8668512" cy="755400"/>
              </a:xfrm>
              <a:prstGeom prst="rect">
                <a:avLst/>
              </a:prstGeom>
              <a:blipFill rotWithShape="0">
                <a:blip r:embed="rId4"/>
                <a:stretch>
                  <a:fillRect l="-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94508"/>
            <a:ext cx="9324975" cy="7744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16952" y="2894508"/>
            <a:ext cx="1708023" cy="774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510339"/>
            <a:ext cx="80391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6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15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82296" y="651874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Convergence of Perceptron algorithm (Proof)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885"/>
            <a:ext cx="8039100" cy="5371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0" y="2030381"/>
                <a:ext cx="9361488" cy="22540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000" dirty="0" smtClean="0">
                    <a:solidFill>
                      <a:srgbClr val="000000"/>
                    </a:solidFill>
                  </a:rPr>
                  <a:t>Up to this point we have been studying the distance between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</a:rPr>
                  <a:t> and </a:t>
                </a:r>
                <a:r>
                  <a:rPr lang="en-US" sz="2000" dirty="0">
                    <a:solidFill>
                      <a:srgbClr val="000000"/>
                    </a:solidFill>
                  </a:rPr>
                  <a:t>an arbitrary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vector  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</a:rPr>
                  <a:t> that </a:t>
                </a:r>
                <a:r>
                  <a:rPr lang="en-US" sz="2000" dirty="0">
                    <a:solidFill>
                      <a:srgbClr val="000000"/>
                    </a:solidFill>
                  </a:rPr>
                  <a:t>is parallel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.</a:t>
                </a:r>
                <a:r>
                  <a:rPr lang="en-US" sz="2000" dirty="0"/>
                  <a:t> Lets now consider how the distance between w(t) and </a:t>
                </a:r>
                <a:r>
                  <a:rPr lang="en-US" sz="2000" dirty="0">
                    <a:solidFill>
                      <a:srgbClr val="000000"/>
                    </a:solidFill>
                  </a:rPr>
                  <a:t>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behaves when </a:t>
                </a:r>
                <a:r>
                  <a:rPr lang="en-US" sz="2000" dirty="0" smtClean="0">
                    <a:solidFill>
                      <a:srgbClr val="A50021"/>
                    </a:solidFill>
                  </a:rPr>
                  <a:t>α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2|</m:t>
                        </m:r>
                        <m:r>
                          <a:rPr lang="en-US" sz="20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0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. 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Using that value in the above expression we find </a:t>
                </a:r>
                <a:r>
                  <a:rPr lang="en-US" sz="2000" dirty="0" smtClean="0"/>
                  <a:t>that,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30381"/>
                <a:ext cx="9361488" cy="2254015"/>
              </a:xfrm>
              <a:prstGeom prst="rect">
                <a:avLst/>
              </a:prstGeom>
              <a:blipFill rotWithShape="0">
                <a:blip r:embed="rId3"/>
                <a:stretch>
                  <a:fillRect l="-651" r="-586" b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960" y="4124949"/>
            <a:ext cx="6553200" cy="7810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988790"/>
            <a:ext cx="467995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and the bound above become</a:t>
            </a:r>
            <a:r>
              <a:rPr lang="en-US" sz="2000" dirty="0"/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912" y="5569499"/>
            <a:ext cx="7458075" cy="5715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370064" y="1355693"/>
            <a:ext cx="258096" cy="290227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0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16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82296" y="651874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Convergence of Perceptron algorithm (Proof)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22" y="1532574"/>
            <a:ext cx="7458075" cy="571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2544631"/>
            <a:ext cx="73061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Writing out these expressions for t = 0, 1, 2, . . . gives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35765"/>
            <a:ext cx="9361488" cy="244621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532888" y="5001768"/>
            <a:ext cx="301752" cy="219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214" y="4937760"/>
            <a:ext cx="419100" cy="39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1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17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82296" y="651874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Convergence of Perceptron algorithm (Proof)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2373"/>
            <a:ext cx="9361488" cy="24462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1746"/>
            <a:ext cx="9361488" cy="24046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32888" y="3017520"/>
            <a:ext cx="347472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7074" y="2898267"/>
            <a:ext cx="4191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7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18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82296" y="651874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Convergence of Perceptron algorithm (Proof)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7872"/>
            <a:ext cx="9353550" cy="24046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94021"/>
            <a:ext cx="93535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19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82296" y="651874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Convergence of Perceptron algorithm (Proof)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7495"/>
            <a:ext cx="9361488" cy="1190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0" y="2967335"/>
                <a:ext cx="830275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000000"/>
                    </a:solidFill>
                  </a:rPr>
                  <a:t>If the sequence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i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</a:rPr>
                  <a:t>is chosen to satisfy the following two conditions:</a:t>
                </a:r>
                <a:r>
                  <a:rPr lang="en-US" sz="2000" dirty="0"/>
                  <a:t> </a:t>
                </a: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67335"/>
                <a:ext cx="8302752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734" t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985731" y="2505670"/>
            <a:ext cx="5375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--------------------------------------------(1)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0" y="4661424"/>
                <a:ext cx="928116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</a:rPr>
                  <a:t>then there will be a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</a:rPr>
                  <a:t>such </a:t>
                </a:r>
                <a:r>
                  <a:rPr lang="en-US" sz="2000" dirty="0">
                    <a:solidFill>
                      <a:srgbClr val="000000"/>
                    </a:solidFill>
                  </a:rPr>
                  <a:t>that the right-hand side of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(1) becomes</a:t>
                </a:r>
                <a:br>
                  <a:rPr lang="en-US" sz="2000" dirty="0" smtClean="0">
                    <a:solidFill>
                      <a:srgbClr val="000000"/>
                    </a:solidFill>
                  </a:rPr>
                </a:br>
                <a:r>
                  <a:rPr lang="en-US" sz="2000" dirty="0" smtClean="0">
                    <a:solidFill>
                      <a:srgbClr val="000000"/>
                    </a:solidFill>
                  </a:rPr>
                  <a:t>non-positive</a:t>
                </a:r>
                <a:r>
                  <a:rPr lang="en-US" sz="2000" dirty="0">
                    <a:solidFill>
                      <a:srgbClr val="000000"/>
                    </a:solidFill>
                  </a:rPr>
                  <a:t>. Thus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,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61424"/>
                <a:ext cx="9281160" cy="707886"/>
              </a:xfrm>
              <a:prstGeom prst="rect">
                <a:avLst/>
              </a:prstGeom>
              <a:blipFill rotWithShape="0">
                <a:blip r:embed="rId4"/>
                <a:stretch>
                  <a:fillRect l="-657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2349" y="3415232"/>
            <a:ext cx="2133600" cy="1066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0231" y="3453332"/>
            <a:ext cx="2085975" cy="990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51108" y="377443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A50021"/>
                </a:solidFill>
              </a:rPr>
              <a:t>And </a:t>
            </a:r>
            <a:endParaRPr lang="en-US" b="1" dirty="0">
              <a:solidFill>
                <a:srgbClr val="A5002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578608" y="5586802"/>
                <a:ext cx="40125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608" y="5586802"/>
                <a:ext cx="401257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216" r="-1216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33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45369" y="490162"/>
            <a:ext cx="866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Linear Discriminant Functions And Decision </a:t>
            </a:r>
            <a:r>
              <a:rPr lang="en-US" sz="2400" b="1" dirty="0" err="1">
                <a:solidFill>
                  <a:srgbClr val="C00000"/>
                </a:solidFill>
              </a:rPr>
              <a:t>Hyperplanes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339975" y="3105835"/>
            <a:ext cx="46799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/>
              <a:t> </a:t>
            </a:r>
            <a:br>
              <a:rPr lang="pl-PL" dirty="0"/>
            </a:b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600" y="1511072"/>
            <a:ext cx="3695573" cy="4360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-45369" y="1027855"/>
            <a:ext cx="680313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31F20"/>
                </a:solidFill>
              </a:rPr>
              <a:t>Decision Hyper surface for a </a:t>
            </a:r>
            <a:r>
              <a:rPr lang="en-US" sz="2000" i="1" dirty="0">
                <a:solidFill>
                  <a:srgbClr val="231F20"/>
                </a:solidFill>
              </a:rPr>
              <a:t>l</a:t>
            </a:r>
            <a:r>
              <a:rPr lang="en-US" sz="2000" dirty="0">
                <a:solidFill>
                  <a:srgbClr val="231F20"/>
                </a:solidFill>
              </a:rPr>
              <a:t> dimensional dataset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756" y="2032282"/>
            <a:ext cx="3114675" cy="28261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440495" y="1930581"/>
            <a:ext cx="46799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231F20"/>
                </a:solidFill>
                <a:latin typeface="Garamond-Book"/>
              </a:rPr>
              <a:t>                                                                 </a:t>
            </a:r>
            <a:r>
              <a:rPr lang="en-US" sz="1400" b="1" dirty="0">
                <a:solidFill>
                  <a:srgbClr val="231F20"/>
                </a:solidFill>
                <a:latin typeface="Garamond-Book"/>
              </a:rPr>
              <a:t>-&gt;</a:t>
            </a:r>
            <a:r>
              <a:rPr lang="en-US" sz="1400" dirty="0">
                <a:solidFill>
                  <a:srgbClr val="231F20"/>
                </a:solidFill>
                <a:latin typeface="Garamond-Book"/>
              </a:rPr>
              <a:t> </a:t>
            </a:r>
            <a:r>
              <a:rPr lang="en-US" i="1" dirty="0">
                <a:solidFill>
                  <a:srgbClr val="231F20"/>
                </a:solidFill>
              </a:rPr>
              <a:t>threshold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15431" y="1962545"/>
            <a:ext cx="1876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231F20"/>
                </a:solidFill>
                <a:latin typeface="Garamond-BookItalic"/>
              </a:rPr>
              <a:t>-&gt;</a:t>
            </a:r>
            <a:r>
              <a:rPr lang="en-US" i="1" dirty="0">
                <a:solidFill>
                  <a:srgbClr val="231F20"/>
                </a:solidFill>
                <a:latin typeface="Garamond-BookItalic"/>
              </a:rPr>
              <a:t> </a:t>
            </a:r>
            <a:r>
              <a:rPr lang="en-US" i="1" dirty="0">
                <a:solidFill>
                  <a:srgbClr val="231F20"/>
                </a:solidFill>
              </a:rPr>
              <a:t>weight vector ,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280" y="1947145"/>
            <a:ext cx="447675" cy="3905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2127" y="1988921"/>
            <a:ext cx="83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Here,</a:t>
            </a:r>
            <a:r>
              <a:rPr lang="en-US" dirty="0"/>
              <a:t>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78" y="2443392"/>
            <a:ext cx="7121442" cy="42780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245016" y="4510698"/>
                <a:ext cx="27528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016" y="4510698"/>
                <a:ext cx="275286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097" r="-11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0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20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82296" y="651874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Convergence of Perceptron algorithm (Proof)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872" y="4668774"/>
            <a:ext cx="2162175" cy="304800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>
            <a:off x="3851621" y="3395406"/>
            <a:ext cx="576072" cy="996696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117960" y="1858338"/>
                <a:ext cx="408054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b="0" dirty="0" smtClean="0">
                  <a:ea typeface="Cambria Math" panose="02040503050406030204" pitchFamily="18" charset="0"/>
                </a:endParaRPr>
              </a:p>
              <a:p>
                <a:r>
                  <a:rPr lang="en-US" sz="2400" b="0" dirty="0" smtClean="0">
                    <a:solidFill>
                      <a:srgbClr val="A50021"/>
                    </a:solidFill>
                    <a:ea typeface="Cambria Math" panose="02040503050406030204" pitchFamily="18" charset="0"/>
                  </a:rPr>
                  <a:t>                        or,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960" y="1858338"/>
                <a:ext cx="4080541" cy="738664"/>
              </a:xfrm>
              <a:prstGeom prst="rect">
                <a:avLst/>
              </a:prstGeom>
              <a:blipFill rotWithShape="0">
                <a:blip r:embed="rId3"/>
                <a:stretch>
                  <a:fillRect l="-299" r="-448" b="-23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269978" y="2597002"/>
                <a:ext cx="38699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978" y="2597002"/>
                <a:ext cx="386997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60" r="-141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065776" y="5129784"/>
            <a:ext cx="948273" cy="40011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Proved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857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21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69742" y="458145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Variants of Perceptron algorithm 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15" y="4140859"/>
            <a:ext cx="7277100" cy="16192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8288" y="1037271"/>
            <a:ext cx="8369354" cy="3276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231F20"/>
                </a:solidFill>
              </a:rPr>
              <a:t>The algorithm belongs to </a:t>
            </a:r>
            <a:r>
              <a:rPr lang="en-US" sz="2000" dirty="0" smtClean="0">
                <a:solidFill>
                  <a:srgbClr val="231F20"/>
                </a:solidFill>
              </a:rPr>
              <a:t>a more </a:t>
            </a:r>
            <a:r>
              <a:rPr lang="en-US" sz="2000" dirty="0">
                <a:solidFill>
                  <a:srgbClr val="231F20"/>
                </a:solidFill>
              </a:rPr>
              <a:t>general algorithmic family known as </a:t>
            </a:r>
            <a:r>
              <a:rPr lang="en-US" sz="2000" i="1" dirty="0">
                <a:solidFill>
                  <a:srgbClr val="C00000"/>
                </a:solidFill>
              </a:rPr>
              <a:t>reward and punishment </a:t>
            </a:r>
            <a:r>
              <a:rPr lang="en-US" sz="2000" dirty="0">
                <a:solidFill>
                  <a:srgbClr val="231F20"/>
                </a:solidFill>
              </a:rPr>
              <a:t>schemes. If </a:t>
            </a:r>
            <a:r>
              <a:rPr lang="en-US" sz="2000" dirty="0" smtClean="0">
                <a:solidFill>
                  <a:srgbClr val="231F20"/>
                </a:solidFill>
              </a:rPr>
              <a:t>the classification </a:t>
            </a:r>
            <a:r>
              <a:rPr lang="en-US" sz="2000" dirty="0">
                <a:solidFill>
                  <a:srgbClr val="231F20"/>
                </a:solidFill>
              </a:rPr>
              <a:t>is correct, the reward is that no action is taken. If the current </a:t>
            </a:r>
            <a:r>
              <a:rPr lang="en-US" sz="2000" dirty="0" smtClean="0">
                <a:solidFill>
                  <a:srgbClr val="231F20"/>
                </a:solidFill>
              </a:rPr>
              <a:t>vector is </a:t>
            </a:r>
            <a:r>
              <a:rPr lang="en-US" sz="2000" dirty="0">
                <a:solidFill>
                  <a:srgbClr val="231F20"/>
                </a:solidFill>
              </a:rPr>
              <a:t>misclassified, the punishment is the cost of correction. It can be shown that </a:t>
            </a:r>
            <a:r>
              <a:rPr lang="en-US" sz="2000" dirty="0" smtClean="0">
                <a:solidFill>
                  <a:srgbClr val="231F20"/>
                </a:solidFill>
              </a:rPr>
              <a:t>this form </a:t>
            </a:r>
            <a:r>
              <a:rPr lang="en-US" sz="2000" dirty="0">
                <a:solidFill>
                  <a:srgbClr val="231F20"/>
                </a:solidFill>
              </a:rPr>
              <a:t>of the perceptron algorithm also converges in a finite number of iteration </a:t>
            </a:r>
            <a:r>
              <a:rPr lang="en-US" sz="2000" dirty="0" smtClean="0">
                <a:solidFill>
                  <a:srgbClr val="231F20"/>
                </a:solidFill>
              </a:rPr>
              <a:t>steps </a:t>
            </a:r>
            <a:r>
              <a:rPr lang="en-US" sz="2000" dirty="0" smtClean="0">
                <a:solidFill>
                  <a:schemeClr val="accent1"/>
                </a:solidFill>
              </a:rPr>
              <a:t>(Problem3.3</a:t>
            </a:r>
            <a:r>
              <a:rPr lang="en-US" sz="2000" dirty="0">
                <a:solidFill>
                  <a:schemeClr val="accent1"/>
                </a:solidFill>
              </a:rPr>
              <a:t>). 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598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69742" y="458145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The Pocket Algorithm</a:t>
            </a:r>
          </a:p>
        </p:txBody>
      </p:sp>
      <p:sp>
        <p:nvSpPr>
          <p:cNvPr id="3" name="Rectangle 2"/>
          <p:cNvSpPr/>
          <p:nvPr/>
        </p:nvSpPr>
        <p:spPr>
          <a:xfrm>
            <a:off x="384048" y="1148322"/>
            <a:ext cx="867765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231F20"/>
                </a:solidFill>
              </a:rPr>
              <a:t>A basic requirement for the </a:t>
            </a:r>
            <a:r>
              <a:rPr lang="en-US" sz="2000" dirty="0">
                <a:solidFill>
                  <a:schemeClr val="accent1"/>
                </a:solidFill>
              </a:rPr>
              <a:t>convergence</a:t>
            </a:r>
            <a:r>
              <a:rPr lang="en-US" sz="2000" dirty="0">
                <a:solidFill>
                  <a:srgbClr val="231F20"/>
                </a:solidFill>
              </a:rPr>
              <a:t> of the perceptron algorithm is </a:t>
            </a:r>
            <a:r>
              <a:rPr lang="en-US" sz="2000" dirty="0" smtClean="0">
                <a:solidFill>
                  <a:srgbClr val="231F20"/>
                </a:solidFill>
              </a:rPr>
              <a:t>the </a:t>
            </a:r>
            <a:r>
              <a:rPr lang="en-US" sz="2000" dirty="0" smtClean="0">
                <a:solidFill>
                  <a:schemeClr val="accent1"/>
                </a:solidFill>
              </a:rPr>
              <a:t>linear </a:t>
            </a:r>
            <a:r>
              <a:rPr lang="en-US" sz="2000" dirty="0" err="1" smtClean="0">
                <a:solidFill>
                  <a:schemeClr val="accent1"/>
                </a:solidFill>
              </a:rPr>
              <a:t>separability</a:t>
            </a:r>
            <a:r>
              <a:rPr lang="en-US" sz="2000" dirty="0" smtClean="0">
                <a:solidFill>
                  <a:srgbClr val="231F20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of the classes</a:t>
            </a:r>
            <a:r>
              <a:rPr lang="en-US" sz="2000" dirty="0">
                <a:solidFill>
                  <a:srgbClr val="231F20"/>
                </a:solidFill>
              </a:rPr>
              <a:t>. If this is not true, as is usually the case in </a:t>
            </a:r>
            <a:r>
              <a:rPr lang="en-US" sz="2000" dirty="0">
                <a:solidFill>
                  <a:schemeClr val="accent1"/>
                </a:solidFill>
              </a:rPr>
              <a:t>practice</a:t>
            </a:r>
            <a:r>
              <a:rPr lang="en-US" sz="2000" dirty="0">
                <a:solidFill>
                  <a:srgbClr val="231F20"/>
                </a:solidFill>
              </a:rPr>
              <a:t>, </a:t>
            </a:r>
            <a:r>
              <a:rPr lang="en-US" sz="2000" dirty="0" smtClean="0">
                <a:solidFill>
                  <a:srgbClr val="231F20"/>
                </a:solidFill>
              </a:rPr>
              <a:t>the perceptron </a:t>
            </a:r>
            <a:r>
              <a:rPr lang="en-US" sz="2000" dirty="0">
                <a:solidFill>
                  <a:srgbClr val="231F20"/>
                </a:solidFill>
              </a:rPr>
              <a:t>algorithm </a:t>
            </a:r>
            <a:r>
              <a:rPr lang="en-US" sz="2000" dirty="0">
                <a:solidFill>
                  <a:srgbClr val="C00000"/>
                </a:solidFill>
              </a:rPr>
              <a:t>does not converge</a:t>
            </a:r>
            <a:r>
              <a:rPr lang="en-US" sz="2000" dirty="0">
                <a:solidFill>
                  <a:srgbClr val="231F20"/>
                </a:solidFill>
              </a:rPr>
              <a:t>. A variant of the </a:t>
            </a:r>
            <a:r>
              <a:rPr lang="en-US" sz="2000" dirty="0" smtClean="0">
                <a:solidFill>
                  <a:srgbClr val="231F20"/>
                </a:solidFill>
              </a:rPr>
              <a:t>perceptron algorithm was suggested </a:t>
            </a:r>
            <a:r>
              <a:rPr lang="en-US" sz="2000" dirty="0">
                <a:solidFill>
                  <a:srgbClr val="231F20"/>
                </a:solidFill>
              </a:rPr>
              <a:t>in [Gal 90] that converges to an optimal solution even if the </a:t>
            </a:r>
            <a:r>
              <a:rPr lang="en-US" sz="2000" dirty="0">
                <a:solidFill>
                  <a:schemeClr val="accent1"/>
                </a:solidFill>
              </a:rPr>
              <a:t>linear </a:t>
            </a:r>
            <a:r>
              <a:rPr lang="en-US" sz="2000" dirty="0" err="1">
                <a:solidFill>
                  <a:schemeClr val="accent1"/>
                </a:solidFill>
              </a:rPr>
              <a:t>separability</a:t>
            </a:r>
            <a:r>
              <a:rPr lang="en-US" sz="2000" dirty="0">
                <a:solidFill>
                  <a:schemeClr val="accent1"/>
                </a:solidFill>
              </a:rPr>
              <a:t> condition is not fulfilled</a:t>
            </a:r>
            <a:r>
              <a:rPr lang="en-US" sz="2000" dirty="0">
                <a:solidFill>
                  <a:srgbClr val="231F20"/>
                </a:solidFill>
              </a:rPr>
              <a:t>. The algorithm is known as the </a:t>
            </a:r>
            <a:r>
              <a:rPr lang="en-US" sz="2000" i="1" dirty="0" smtClean="0">
                <a:solidFill>
                  <a:srgbClr val="231F20"/>
                </a:solidFill>
              </a:rPr>
              <a:t>pocket </a:t>
            </a:r>
            <a:r>
              <a:rPr lang="en-US" sz="2000" dirty="0" smtClean="0">
                <a:solidFill>
                  <a:srgbClr val="231F20"/>
                </a:solidFill>
              </a:rPr>
              <a:t>algorithm and </a:t>
            </a:r>
            <a:r>
              <a:rPr lang="en-US" sz="2000" dirty="0">
                <a:solidFill>
                  <a:srgbClr val="231F20"/>
                </a:solidFill>
              </a:rPr>
              <a:t>consists of the following two </a:t>
            </a:r>
            <a:r>
              <a:rPr lang="en-US" sz="2000" dirty="0" smtClean="0">
                <a:solidFill>
                  <a:srgbClr val="231F20"/>
                </a:solidFill>
              </a:rPr>
              <a:t>steps:</a:t>
            </a:r>
          </a:p>
          <a:p>
            <a:r>
              <a:rPr lang="en-US" sz="2000" dirty="0">
                <a:solidFill>
                  <a:srgbClr val="231F20"/>
                </a:solidFill>
              </a:rPr>
              <a:t/>
            </a:r>
            <a:br>
              <a:rPr lang="en-US" sz="2000" dirty="0">
                <a:solidFill>
                  <a:srgbClr val="231F2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■ Initialize the weight vector </a:t>
            </a:r>
            <a:r>
              <a:rPr lang="en-US" sz="2000" b="1" i="1" dirty="0">
                <a:solidFill>
                  <a:srgbClr val="000000"/>
                </a:solidFill>
              </a:rPr>
              <a:t>w</a:t>
            </a:r>
            <a:r>
              <a:rPr lang="en-US" sz="2000" dirty="0">
                <a:solidFill>
                  <a:srgbClr val="000000"/>
                </a:solidFill>
              </a:rPr>
              <a:t>(0) randomly. Define a stored (in the pocket!)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vector </a:t>
            </a:r>
            <a:r>
              <a:rPr lang="en-US" sz="2000" b="1" i="1" dirty="0" err="1">
                <a:solidFill>
                  <a:srgbClr val="000000"/>
                </a:solidFill>
              </a:rPr>
              <a:t>w</a:t>
            </a:r>
            <a:r>
              <a:rPr lang="en-US" sz="2000" i="1" dirty="0" err="1">
                <a:solidFill>
                  <a:srgbClr val="000000"/>
                </a:solidFill>
              </a:rPr>
              <a:t>s</a:t>
            </a:r>
            <a:r>
              <a:rPr lang="en-US" sz="2000" dirty="0">
                <a:solidFill>
                  <a:srgbClr val="000000"/>
                </a:solidFill>
              </a:rPr>
              <a:t>. Set a history counter </a:t>
            </a:r>
            <a:r>
              <a:rPr lang="en-US" sz="2000" b="1" i="1" dirty="0" err="1">
                <a:solidFill>
                  <a:srgbClr val="000000"/>
                </a:solidFill>
              </a:rPr>
              <a:t>hs</a:t>
            </a:r>
            <a:r>
              <a:rPr lang="en-US" sz="2000" i="1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of the </a:t>
            </a:r>
            <a:r>
              <a:rPr lang="en-US" sz="2000" b="1" i="1" dirty="0" err="1">
                <a:solidFill>
                  <a:srgbClr val="000000"/>
                </a:solidFill>
              </a:rPr>
              <a:t>w</a:t>
            </a:r>
            <a:r>
              <a:rPr lang="en-US" sz="2000" i="1" dirty="0" err="1">
                <a:solidFill>
                  <a:srgbClr val="000000"/>
                </a:solidFill>
              </a:rPr>
              <a:t>s</a:t>
            </a:r>
            <a:r>
              <a:rPr lang="en-US" sz="2000" i="1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to zero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2000" dirty="0">
                <a:solidFill>
                  <a:srgbClr val="000000"/>
                </a:solidFill>
              </a:rPr>
              <a:t/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■ At the </a:t>
            </a:r>
            <a:r>
              <a:rPr lang="en-US" sz="2000" b="1" i="1" dirty="0" smtClean="0">
                <a:solidFill>
                  <a:srgbClr val="000000"/>
                </a:solidFill>
              </a:rPr>
              <a:t>t </a:t>
            </a:r>
            <a:r>
              <a:rPr lang="en-US" sz="2000" b="1" dirty="0" err="1" smtClean="0">
                <a:solidFill>
                  <a:srgbClr val="000000"/>
                </a:solidFill>
              </a:rPr>
              <a:t>th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iteration step compute the update </a:t>
            </a:r>
            <a:r>
              <a:rPr lang="en-US" sz="2000" b="1" i="1" dirty="0">
                <a:solidFill>
                  <a:srgbClr val="000000"/>
                </a:solidFill>
              </a:rPr>
              <a:t>w</a:t>
            </a:r>
            <a:r>
              <a:rPr lang="en-US" sz="2000" b="1" dirty="0">
                <a:solidFill>
                  <a:srgbClr val="000000"/>
                </a:solidFill>
              </a:rPr>
              <a:t>(</a:t>
            </a:r>
            <a:r>
              <a:rPr lang="en-US" sz="2000" b="1" i="1" dirty="0">
                <a:solidFill>
                  <a:srgbClr val="000000"/>
                </a:solidFill>
              </a:rPr>
              <a:t>t </a:t>
            </a:r>
            <a:r>
              <a:rPr lang="en-US" sz="2000" b="1" dirty="0" smtClean="0">
                <a:solidFill>
                  <a:srgbClr val="000000"/>
                </a:solidFill>
              </a:rPr>
              <a:t>+ </a:t>
            </a:r>
            <a:r>
              <a:rPr lang="en-US" sz="2000" b="1" dirty="0">
                <a:solidFill>
                  <a:srgbClr val="000000"/>
                </a:solidFill>
              </a:rPr>
              <a:t>1), </a:t>
            </a:r>
            <a:r>
              <a:rPr lang="en-US" sz="2000" dirty="0">
                <a:solidFill>
                  <a:srgbClr val="000000"/>
                </a:solidFill>
              </a:rPr>
              <a:t>according to the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perceptron rule. Use the updated weight vector to test the number </a:t>
            </a:r>
            <a:r>
              <a:rPr lang="en-US" sz="2000" b="1" i="1" dirty="0">
                <a:solidFill>
                  <a:srgbClr val="000000"/>
                </a:solidFill>
              </a:rPr>
              <a:t>h</a:t>
            </a:r>
            <a:r>
              <a:rPr lang="en-US" sz="2000" i="1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of training vectors that are </a:t>
            </a:r>
            <a:r>
              <a:rPr lang="en-US" sz="2000" b="1" dirty="0">
                <a:solidFill>
                  <a:srgbClr val="000000"/>
                </a:solidFill>
              </a:rPr>
              <a:t>classified correctly</a:t>
            </a:r>
            <a:r>
              <a:rPr lang="en-US" sz="2000" dirty="0">
                <a:solidFill>
                  <a:srgbClr val="000000"/>
                </a:solidFill>
              </a:rPr>
              <a:t>. If </a:t>
            </a:r>
            <a:r>
              <a:rPr lang="en-US" sz="2000" b="1" i="1" dirty="0">
                <a:solidFill>
                  <a:srgbClr val="000000"/>
                </a:solidFill>
              </a:rPr>
              <a:t>h </a:t>
            </a:r>
            <a:r>
              <a:rPr lang="en-US" sz="2000" b="1" dirty="0" smtClean="0">
                <a:solidFill>
                  <a:srgbClr val="000000"/>
                </a:solidFill>
              </a:rPr>
              <a:t>&gt; </a:t>
            </a:r>
            <a:r>
              <a:rPr lang="en-US" sz="2000" b="1" i="1" dirty="0" err="1">
                <a:solidFill>
                  <a:srgbClr val="000000"/>
                </a:solidFill>
              </a:rPr>
              <a:t>hs</a:t>
            </a:r>
            <a:r>
              <a:rPr lang="en-US" sz="2000" b="1" i="1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replace </a:t>
            </a:r>
            <a:r>
              <a:rPr lang="en-US" sz="2000" b="1" i="1" dirty="0" err="1">
                <a:solidFill>
                  <a:srgbClr val="000000"/>
                </a:solidFill>
              </a:rPr>
              <a:t>w</a:t>
            </a:r>
            <a:r>
              <a:rPr lang="en-US" sz="2000" i="1" dirty="0" err="1">
                <a:solidFill>
                  <a:srgbClr val="000000"/>
                </a:solidFill>
              </a:rPr>
              <a:t>s</a:t>
            </a:r>
            <a:r>
              <a:rPr lang="en-US" sz="2000" i="1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with </a:t>
            </a:r>
            <a:r>
              <a:rPr lang="en-US" sz="2000" b="1" i="1" dirty="0" smtClean="0">
                <a:solidFill>
                  <a:srgbClr val="000000"/>
                </a:solidFill>
              </a:rPr>
              <a:t>w</a:t>
            </a:r>
            <a:r>
              <a:rPr lang="en-US" sz="2000" b="1" dirty="0" smtClean="0">
                <a:solidFill>
                  <a:srgbClr val="000000"/>
                </a:solidFill>
              </a:rPr>
              <a:t>(</a:t>
            </a:r>
            <a:r>
              <a:rPr lang="en-US" sz="2000" b="1" i="1" dirty="0" smtClean="0">
                <a:solidFill>
                  <a:srgbClr val="000000"/>
                </a:solidFill>
              </a:rPr>
              <a:t>t</a:t>
            </a:r>
            <a:r>
              <a:rPr lang="en-US" sz="2000" b="1" dirty="0" smtClean="0">
                <a:solidFill>
                  <a:srgbClr val="000000"/>
                </a:solidFill>
              </a:rPr>
              <a:t>+1)</a:t>
            </a:r>
            <a:r>
              <a:rPr lang="en-US" sz="2000" dirty="0" smtClean="0">
                <a:solidFill>
                  <a:srgbClr val="000000"/>
                </a:solidFill>
              </a:rPr>
              <a:t> and </a:t>
            </a:r>
            <a:r>
              <a:rPr lang="en-US" sz="2000" b="1" i="1" dirty="0" err="1">
                <a:solidFill>
                  <a:srgbClr val="000000"/>
                </a:solidFill>
              </a:rPr>
              <a:t>hs</a:t>
            </a:r>
            <a:r>
              <a:rPr lang="en-US" sz="2000" b="1" i="1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with </a:t>
            </a:r>
            <a:r>
              <a:rPr lang="en-US" sz="2000" b="1" i="1" dirty="0">
                <a:solidFill>
                  <a:srgbClr val="000000"/>
                </a:solidFill>
              </a:rPr>
              <a:t>h</a:t>
            </a:r>
            <a:r>
              <a:rPr lang="en-US" sz="2000" dirty="0">
                <a:solidFill>
                  <a:srgbClr val="000000"/>
                </a:solidFill>
              </a:rPr>
              <a:t>. Continue the iterations.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900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23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76850" y="449001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Linear Support Vector Machine (Motivation)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4048" y="1148322"/>
            <a:ext cx="8677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10" y="1338453"/>
            <a:ext cx="66675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9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24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76850" y="449001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Linear Support Vector Machine 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4048" y="1148322"/>
            <a:ext cx="8677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52" y="1066026"/>
            <a:ext cx="6245352" cy="440634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85801" y="5626900"/>
            <a:ext cx="8207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B5ED7"/>
                </a:solidFill>
              </a:rPr>
              <a:t>“Our </a:t>
            </a:r>
            <a:r>
              <a:rPr lang="en-US" i="1" dirty="0">
                <a:solidFill>
                  <a:srgbClr val="0B5ED7"/>
                </a:solidFill>
              </a:rPr>
              <a:t>goal is to search for </a:t>
            </a:r>
            <a:r>
              <a:rPr lang="en-US" i="1" dirty="0" smtClean="0">
                <a:solidFill>
                  <a:srgbClr val="0B5ED7"/>
                </a:solidFill>
              </a:rPr>
              <a:t>the direction </a:t>
            </a:r>
            <a:r>
              <a:rPr lang="en-US" i="1" dirty="0">
                <a:solidFill>
                  <a:srgbClr val="0B5ED7"/>
                </a:solidFill>
              </a:rPr>
              <a:t>that gives the maximum possible </a:t>
            </a:r>
            <a:r>
              <a:rPr lang="en-US" i="1" dirty="0" smtClean="0">
                <a:solidFill>
                  <a:srgbClr val="0B5ED7"/>
                </a:solidFill>
              </a:rPr>
              <a:t>margin” </a:t>
            </a:r>
            <a:r>
              <a:rPr lang="en-US" i="1" dirty="0">
                <a:solidFill>
                  <a:srgbClr val="0B5ED7"/>
                </a:solidFill>
              </a:rPr>
              <a:t/>
            </a:r>
            <a:br>
              <a:rPr lang="en-US" i="1" dirty="0">
                <a:solidFill>
                  <a:srgbClr val="0B5ED7"/>
                </a:solidFill>
              </a:rPr>
            </a:br>
            <a:endParaRPr lang="en-US" i="1" dirty="0">
              <a:solidFill>
                <a:srgbClr val="0B5E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20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F698-BBA9-4082-937D-B4B90FB5C1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7" name="Date Placeholder 3"/>
          <p:cNvSpPr txBox="1">
            <a:spLocks/>
          </p:cNvSpPr>
          <p:nvPr/>
        </p:nvSpPr>
        <p:spPr>
          <a:xfrm>
            <a:off x="468078" y="6356359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25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45369" y="490162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The distance of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 point from a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hyperplane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 is given by</a:t>
            </a:r>
            <a:endParaRPr lang="en-US" sz="28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39975" y="3105835"/>
            <a:ext cx="46799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/>
              <a:t> </a:t>
            </a:r>
            <a:br>
              <a:rPr lang="pl-PL" dirty="0"/>
            </a:b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155" y="1738864"/>
            <a:ext cx="5484666" cy="40675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51" y="4166909"/>
            <a:ext cx="2371725" cy="15716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51" y="1268679"/>
            <a:ext cx="2409825" cy="1362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828306" y="5967456"/>
                <a:ext cx="27528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306" y="5967456"/>
                <a:ext cx="275286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097" r="-11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037209" y="1268679"/>
                <a:ext cx="2543966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209" y="1268679"/>
                <a:ext cx="254396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8135" y="2955919"/>
            <a:ext cx="156429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3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F698-BBA9-4082-937D-B4B90FB5C1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468078" y="6356359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26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76850" y="449001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Linear Support Vector Machine 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4048" y="1148322"/>
            <a:ext cx="8677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240" y="972221"/>
            <a:ext cx="6298248" cy="50878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46" y="1273209"/>
            <a:ext cx="2409825" cy="1362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7538" y="2850727"/>
                <a:ext cx="33310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950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950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195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5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950" b="1" i="1" smtClean="0">
                        <a:latin typeface="Cambria Math" panose="02040503050406030204" pitchFamily="18" charset="0"/>
                      </a:rPr>
                      <m:t>|=|</m:t>
                    </m:r>
                    <m:sSub>
                      <m:sSubPr>
                        <m:ctrlPr>
                          <a:rPr lang="en-US" sz="195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5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195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195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5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95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950" b="1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95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5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5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195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195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5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95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950" b="1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95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5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5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195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950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195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38" y="2850727"/>
                <a:ext cx="3331040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3663" t="-2000" r="-18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777" y="3373947"/>
            <a:ext cx="657225" cy="619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34543" y="3416951"/>
                <a:ext cx="416717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z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43" y="3416951"/>
                <a:ext cx="416717" cy="360804"/>
              </a:xfrm>
              <a:prstGeom prst="rect">
                <a:avLst/>
              </a:prstGeom>
              <a:blipFill rotWithShape="0">
                <a:blip r:embed="rId6"/>
                <a:stretch>
                  <a:fillRect l="-17647" r="-33824" b="-37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0472" y="5108667"/>
            <a:ext cx="2686050" cy="5524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5004" y="653350"/>
            <a:ext cx="2286000" cy="466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56" y="4711621"/>
            <a:ext cx="3322125" cy="885825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 flipV="1">
            <a:off x="5687163" y="972221"/>
            <a:ext cx="54959" cy="1089054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296583" y="4300780"/>
            <a:ext cx="574421" cy="85375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/>
              <p14:cNvContentPartPr/>
              <p14:nvPr/>
            </p14:nvContentPartPr>
            <p14:xfrm>
              <a:off x="5404320" y="2705040"/>
              <a:ext cx="1194120" cy="978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88480" y="2641680"/>
                <a:ext cx="1225800" cy="11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7372800" y="228600"/>
              <a:ext cx="222480" cy="5018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56960" y="165240"/>
                <a:ext cx="254520" cy="62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/>
              <p14:cNvContentPartPr/>
              <p14:nvPr/>
            </p14:nvContentPartPr>
            <p14:xfrm>
              <a:off x="7461720" y="495360"/>
              <a:ext cx="228960" cy="19728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45880" y="431640"/>
                <a:ext cx="26064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/>
              <p14:cNvContentPartPr/>
              <p14:nvPr/>
            </p14:nvContentPartPr>
            <p14:xfrm>
              <a:off x="7766640" y="0"/>
              <a:ext cx="343080" cy="7624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50800" y="-63360"/>
                <a:ext cx="37476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/>
              <p14:cNvContentPartPr/>
              <p14:nvPr/>
            </p14:nvContentPartPr>
            <p14:xfrm>
              <a:off x="7995240" y="311040"/>
              <a:ext cx="254160" cy="31788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79400" y="247680"/>
                <a:ext cx="28584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/>
              <p14:cNvContentPartPr/>
              <p14:nvPr/>
            </p14:nvContentPartPr>
            <p14:xfrm>
              <a:off x="8217360" y="146160"/>
              <a:ext cx="616320" cy="12708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01520" y="82440"/>
                <a:ext cx="6480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Ink 21"/>
              <p14:cNvContentPartPr/>
              <p14:nvPr/>
            </p14:nvContentPartPr>
            <p14:xfrm>
              <a:off x="8522280" y="260280"/>
              <a:ext cx="63720" cy="8895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06440" y="196920"/>
                <a:ext cx="95400" cy="10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/>
              <p14:cNvContentPartPr/>
              <p14:nvPr/>
            </p14:nvContentPartPr>
            <p14:xfrm>
              <a:off x="3638880" y="3657600"/>
              <a:ext cx="1626120" cy="118764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23040" y="3594240"/>
                <a:ext cx="1657800" cy="13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" name="Ink 23"/>
              <p14:cNvContentPartPr/>
              <p14:nvPr/>
            </p14:nvContentPartPr>
            <p14:xfrm>
              <a:off x="3899160" y="5924520"/>
              <a:ext cx="641880" cy="9273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83320" y="5861160"/>
                <a:ext cx="673560" cy="10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" name="Ink 25"/>
              <p14:cNvContentPartPr/>
              <p14:nvPr/>
            </p14:nvContentPartPr>
            <p14:xfrm>
              <a:off x="5270760" y="5873760"/>
              <a:ext cx="451440" cy="15264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254920" y="5810400"/>
                <a:ext cx="48312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/>
              <p14:cNvContentPartPr/>
              <p14:nvPr/>
            </p14:nvContentPartPr>
            <p14:xfrm>
              <a:off x="5283720" y="6039000"/>
              <a:ext cx="851040" cy="54000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67520" y="5975280"/>
                <a:ext cx="8830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/>
              <p14:cNvContentPartPr/>
              <p14:nvPr/>
            </p14:nvContentPartPr>
            <p14:xfrm>
              <a:off x="5264640" y="6051600"/>
              <a:ext cx="360" cy="3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48800" y="598788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/>
              <p14:cNvContentPartPr/>
              <p14:nvPr/>
            </p14:nvContentPartPr>
            <p14:xfrm>
              <a:off x="4858200" y="4629240"/>
              <a:ext cx="590760" cy="21909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42360" y="4565520"/>
                <a:ext cx="622440" cy="23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k 29"/>
              <p14:cNvContentPartPr/>
              <p14:nvPr/>
            </p14:nvContentPartPr>
            <p14:xfrm>
              <a:off x="4299120" y="5257800"/>
              <a:ext cx="381600" cy="159408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83280" y="5194440"/>
                <a:ext cx="413280" cy="17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1" name="Ink 30"/>
              <p14:cNvContentPartPr/>
              <p14:nvPr/>
            </p14:nvContentPartPr>
            <p14:xfrm>
              <a:off x="4401000" y="5823000"/>
              <a:ext cx="730440" cy="3204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84800" y="5759280"/>
                <a:ext cx="7624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2" name="Ink 31"/>
              <p14:cNvContentPartPr/>
              <p14:nvPr/>
            </p14:nvContentPartPr>
            <p14:xfrm>
              <a:off x="4616640" y="5029200"/>
              <a:ext cx="279720" cy="182268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600800" y="4965840"/>
                <a:ext cx="311760" cy="19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3" name="Ink 32"/>
              <p14:cNvContentPartPr/>
              <p14:nvPr/>
            </p14:nvContentPartPr>
            <p14:xfrm>
              <a:off x="1689120" y="4927680"/>
              <a:ext cx="159120" cy="3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673280" y="4863960"/>
                <a:ext cx="1908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4" name="Ink 33"/>
              <p14:cNvContentPartPr/>
              <p14:nvPr/>
            </p14:nvContentPartPr>
            <p14:xfrm>
              <a:off x="2940120" y="4876920"/>
              <a:ext cx="261000" cy="8280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924280" y="4813200"/>
                <a:ext cx="29268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5" name="Ink 34"/>
              <p14:cNvContentPartPr/>
              <p14:nvPr/>
            </p14:nvContentPartPr>
            <p14:xfrm>
              <a:off x="1676520" y="5295960"/>
              <a:ext cx="279720" cy="6372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660680" y="5232240"/>
                <a:ext cx="31140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6" name="Ink 35"/>
              <p14:cNvContentPartPr/>
              <p14:nvPr/>
            </p14:nvContentPartPr>
            <p14:xfrm>
              <a:off x="2997360" y="5391000"/>
              <a:ext cx="228960" cy="1332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981520" y="5327640"/>
                <a:ext cx="2606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7" name="Ink 36"/>
              <p14:cNvContentPartPr/>
              <p14:nvPr/>
            </p14:nvContentPartPr>
            <p14:xfrm>
              <a:off x="6083640" y="2235240"/>
              <a:ext cx="6840" cy="17172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067800" y="2171520"/>
                <a:ext cx="3852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8" name="Ink 37"/>
              <p14:cNvContentPartPr/>
              <p14:nvPr/>
            </p14:nvContentPartPr>
            <p14:xfrm>
              <a:off x="6261480" y="1397160"/>
              <a:ext cx="1168920" cy="9273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245640" y="1333440"/>
                <a:ext cx="1200600" cy="10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9" name="Ink 38"/>
              <p14:cNvContentPartPr/>
              <p14:nvPr/>
            </p14:nvContentPartPr>
            <p14:xfrm>
              <a:off x="8401680" y="1327320"/>
              <a:ext cx="622440" cy="59724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385840" y="1263600"/>
                <a:ext cx="654480" cy="72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0" name="Ink 39"/>
              <p14:cNvContentPartPr/>
              <p14:nvPr/>
            </p14:nvContentPartPr>
            <p14:xfrm>
              <a:off x="8337960" y="1936800"/>
              <a:ext cx="762480" cy="38124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322120" y="1873080"/>
                <a:ext cx="79416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1" name="Ink 40"/>
              <p14:cNvContentPartPr/>
              <p14:nvPr/>
            </p14:nvContentPartPr>
            <p14:xfrm>
              <a:off x="8458560" y="2540160"/>
              <a:ext cx="83160" cy="56520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442720" y="2476440"/>
                <a:ext cx="114840" cy="69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2" name="Ink 41"/>
              <p14:cNvContentPartPr/>
              <p14:nvPr/>
            </p14:nvContentPartPr>
            <p14:xfrm>
              <a:off x="8560440" y="2470320"/>
              <a:ext cx="25560" cy="57816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544600" y="2406600"/>
                <a:ext cx="57240" cy="70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3" name="Ink 42"/>
              <p14:cNvContentPartPr/>
              <p14:nvPr/>
            </p14:nvContentPartPr>
            <p14:xfrm>
              <a:off x="8750880" y="2425680"/>
              <a:ext cx="222480" cy="33048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735040" y="2362320"/>
                <a:ext cx="25416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4" name="Ink 43"/>
              <p14:cNvContentPartPr/>
              <p14:nvPr/>
            </p14:nvContentPartPr>
            <p14:xfrm>
              <a:off x="8979480" y="2209680"/>
              <a:ext cx="127440" cy="52740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963640" y="2146320"/>
                <a:ext cx="159120" cy="65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5" name="Ink 44"/>
              <p14:cNvContentPartPr/>
              <p14:nvPr/>
            </p14:nvContentPartPr>
            <p14:xfrm>
              <a:off x="9011160" y="2190600"/>
              <a:ext cx="203760" cy="57852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995320" y="2127240"/>
                <a:ext cx="235440" cy="70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081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F698-BBA9-4082-937D-B4B90FB5C1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468078" y="6356359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27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76851" y="260616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Linear Support Vector Machine 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4048" y="1148322"/>
            <a:ext cx="8677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93" y="783835"/>
            <a:ext cx="6359623" cy="37806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12" y="4746479"/>
            <a:ext cx="7041372" cy="15275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6888" y="3207382"/>
            <a:ext cx="2286000" cy="466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5177" y="3776982"/>
            <a:ext cx="26860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9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F698-BBA9-4082-937D-B4B90FB5C1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468078" y="6356359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28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76851" y="260616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Linear Support Vector Machine 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4048" y="1148322"/>
            <a:ext cx="8677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" y="942575"/>
            <a:ext cx="7041372" cy="15275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64" y="4277995"/>
            <a:ext cx="6315075" cy="1352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264" y="2805415"/>
            <a:ext cx="1695450" cy="390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0042" y="3368347"/>
            <a:ext cx="3514725" cy="381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5658120" y="552600"/>
              <a:ext cx="978480" cy="9655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42280" y="488880"/>
                <a:ext cx="1010160" cy="10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7722000" y="666720"/>
              <a:ext cx="76680" cy="4449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06160" y="603360"/>
                <a:ext cx="10836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7880760" y="641520"/>
              <a:ext cx="108360" cy="4575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64920" y="577800"/>
                <a:ext cx="140040" cy="58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/>
              <p14:cNvContentPartPr/>
              <p14:nvPr/>
            </p14:nvContentPartPr>
            <p14:xfrm>
              <a:off x="8103240" y="622440"/>
              <a:ext cx="387720" cy="3430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87400" y="558720"/>
                <a:ext cx="41940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/>
              <p14:cNvContentPartPr/>
              <p14:nvPr/>
            </p14:nvContentPartPr>
            <p14:xfrm>
              <a:off x="8636400" y="444600"/>
              <a:ext cx="76680" cy="43848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20560" y="380880"/>
                <a:ext cx="108360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/>
              <p14:cNvContentPartPr/>
              <p14:nvPr/>
            </p14:nvContentPartPr>
            <p14:xfrm>
              <a:off x="8814240" y="317520"/>
              <a:ext cx="45000" cy="59724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98400" y="254160"/>
                <a:ext cx="76680" cy="72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627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F698-BBA9-4082-937D-B4B90FB5C1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468078" y="6356359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29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76851" y="260616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Linear Support Vector Machine 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4048" y="1148322"/>
            <a:ext cx="8677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42" y="942407"/>
            <a:ext cx="6315075" cy="112661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2122" y="4181483"/>
            <a:ext cx="91215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necessary conditions for </a:t>
            </a:r>
            <a:r>
              <a:rPr lang="en-US" dirty="0" smtClean="0"/>
              <a:t>its minimum </a:t>
            </a:r>
            <a:r>
              <a:rPr lang="en-US" dirty="0"/>
              <a:t>are given by the </a:t>
            </a:r>
            <a:r>
              <a:rPr lang="en-US" dirty="0" err="1"/>
              <a:t>Karush</a:t>
            </a:r>
            <a:r>
              <a:rPr lang="en-US" dirty="0"/>
              <a:t>-Kuhn-Tucker (KKT) conditions. To introduce these </a:t>
            </a:r>
            <a:r>
              <a:rPr lang="en-US" dirty="0" smtClean="0"/>
              <a:t>we need </a:t>
            </a:r>
            <a:r>
              <a:rPr lang="en-US" dirty="0"/>
              <a:t>to form the Lagrangian L given </a:t>
            </a:r>
            <a:r>
              <a:rPr lang="en-US" dirty="0" smtClean="0"/>
              <a:t>by,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977" y="5039860"/>
            <a:ext cx="4255994" cy="72591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09231" y="2827715"/>
            <a:ext cx="9027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02122"/>
                </a:solidFill>
              </a:rPr>
              <a:t>In </a:t>
            </a:r>
            <a:r>
              <a:rPr lang="en-US" dirty="0">
                <a:solidFill>
                  <a:srgbClr val="202122"/>
                </a:solidFill>
              </a:rPr>
              <a:t>order to find the maximum or minimum of a </a:t>
            </a:r>
            <a:r>
              <a:rPr lang="en-US" dirty="0" smtClean="0">
                <a:solidFill>
                  <a:srgbClr val="202122"/>
                </a:solidFill>
              </a:rPr>
              <a:t>function f(x)=0</a:t>
            </a:r>
            <a:r>
              <a:rPr lang="en-US" dirty="0">
                <a:solidFill>
                  <a:srgbClr val="202122"/>
                </a:solidFill>
              </a:rPr>
              <a:t>, subjected to the equality </a:t>
            </a:r>
            <a:r>
              <a:rPr lang="en-US" dirty="0" smtClean="0">
                <a:solidFill>
                  <a:srgbClr val="202122"/>
                </a:solidFill>
              </a:rPr>
              <a:t>constraint </a:t>
            </a:r>
            <a:r>
              <a:rPr lang="en-US" dirty="0">
                <a:solidFill>
                  <a:srgbClr val="202122"/>
                </a:solidFill>
              </a:rPr>
              <a:t>g(x)=0 form the Lagrangian function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431956" y="3586748"/>
            <a:ext cx="467995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L(x,</a:t>
            </a:r>
            <a:r>
              <a:rPr lang="el-GR" dirty="0" smtClean="0"/>
              <a:t>λ</a:t>
            </a:r>
            <a:r>
              <a:rPr lang="en-US" dirty="0" smtClean="0"/>
              <a:t>)=</a:t>
            </a:r>
            <a:r>
              <a:rPr lang="en-US" dirty="0"/>
              <a:t>f(x</a:t>
            </a:r>
            <a:r>
              <a:rPr lang="en-US" dirty="0" smtClean="0"/>
              <a:t>)-</a:t>
            </a:r>
            <a:r>
              <a:rPr lang="el-GR" dirty="0"/>
              <a:t> λ </a:t>
            </a:r>
            <a:r>
              <a:rPr lang="en-US" dirty="0" smtClean="0"/>
              <a:t>g(x)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1" y="2230959"/>
            <a:ext cx="27717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5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45369" y="490162"/>
            <a:ext cx="866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Linear Discriminant Functions And Decision </a:t>
            </a:r>
            <a:r>
              <a:rPr lang="en-US" sz="2400" b="1" dirty="0" err="1">
                <a:solidFill>
                  <a:srgbClr val="C00000"/>
                </a:solidFill>
              </a:rPr>
              <a:t>Hyperplanes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339975" y="3105835"/>
            <a:ext cx="46799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/>
              <a:t> </a:t>
            </a:r>
            <a:br>
              <a:rPr lang="pl-PL" dirty="0"/>
            </a:b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838" y="1557823"/>
            <a:ext cx="5484666" cy="339489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3503" y="1213009"/>
            <a:ext cx="4133088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231F20"/>
                </a:solidFill>
              </a:rPr>
              <a:t>If </a:t>
            </a:r>
            <a:r>
              <a:rPr lang="en-US" sz="2000" b="1" i="1" dirty="0">
                <a:solidFill>
                  <a:srgbClr val="231F20"/>
                </a:solidFill>
              </a:rPr>
              <a:t>x</a:t>
            </a:r>
            <a:r>
              <a:rPr lang="en-US" sz="2000" dirty="0">
                <a:solidFill>
                  <a:srgbClr val="231F20"/>
                </a:solidFill>
              </a:rPr>
              <a:t>1, </a:t>
            </a:r>
            <a:r>
              <a:rPr lang="en-US" sz="2000" b="1" i="1" dirty="0">
                <a:solidFill>
                  <a:srgbClr val="231F20"/>
                </a:solidFill>
              </a:rPr>
              <a:t>x</a:t>
            </a:r>
            <a:r>
              <a:rPr lang="en-US" sz="2000" dirty="0">
                <a:solidFill>
                  <a:srgbClr val="231F20"/>
                </a:solidFill>
              </a:rPr>
              <a:t>2 are two points on the decision </a:t>
            </a:r>
            <a:r>
              <a:rPr lang="en-US" sz="2000" dirty="0" smtClean="0">
                <a:solidFill>
                  <a:srgbClr val="231F20"/>
                </a:solidFill>
              </a:rPr>
              <a:t>hyperplane, </a:t>
            </a:r>
            <a:r>
              <a:rPr lang="en-US" sz="2000" dirty="0">
                <a:solidFill>
                  <a:srgbClr val="231F20"/>
                </a:solidFill>
              </a:rPr>
              <a:t>then the following </a:t>
            </a:r>
            <a:r>
              <a:rPr lang="en-US" sz="2000" dirty="0" smtClean="0">
                <a:solidFill>
                  <a:srgbClr val="231F20"/>
                </a:solidFill>
              </a:rPr>
              <a:t>is valid</a:t>
            </a:r>
            <a:r>
              <a:rPr lang="en-US" sz="2000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3" y="2882701"/>
            <a:ext cx="3724275" cy="87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503" y="3732780"/>
            <a:ext cx="41330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1" dirty="0">
                <a:solidFill>
                  <a:srgbClr val="000000"/>
                </a:solidFill>
              </a:rPr>
              <a:t>w </a:t>
            </a:r>
            <a:r>
              <a:rPr lang="en-US" sz="2000" dirty="0">
                <a:solidFill>
                  <a:srgbClr val="000000"/>
                </a:solidFill>
              </a:rPr>
              <a:t>is </a:t>
            </a:r>
            <a:r>
              <a:rPr lang="en-US" sz="2000" i="1" dirty="0">
                <a:solidFill>
                  <a:srgbClr val="000000"/>
                </a:solidFill>
              </a:rPr>
              <a:t>orthogonal </a:t>
            </a:r>
            <a:r>
              <a:rPr lang="en-US" sz="2000" dirty="0">
                <a:solidFill>
                  <a:srgbClr val="000000"/>
                </a:solidFill>
              </a:rPr>
              <a:t>to </a:t>
            </a:r>
            <a:r>
              <a:rPr lang="en-US" sz="2000" dirty="0" smtClean="0">
                <a:solidFill>
                  <a:srgbClr val="000000"/>
                </a:solidFill>
              </a:rPr>
              <a:t>the decision </a:t>
            </a:r>
            <a:r>
              <a:rPr lang="en-US" sz="2000" dirty="0">
                <a:solidFill>
                  <a:srgbClr val="000000"/>
                </a:solidFill>
              </a:rPr>
              <a:t>hyperplane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8" y="4775527"/>
            <a:ext cx="2371725" cy="15716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5228" y="4840207"/>
            <a:ext cx="2409825" cy="136207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339355" y="1264273"/>
            <a:ext cx="467995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</a:rPr>
              <a:t>One Side: g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b="1" i="1" dirty="0" smtClean="0">
                <a:solidFill>
                  <a:srgbClr val="000000"/>
                </a:solidFill>
              </a:rPr>
              <a:t>x</a:t>
            </a:r>
            <a:r>
              <a:rPr lang="en-US" dirty="0" smtClean="0">
                <a:solidFill>
                  <a:srgbClr val="000000"/>
                </a:solidFill>
              </a:rPr>
              <a:t>) &gt; 0 (+) </a:t>
            </a:r>
          </a:p>
          <a:p>
            <a:r>
              <a:rPr lang="en-US" i="1" dirty="0" smtClean="0">
                <a:solidFill>
                  <a:srgbClr val="000000"/>
                </a:solidFill>
              </a:rPr>
              <a:t>Other Side: g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b="1" i="1" dirty="0" smtClean="0">
                <a:solidFill>
                  <a:srgbClr val="000000"/>
                </a:solidFill>
              </a:rPr>
              <a:t>x</a:t>
            </a:r>
            <a:r>
              <a:rPr lang="en-US" dirty="0">
                <a:solidFill>
                  <a:srgbClr val="000000"/>
                </a:solidFill>
              </a:rPr>
              <a:t>) </a:t>
            </a:r>
            <a:r>
              <a:rPr lang="en-US" dirty="0" smtClean="0">
                <a:solidFill>
                  <a:srgbClr val="000000"/>
                </a:solidFill>
              </a:rPr>
              <a:t>&lt; 0 (-)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495818" y="5071608"/>
                <a:ext cx="27528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818" y="5071608"/>
                <a:ext cx="275286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104" r="-13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17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F698-BBA9-4082-937D-B4B90FB5C1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468078" y="6356359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30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76851" y="260616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Linear Support Vector Machine 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4048" y="1148322"/>
            <a:ext cx="8677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-59803" y="855934"/>
            <a:ext cx="91215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necessary conditions for </a:t>
            </a:r>
            <a:r>
              <a:rPr lang="en-US" dirty="0" smtClean="0"/>
              <a:t>its minimum </a:t>
            </a:r>
            <a:r>
              <a:rPr lang="en-US" dirty="0"/>
              <a:t>are given by the </a:t>
            </a:r>
            <a:r>
              <a:rPr lang="en-US" dirty="0" err="1"/>
              <a:t>Karush</a:t>
            </a:r>
            <a:r>
              <a:rPr lang="en-US" dirty="0"/>
              <a:t>-Kuhn-Tucker (KKT) conditions. To introduce these </a:t>
            </a:r>
            <a:r>
              <a:rPr lang="en-US" dirty="0" smtClean="0"/>
              <a:t>we need </a:t>
            </a:r>
            <a:r>
              <a:rPr lang="en-US" dirty="0"/>
              <a:t>to form the Lagrangian L given </a:t>
            </a:r>
            <a:r>
              <a:rPr lang="en-US" dirty="0" smtClean="0"/>
              <a:t>by,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92" y="1574363"/>
            <a:ext cx="4998203" cy="72591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59804" y="2372380"/>
            <a:ext cx="7041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Then the KKT conditions for the above problem are: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533" y="2934034"/>
            <a:ext cx="2886075" cy="647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453" y="3849220"/>
            <a:ext cx="2694033" cy="7465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533" y="5074907"/>
            <a:ext cx="2809875" cy="6356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5870" y="3444752"/>
            <a:ext cx="18669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F698-BBA9-4082-937D-B4B90FB5C1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468078" y="6356359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31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76851" y="260616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Linear Support Vector Machine 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4048" y="1148322"/>
            <a:ext cx="8677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78" y="937048"/>
            <a:ext cx="4998203" cy="7259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542" y="324409"/>
            <a:ext cx="1866900" cy="16478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04578"/>
            <a:ext cx="9361488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8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F698-BBA9-4082-937D-B4B90FB5C1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468078" y="6356359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32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76851" y="260616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Linear Support Vector Machine 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4048" y="1148322"/>
            <a:ext cx="8677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82664" y="1270685"/>
                <a:ext cx="7997126" cy="2779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GB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Compute the misclassification cost value C.</a:t>
                </a:r>
                <a:endParaRPr lang="en-US" sz="1600" u="none" strike="noStrike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342900" lvl="0" indent="-342900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GB" u="none" strike="noStrike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Solve </a:t>
                </a:r>
                <a:r>
                  <a:rPr lang="en-GB" u="none" strike="noStrike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 optimization problem to obtain the optimal solution </a:t>
                </a:r>
                <a:br>
                  <a:rPr lang="en-GB" u="none" strike="noStrike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p>
                        <m:r>
                          <a:rPr lang="en-GB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GB" i="1" u="none" strike="noStrike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 u="none" strike="noStrike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GB" i="1" u="none" strike="noStrike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i="1" u="none" strike="noStrike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GB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u="none" strike="noStrike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GB" i="1" u="none" strike="noStrike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GB" i="1" u="none" strike="noStrike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GB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…..,</m:t>
                        </m:r>
                        <m:sSubSup>
                          <m:sSubSupPr>
                            <m:ctrlPr>
                              <a:rPr lang="en-US" i="1" u="none" strike="noStrike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GB" i="1" u="none" strike="noStrike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GB" i="1" u="none" strike="noStrike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GB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GB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u="none" strike="noStrike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342900" lvl="0" indent="-342900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GB" u="none" strike="noStrike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Compute </a:t>
                </a:r>
                <a:r>
                  <a:rPr lang="en-GB" u="none" strike="noStrike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 </a:t>
                </a:r>
                <a14:m>
                  <m:oMath xmlns:m="http://schemas.openxmlformats.org/officeDocument/2006/math">
                    <m:r>
                      <a:rPr lang="en-GB" i="1" u="none" strike="noStrike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en-US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GB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i="1" u="none" strike="noStrike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 u="none" strike="noStrike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GB" i="1" u="none" strike="noStrike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i="1" u="none" strike="noStrike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i="1" u="none" strike="noStrike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i="1" u="none" strike="noStrike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 u="none" strike="noStrike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u="none" strike="noStrike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i="1" u="none" strike="noStrike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 u="none" strike="noStrike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1600" u="none" strike="noStrike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342900" lvl="0" indent="-342900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GB" u="none" strike="noStrike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Choose a positive component, </a:t>
                </a:r>
                <a14:m>
                  <m:oMath xmlns:m="http://schemas.openxmlformats.org/officeDocument/2006/math">
                    <m:r>
                      <a:rPr lang="en-GB" i="1" u="none" strike="noStrike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0&lt;</m:t>
                    </m:r>
                    <m:sSub>
                      <m:sSubPr>
                        <m:ctrlPr>
                          <a:rPr lang="en-US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GB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u="none" strike="noStrike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GB" u="none" strike="noStrike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from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…..,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u="none" strike="noStrike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r>
                  <a:rPr lang="en-GB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Construct the decision function</a:t>
                </a:r>
                <a:br>
                  <a:rPr lang="en-GB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en-GB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𝑠𝑖𝑔𝑛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64" y="1270685"/>
                <a:ext cx="7997126" cy="2779992"/>
              </a:xfrm>
              <a:prstGeom prst="rect">
                <a:avLst/>
              </a:prstGeom>
              <a:blipFill rotWithShape="0">
                <a:blip r:embed="rId2"/>
                <a:stretch>
                  <a:fillRect l="-610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89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7" y="425118"/>
            <a:ext cx="8425339" cy="1143000"/>
          </a:xfrm>
        </p:spPr>
        <p:txBody>
          <a:bodyPr/>
          <a:lstStyle/>
          <a:p>
            <a:r>
              <a:rPr lang="en-US" dirty="0" smtClean="0">
                <a:solidFill>
                  <a:srgbClr val="A50021"/>
                </a:solidFill>
              </a:rPr>
              <a:t>Thanks To</a:t>
            </a:r>
            <a:endParaRPr lang="en-US" dirty="0">
              <a:solidFill>
                <a:srgbClr val="A5002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F698-BBA9-4082-937D-B4B90FB5C1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53054" y="2545960"/>
            <a:ext cx="6255385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Sergios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Theodoridis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&amp;</a:t>
            </a:r>
            <a:endParaRPr lang="el-GR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3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Konstantinos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Koutroumbas</a:t>
            </a:r>
            <a:endParaRPr lang="el-GR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5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2796360"/>
            <a:ext cx="8425339" cy="1143000"/>
          </a:xfrm>
        </p:spPr>
        <p:txBody>
          <a:bodyPr/>
          <a:lstStyle/>
          <a:p>
            <a:pPr algn="ctr"/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F698-BBA9-4082-937D-B4B90FB5C1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4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45369" y="490162"/>
            <a:ext cx="866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Linear Discriminant Functions And Decision </a:t>
            </a:r>
            <a:r>
              <a:rPr lang="en-US" sz="2400" b="1" dirty="0" err="1">
                <a:solidFill>
                  <a:srgbClr val="C00000"/>
                </a:solidFill>
              </a:rPr>
              <a:t>Hyperplanes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135"/>
            <a:ext cx="9361488" cy="376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715667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Perceptron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Algorithm (Cost Function)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39975" y="3105835"/>
            <a:ext cx="46799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/>
              <a:t> </a:t>
            </a:r>
            <a:br>
              <a:rPr lang="pl-PL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328" y="2905759"/>
            <a:ext cx="9281160" cy="13725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9872" y="4343393"/>
            <a:ext cx="2924175" cy="1038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956815" y="1606825"/>
                <a:ext cx="3481927" cy="10322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solidFill>
                      <a:srgbClr val="231F20"/>
                    </a:solidFill>
                    <a:latin typeface="Garamond-Book"/>
                  </a:rPr>
                  <a:t>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1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000" b="1" i="1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 ;</m:t>
                    </m:r>
                    <m:r>
                      <a:rPr lang="en-US" sz="2000" b="1" i="1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b="1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000" b="1" dirty="0" smtClean="0">
                  <a:solidFill>
                    <a:srgbClr val="231F20"/>
                  </a:solidFill>
                  <a:latin typeface="Garamond-Book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/>
                  <a:t>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1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000" b="1" i="1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1" i="1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 ;</m:t>
                    </m:r>
                    <m:r>
                      <a:rPr lang="en-US" sz="2000" b="1" i="1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b="1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815" y="1606825"/>
                <a:ext cx="3481927" cy="103220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957766" y="5678424"/>
            <a:ext cx="3118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J(w) is always positive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777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82296" y="551290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Perceptron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Algorithm (Cost Function)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39975" y="3105835"/>
            <a:ext cx="46799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/>
              <a:t> </a:t>
            </a:r>
            <a:br>
              <a:rPr lang="pl-PL" dirty="0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343" y="2729368"/>
            <a:ext cx="4864465" cy="7529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351509"/>
            <a:ext cx="92171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231F20"/>
                </a:solidFill>
              </a:rPr>
              <a:t>To derive the algorithm for the iterative </a:t>
            </a:r>
            <a:r>
              <a:rPr lang="en-US" sz="2000" b="1" dirty="0">
                <a:solidFill>
                  <a:srgbClr val="231F20"/>
                </a:solidFill>
              </a:rPr>
              <a:t>minimization</a:t>
            </a:r>
            <a:r>
              <a:rPr lang="en-US" sz="2000" dirty="0">
                <a:solidFill>
                  <a:srgbClr val="231F20"/>
                </a:solidFill>
              </a:rPr>
              <a:t> of the cost </a:t>
            </a:r>
            <a:r>
              <a:rPr lang="en-US" sz="2000" dirty="0" smtClean="0">
                <a:solidFill>
                  <a:srgbClr val="231F20"/>
                </a:solidFill>
              </a:rPr>
              <a:t>function, we </a:t>
            </a:r>
            <a:r>
              <a:rPr lang="en-US" sz="2000" dirty="0">
                <a:solidFill>
                  <a:srgbClr val="231F20"/>
                </a:solidFill>
              </a:rPr>
              <a:t>will adopt an iterative scheme in the spirit of the </a:t>
            </a:r>
            <a:r>
              <a:rPr lang="en-US" sz="2000" b="1" i="1" dirty="0">
                <a:solidFill>
                  <a:srgbClr val="231F20"/>
                </a:solidFill>
              </a:rPr>
              <a:t>gradient descent</a:t>
            </a:r>
            <a:r>
              <a:rPr lang="en-US" sz="2000" i="1" dirty="0">
                <a:solidFill>
                  <a:srgbClr val="231F20"/>
                </a:solidFill>
              </a:rPr>
              <a:t> </a:t>
            </a:r>
            <a:r>
              <a:rPr lang="en-US" sz="2000" dirty="0" smtClean="0">
                <a:solidFill>
                  <a:srgbClr val="231F20"/>
                </a:solidFill>
              </a:rPr>
              <a:t>method, that </a:t>
            </a:r>
            <a:r>
              <a:rPr lang="en-US" sz="2000" dirty="0">
                <a:solidFill>
                  <a:srgbClr val="231F20"/>
                </a:solidFill>
              </a:rPr>
              <a:t>is,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0702" y="3678703"/>
                <a:ext cx="9135745" cy="14782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b="1" i="1" dirty="0">
                    <a:solidFill>
                      <a:srgbClr val="231F20"/>
                    </a:solidFill>
                  </a:rPr>
                  <a:t>w</a:t>
                </a:r>
                <a:r>
                  <a:rPr lang="en-US" sz="2000" dirty="0">
                    <a:solidFill>
                      <a:srgbClr val="231F20"/>
                    </a:solidFill>
                  </a:rPr>
                  <a:t>(</a:t>
                </a:r>
                <a:r>
                  <a:rPr lang="en-US" sz="2000" i="1" dirty="0">
                    <a:solidFill>
                      <a:srgbClr val="231F20"/>
                    </a:solidFill>
                  </a:rPr>
                  <a:t>t</a:t>
                </a:r>
                <a:r>
                  <a:rPr lang="en-US" sz="2000" dirty="0">
                    <a:solidFill>
                      <a:srgbClr val="231F20"/>
                    </a:solidFill>
                  </a:rPr>
                  <a:t>) is the weight vector estimate at the </a:t>
                </a:r>
                <a:r>
                  <a:rPr lang="en-US" sz="2000" b="1" i="1" dirty="0" smtClean="0">
                    <a:solidFill>
                      <a:srgbClr val="231F20"/>
                    </a:solidFill>
                  </a:rPr>
                  <a:t>t</a:t>
                </a:r>
                <a:r>
                  <a:rPr lang="en-US" sz="2000" i="1" dirty="0" smtClean="0">
                    <a:solidFill>
                      <a:srgbClr val="231F20"/>
                    </a:solidFill>
                  </a:rPr>
                  <a:t> </a:t>
                </a:r>
                <a:r>
                  <a:rPr lang="en-US" sz="2000" i="1" dirty="0" err="1" smtClean="0">
                    <a:solidFill>
                      <a:srgbClr val="231F20"/>
                    </a:solidFill>
                  </a:rPr>
                  <a:t>th</a:t>
                </a:r>
                <a:r>
                  <a:rPr lang="en-US" sz="2000" i="1" dirty="0" smtClean="0">
                    <a:solidFill>
                      <a:srgbClr val="231F2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231F20"/>
                    </a:solidFill>
                  </a:rPr>
                  <a:t> </a:t>
                </a:r>
                <a:r>
                  <a:rPr lang="en-US" sz="2000" dirty="0">
                    <a:solidFill>
                      <a:srgbClr val="231F20"/>
                    </a:solidFill>
                  </a:rPr>
                  <a:t>iteration step </a:t>
                </a:r>
                <a:r>
                  <a:rPr lang="en-US" sz="2000" dirty="0" smtClean="0">
                    <a:solidFill>
                      <a:srgbClr val="231F20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231F20"/>
                    </a:solidFill>
                  </a:rPr>
                  <a:t> </a:t>
                </a:r>
                <a:r>
                  <a:rPr lang="en-US" sz="2000" i="1" dirty="0" smtClean="0">
                    <a:solidFill>
                      <a:srgbClr val="231F20"/>
                    </a:solidFill>
                  </a:rPr>
                  <a:t> </a:t>
                </a:r>
                <a:r>
                  <a:rPr lang="en-US" sz="2000" dirty="0">
                    <a:solidFill>
                      <a:srgbClr val="231F20"/>
                    </a:solidFill>
                  </a:rPr>
                  <a:t>is a sequence of positive real </a:t>
                </a:r>
                <a:r>
                  <a:rPr lang="en-US" sz="2000" dirty="0" smtClean="0">
                    <a:solidFill>
                      <a:srgbClr val="231F20"/>
                    </a:solidFill>
                  </a:rPr>
                  <a:t>numbers</a:t>
                </a:r>
                <a:r>
                  <a:rPr lang="en-US" sz="2000" dirty="0" smtClean="0"/>
                  <a:t>. 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2" y="3678703"/>
                <a:ext cx="9135745" cy="1478290"/>
              </a:xfrm>
              <a:prstGeom prst="rect">
                <a:avLst/>
              </a:prstGeom>
              <a:blipFill rotWithShape="0">
                <a:blip r:embed="rId3"/>
                <a:stretch>
                  <a:fillRect l="-734" r="-1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958" y="4332167"/>
            <a:ext cx="2804063" cy="9405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0699" y="5461007"/>
            <a:ext cx="40957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2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82296" y="551290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The Perceptron Algorithm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8215" y="1074510"/>
            <a:ext cx="6315075" cy="510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7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82296" y="651874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Finding Best Weight in the above Perceptron Algorithm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62" y="1243584"/>
            <a:ext cx="5271738" cy="41788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06544" y="2807208"/>
            <a:ext cx="148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 3.1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976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82296" y="651874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Convergence of Perceptron algorithm (Proof)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5" y="1396548"/>
            <a:ext cx="4095750" cy="895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9055" y="2513352"/>
                <a:ext cx="4420649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231F20"/>
                    </a:solidFill>
                  </a:rPr>
                  <a:t>Let </a:t>
                </a:r>
                <a:r>
                  <a:rPr lang="en-US" sz="2400" b="1" i="1" dirty="0" smtClean="0">
                    <a:solidFill>
                      <a:srgbClr val="231F20"/>
                    </a:solidFill>
                  </a:rPr>
                  <a:t>α</a:t>
                </a:r>
                <a:r>
                  <a:rPr lang="en-US" sz="2400" i="1" dirty="0" smtClean="0">
                    <a:solidFill>
                      <a:srgbClr val="231F20"/>
                    </a:solidFill>
                  </a:rPr>
                  <a:t> </a:t>
                </a:r>
                <a:r>
                  <a:rPr lang="en-US" sz="2400" dirty="0">
                    <a:solidFill>
                      <a:srgbClr val="231F20"/>
                    </a:solidFill>
                  </a:rPr>
                  <a:t>be a positive real number and</a:t>
                </a:r>
                <a:r>
                  <a:rPr lang="en-US" sz="2400" b="1" dirty="0">
                    <a:solidFill>
                      <a:srgbClr val="231F2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231F20"/>
                    </a:solidFill>
                  </a:rPr>
                  <a:t> </a:t>
                </a:r>
                <a:r>
                  <a:rPr lang="en-US" sz="2400" dirty="0">
                    <a:solidFill>
                      <a:srgbClr val="231F20"/>
                    </a:solidFill>
                  </a:rPr>
                  <a:t>a </a:t>
                </a:r>
                <a:r>
                  <a:rPr lang="en-US" sz="2400" dirty="0" smtClean="0">
                    <a:solidFill>
                      <a:srgbClr val="231F20"/>
                    </a:solidFill>
                  </a:rPr>
                  <a:t>solution where </a:t>
                </a:r>
                <a:r>
                  <a:rPr lang="en-US" sz="2400" dirty="0" smtClean="0">
                    <a:solidFill>
                      <a:srgbClr val="A50021"/>
                    </a:solidFill>
                  </a:rPr>
                  <a:t>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A50021"/>
                    </a:solidFill>
                  </a:rPr>
                  <a:t> that is parallel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231F20"/>
                    </a:solidFill>
                  </a:rPr>
                  <a:t>. Then we can write the above equation as,</a:t>
                </a:r>
                <a:r>
                  <a:rPr lang="en-US" sz="2400" dirty="0"/>
                  <a:t/>
                </a:r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5" y="2513352"/>
                <a:ext cx="4420649" cy="2862322"/>
              </a:xfrm>
              <a:prstGeom prst="rect">
                <a:avLst/>
              </a:prstGeom>
              <a:blipFill rotWithShape="0">
                <a:blip r:embed="rId3"/>
                <a:stretch>
                  <a:fillRect l="-2066" r="-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5" y="5554506"/>
            <a:ext cx="5973509" cy="7913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973" y="1396548"/>
            <a:ext cx="4699044" cy="403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4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4548</TotalTime>
  <Words>823</Words>
  <Application>Microsoft Office PowerPoint</Application>
  <PresentationFormat>Custom</PresentationFormat>
  <Paragraphs>185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Calibri</vt:lpstr>
      <vt:lpstr>Cambria Math</vt:lpstr>
      <vt:lpstr>CMR12</vt:lpstr>
      <vt:lpstr>Constantia</vt:lpstr>
      <vt:lpstr>Garamond-Book</vt:lpstr>
      <vt:lpstr>Garamond-BookItalic</vt:lpstr>
      <vt:lpstr>Times New Roman</vt:lpstr>
      <vt:lpstr>Wingdings 2</vt:lpstr>
      <vt:lpstr>Flow</vt:lpstr>
      <vt:lpstr>1_Flow</vt:lpstr>
      <vt:lpstr>Pattern Recognition CSE 467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To</vt:lpstr>
      <vt:lpstr>Thank You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Baljeet</dc:creator>
  <cp:lastModifiedBy>FACULTY - 911</cp:lastModifiedBy>
  <cp:revision>848</cp:revision>
  <dcterms:created xsi:type="dcterms:W3CDTF">2016-07-28T11:27:44Z</dcterms:created>
  <dcterms:modified xsi:type="dcterms:W3CDTF">2022-04-21T04:50:43Z</dcterms:modified>
</cp:coreProperties>
</file>