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3"/>
  </p:notesMasterIdLst>
  <p:sldIdLst>
    <p:sldId id="275" r:id="rId3"/>
    <p:sldId id="422" r:id="rId4"/>
    <p:sldId id="442" r:id="rId5"/>
    <p:sldId id="449" r:id="rId6"/>
    <p:sldId id="444" r:id="rId7"/>
    <p:sldId id="445" r:id="rId8"/>
    <p:sldId id="446" r:id="rId9"/>
    <p:sldId id="447" r:id="rId10"/>
    <p:sldId id="448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459" r:id="rId21"/>
    <p:sldId id="460" r:id="rId22"/>
    <p:sldId id="461" r:id="rId23"/>
    <p:sldId id="462" r:id="rId24"/>
    <p:sldId id="463" r:id="rId25"/>
    <p:sldId id="464" r:id="rId26"/>
    <p:sldId id="465" r:id="rId27"/>
    <p:sldId id="466" r:id="rId28"/>
    <p:sldId id="467" r:id="rId29"/>
    <p:sldId id="468" r:id="rId30"/>
    <p:sldId id="441" r:id="rId31"/>
    <p:sldId id="440" r:id="rId32"/>
  </p:sldIdLst>
  <p:sldSz cx="93614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B5ED7"/>
    <a:srgbClr val="A50021"/>
    <a:srgbClr val="FF66FF"/>
    <a:srgbClr val="CC3300"/>
    <a:srgbClr val="FFFFFF"/>
    <a:srgbClr val="073C8B"/>
    <a:srgbClr val="EBEBBD"/>
    <a:srgbClr val="FFFF99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28" y="66"/>
      </p:cViewPr>
      <p:guideLst>
        <p:guide orient="horz" pos="216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655F7-5B43-48DE-B90D-FF112E35D0D6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89025" y="685800"/>
            <a:ext cx="4679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AF584-D3C0-436B-BF5E-FEAE55BF1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61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9025" y="685800"/>
            <a:ext cx="46799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F584-D3C0-436B-BF5E-FEAE55BF154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53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19" indent="0" algn="r">
              <a:buNone/>
              <a:defRPr>
                <a:solidFill>
                  <a:schemeClr val="tx1"/>
                </a:solidFill>
              </a:defRPr>
            </a:lvl1pPr>
            <a:lvl2pPr marL="457192" indent="0" algn="ctr">
              <a:buNone/>
            </a:lvl2pPr>
            <a:lvl3pPr marL="914385" indent="0" algn="ctr">
              <a:buNone/>
            </a:lvl3pPr>
            <a:lvl4pPr marL="1371576" indent="0" algn="ctr">
              <a:buNone/>
            </a:lvl4pPr>
            <a:lvl5pPr marL="1828768" indent="0" algn="ctr">
              <a:buNone/>
            </a:lvl5pPr>
            <a:lvl6pPr marL="2285960" indent="0" algn="ctr">
              <a:buNone/>
            </a:lvl6pPr>
            <a:lvl7pPr marL="2743153" indent="0" algn="ctr">
              <a:buNone/>
            </a:lvl7pPr>
            <a:lvl8pPr marL="3200345" indent="0" algn="ctr">
              <a:buNone/>
            </a:lvl8pPr>
            <a:lvl9pPr marL="3657537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B88C-643B-446D-BD88-0118D01CA76A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39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45DB-EB98-4908-8FA6-2476F7A2028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1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85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2E82-668F-48FA-8B8E-3C978F907C8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963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19" indent="0" algn="r">
              <a:buNone/>
              <a:defRPr>
                <a:solidFill>
                  <a:schemeClr val="tx1"/>
                </a:solidFill>
              </a:defRPr>
            </a:lvl1pPr>
            <a:lvl2pPr marL="457192" indent="0" algn="ctr">
              <a:buNone/>
            </a:lvl2pPr>
            <a:lvl3pPr marL="914385" indent="0" algn="ctr">
              <a:buNone/>
            </a:lvl3pPr>
            <a:lvl4pPr marL="1371576" indent="0" algn="ctr">
              <a:buNone/>
            </a:lvl4pPr>
            <a:lvl5pPr marL="1828768" indent="0" algn="ctr">
              <a:buNone/>
            </a:lvl5pPr>
            <a:lvl6pPr marL="2285960" indent="0" algn="ctr">
              <a:buNone/>
            </a:lvl6pPr>
            <a:lvl7pPr marL="2743153" indent="0" algn="ctr">
              <a:buNone/>
            </a:lvl7pPr>
            <a:lvl8pPr marL="3200345" indent="0" algn="ctr">
              <a:buNone/>
            </a:lvl8pPr>
            <a:lvl9pPr marL="3657537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497E-24A2-432F-81BC-FB8D1B0FF7A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48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F698-BBA9-4082-937D-B4B90FB5C1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1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BF4E-8085-46EF-A19D-AFDE8EC9E1BD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02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8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60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DDC4-73A0-4FB4-AD07-A90EEE429B2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00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5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66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5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6D38-A351-4D69-841F-FF7D875E898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551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2C0B-FA0E-457F-A2DA-D7881278E91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1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B71B-DF7A-45B8-BE74-9F9DA3FA76E9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413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3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3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3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0B24-B230-433B-84C5-F9F846A2736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3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D1E6-AA73-4809-81D7-D4F55F3701C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057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5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9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100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BC4B-B588-4711-8782-254E31303B0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8" y="6356359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3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4" y="621983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30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622F-2730-4473-BF29-2E75470978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32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83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2261-208C-4048-80F9-EEE2AF93DC4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80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A833-C80C-4CC5-9E6E-E93622F92F43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523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1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81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63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18D0-958A-4ED5-9464-5AD5ED2E2B6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4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1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6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14" y="1859771"/>
            <a:ext cx="4137907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6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14" y="2514600"/>
            <a:ext cx="413790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3729-15E3-483A-9096-941D717B1F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8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5B1F-6E2C-452F-9528-C4B7288924C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57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D6DE-CFCE-4851-B367-786D3242174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0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3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3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3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B3F5-ACE0-4A2F-844D-6167362DDA9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59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6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9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100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3C64-A747-43DF-B9AC-9FFA44B3760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21" y="6356364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3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4" y="6219839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8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4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81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81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81" y="6356364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21256BA-91B5-4C19-9DA7-2BC6A36E0B8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5" y="6356364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64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6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1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15" indent="-274315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69" indent="-246884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5" indent="-246884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00" indent="-210308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14" indent="-210308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30" indent="-210308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07" indent="-182877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22" indent="-182877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37" indent="-182877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5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4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8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78" y="6356359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29837E2-9F20-491D-A523-FDEC83E1B4C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5" y="6356359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9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6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35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15" indent="-274315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69" indent="-246884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5" indent="-246884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00" indent="-210308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14" indent="-210308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30" indent="-210308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07" indent="-182877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22" indent="-182877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37" indent="-182877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5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4.wdp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4.wdp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32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548" y="1268763"/>
            <a:ext cx="7957265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Pattern Recognition</a:t>
            </a:r>
            <a:br>
              <a:rPr lang="en-US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CSE 467</a:t>
            </a: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31420" y="3795890"/>
            <a:ext cx="8041518" cy="175260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BD0D9"/>
              </a:buClr>
            </a:pPr>
            <a:r>
              <a:rPr lang="en-US" sz="2800" b="1" dirty="0">
                <a:solidFill>
                  <a:srgbClr val="FFFF00"/>
                </a:solidFill>
              </a:rPr>
              <a:t>Classification: Linear </a:t>
            </a:r>
            <a:r>
              <a:rPr lang="en-US" sz="2800" b="1" dirty="0" smtClean="0">
                <a:solidFill>
                  <a:srgbClr val="FFFF00"/>
                </a:solidFill>
              </a:rPr>
              <a:t>Classifier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06527" y="6367189"/>
            <a:ext cx="2184347" cy="365125"/>
          </a:xfrm>
        </p:spPr>
        <p:txBody>
          <a:bodyPr/>
          <a:lstStyle/>
          <a:p>
            <a:fld id="{4E6C3A6B-7215-46FA-AAED-065209746B25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96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10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296" y="651874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Convergence of Perceptron algorithm (Proof)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397" y="1425741"/>
            <a:ext cx="5973509" cy="7913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8838" y="2286974"/>
            <a:ext cx="6694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MR12"/>
              </a:rPr>
              <a:t>Then squaring both sides of the above we </a:t>
            </a:r>
            <a:r>
              <a:rPr lang="en-US" dirty="0" smtClean="0">
                <a:solidFill>
                  <a:srgbClr val="000000"/>
                </a:solidFill>
                <a:latin typeface="CMR12"/>
              </a:rPr>
              <a:t>get, 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2971413"/>
            <a:ext cx="9361489" cy="7151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35594" y="3931161"/>
                <a:ext cx="9361489" cy="726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e>
                          </m:nary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594" y="3931161"/>
                <a:ext cx="9361489" cy="7268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07796" y="5100630"/>
                <a:ext cx="2807756" cy="839204"/>
              </a:xfrm>
              <a:prstGeom prst="rect">
                <a:avLst/>
              </a:prstGeom>
              <a:ln w="38100">
                <a:solidFill>
                  <a:schemeClr val="accent2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796" y="5100630"/>
                <a:ext cx="2807756" cy="8392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733288" y="3931161"/>
            <a:ext cx="1746504" cy="798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11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296" y="651874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Convergence of Perceptron algorithm (Proof)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1224440"/>
                <a:ext cx="9361489" cy="726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e>
                          </m:nary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24440"/>
                <a:ext cx="9361489" cy="7268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80396" y="2787956"/>
                <a:ext cx="2807756" cy="839204"/>
              </a:xfrm>
              <a:prstGeom prst="rect">
                <a:avLst/>
              </a:prstGeom>
              <a:ln w="38100">
                <a:solidFill>
                  <a:schemeClr val="accent2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396" y="2787956"/>
                <a:ext cx="2807756" cy="8392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788152" y="1255917"/>
            <a:ext cx="1746504" cy="798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06447"/>
            <a:ext cx="9361488" cy="70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12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296" y="651874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Convergence of Perceptron algorithm (Proof)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552935"/>
            <a:ext cx="9361488" cy="7056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68112" y="1534647"/>
            <a:ext cx="1463040" cy="705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94" y="2385623"/>
                <a:ext cx="9360694" cy="15973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solidFill>
                      <a:srgbClr val="000000"/>
                    </a:solidFill>
                  </a:rPr>
                  <a:t>Now since the expression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||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||</m:t>
                            </m:r>
                          </m:e>
                        </m:nary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</a:rPr>
                  <a:t>only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depends </a:t>
                </a:r>
                <a:r>
                  <a:rPr lang="en-US" sz="2000" dirty="0">
                    <a:solidFill>
                      <a:srgbClr val="000000"/>
                    </a:solidFill>
                  </a:rPr>
                  <a:t>on the training data and not on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the algorithm </a:t>
                </a:r>
                <a:r>
                  <a:rPr lang="en-US" sz="2000" dirty="0">
                    <a:solidFill>
                      <a:srgbClr val="000000"/>
                    </a:solidFill>
                  </a:rPr>
                  <a:t>used to compute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</a:rPr>
                  <a:t>we can introduce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</a:rPr>
                  <a:t>such that</a:t>
                </a:r>
                <a:r>
                  <a:rPr lang="en-US" sz="2000" dirty="0"/>
                  <a:t> </a:t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" y="2385623"/>
                <a:ext cx="9360694" cy="1597360"/>
              </a:xfrm>
              <a:prstGeom prst="rect">
                <a:avLst/>
              </a:prstGeom>
              <a:blipFill rotWithShape="0">
                <a:blip r:embed="rId4"/>
                <a:stretch>
                  <a:fillRect l="-651" t="-19847" r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094" y="3693068"/>
            <a:ext cx="3543300" cy="8339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0" y="4644097"/>
                <a:ext cx="905256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0000"/>
                    </a:solidFill>
                  </a:rPr>
                  <a:t>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</a:rPr>
                  <a:t> is the </a:t>
                </a:r>
                <a:r>
                  <a:rPr lang="en-US" sz="2000" dirty="0">
                    <a:solidFill>
                      <a:srgbClr val="000000"/>
                    </a:solidFill>
                  </a:rPr>
                  <a:t>largest possible value for the given sum. At this point we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have,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44097"/>
                <a:ext cx="9052560" cy="707886"/>
              </a:xfrm>
              <a:prstGeom prst="rect">
                <a:avLst/>
              </a:prstGeom>
              <a:blipFill rotWithShape="0">
                <a:blip r:embed="rId6"/>
                <a:stretch>
                  <a:fillRect l="-673"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56" y="5351982"/>
            <a:ext cx="9324975" cy="77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4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13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296" y="651874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Convergence of Perceptron algorithm (Proof)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8622"/>
            <a:ext cx="9324975" cy="77449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626096" y="1328622"/>
            <a:ext cx="1698879" cy="774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535" y="2251469"/>
            <a:ext cx="3752850" cy="9239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5560" y="3229205"/>
            <a:ext cx="467995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For any fixed set Y we then have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535" y="3712675"/>
            <a:ext cx="2854833" cy="8574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0" y="4707287"/>
                <a:ext cx="870610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𝛄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Now since γ &lt; 0 we </a:t>
                </a:r>
                <a:r>
                  <a:rPr lang="en-US" sz="2000" dirty="0" smtClean="0"/>
                  <a:t>can write </a:t>
                </a:r>
                <a:r>
                  <a:rPr lang="en-US" sz="2000" dirty="0"/>
                  <a:t>γ = -|γ| and thus have 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07287"/>
                <a:ext cx="8706104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70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5535" y="5340312"/>
            <a:ext cx="34766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5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14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296" y="651874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Convergence of Perceptron algorithm (Proof)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-82296" y="1248166"/>
                <a:ext cx="870610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𝛄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Now since γ &lt; 0 we </a:t>
                </a:r>
                <a:r>
                  <a:rPr lang="en-US" sz="2000" dirty="0" smtClean="0"/>
                  <a:t>can write </a:t>
                </a:r>
                <a:r>
                  <a:rPr lang="en-US" sz="2000" dirty="0"/>
                  <a:t>γ = -|γ| and thus have 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296" y="1248166"/>
                <a:ext cx="8706104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700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5" y="1721348"/>
            <a:ext cx="3476625" cy="942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-54356" y="3754939"/>
                <a:ext cx="8668512" cy="755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0000"/>
                    </a:solidFill>
                  </a:rPr>
                  <a:t>Using this result we thus are able to bound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>
                    <a:solidFill>
                      <a:srgbClr val="000000"/>
                    </a:solidFill>
                  </a:rPr>
                  <a:t>as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356" y="3754939"/>
                <a:ext cx="8668512" cy="755400"/>
              </a:xfrm>
              <a:prstGeom prst="rect">
                <a:avLst/>
              </a:prstGeom>
              <a:blipFill rotWithShape="0">
                <a:blip r:embed="rId4"/>
                <a:stretch>
                  <a:fillRect l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94508"/>
            <a:ext cx="9324975" cy="7744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16952" y="2894508"/>
            <a:ext cx="1708023" cy="774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510339"/>
            <a:ext cx="80391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6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15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296" y="651874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Convergence of Perceptron algorithm (Proof)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885"/>
            <a:ext cx="8039100" cy="5371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0" y="2030381"/>
                <a:ext cx="9361488" cy="2254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dirty="0" smtClean="0">
                    <a:solidFill>
                      <a:srgbClr val="000000"/>
                    </a:solidFill>
                  </a:rPr>
                  <a:t>Up to this point we have been studying the distance between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</a:rPr>
                  <a:t> and </a:t>
                </a:r>
                <a:r>
                  <a:rPr lang="en-US" sz="2000" dirty="0">
                    <a:solidFill>
                      <a:srgbClr val="000000"/>
                    </a:solidFill>
                  </a:rPr>
                  <a:t>an arbitrary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vector  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</a:rPr>
                  <a:t> that </a:t>
                </a:r>
                <a:r>
                  <a:rPr lang="en-US" sz="2000" dirty="0">
                    <a:solidFill>
                      <a:srgbClr val="000000"/>
                    </a:solidFill>
                  </a:rPr>
                  <a:t>is parallel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.</a:t>
                </a:r>
                <a:r>
                  <a:rPr lang="en-US" sz="2000" dirty="0"/>
                  <a:t> Lets now consider how the distance between w(t) and </a:t>
                </a:r>
                <a:r>
                  <a:rPr lang="en-US" sz="2000" dirty="0">
                    <a:solidFill>
                      <a:srgbClr val="000000"/>
                    </a:solidFill>
                  </a:rPr>
                  <a:t>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behaves when </a:t>
                </a:r>
                <a:r>
                  <a:rPr lang="en-US" sz="2000" dirty="0" smtClean="0">
                    <a:solidFill>
                      <a:srgbClr val="A50021"/>
                    </a:solidFill>
                  </a:rPr>
                  <a:t>α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2|</m:t>
                        </m:r>
                        <m:r>
                          <a:rPr lang="en-US" sz="20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0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. 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Using that value in the above expression we find </a:t>
                </a:r>
                <a:r>
                  <a:rPr lang="en-US" sz="2000" dirty="0" smtClean="0"/>
                  <a:t>that,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0381"/>
                <a:ext cx="9361488" cy="2254015"/>
              </a:xfrm>
              <a:prstGeom prst="rect">
                <a:avLst/>
              </a:prstGeom>
              <a:blipFill rotWithShape="0">
                <a:blip r:embed="rId3"/>
                <a:stretch>
                  <a:fillRect l="-651" r="-586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60" y="4124949"/>
            <a:ext cx="6553200" cy="7810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988790"/>
            <a:ext cx="467995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and the bound above become</a:t>
            </a:r>
            <a:r>
              <a:rPr lang="en-US" sz="2000" dirty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912" y="5569499"/>
            <a:ext cx="7458075" cy="5715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370064" y="1355693"/>
            <a:ext cx="258096" cy="290227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0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16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296" y="651874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Convergence of Perceptron algorithm (Proof)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" y="1532574"/>
            <a:ext cx="7458075" cy="571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2544631"/>
            <a:ext cx="73061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Writing out these expressions for t = 0, 1, 2, . . . gives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5765"/>
            <a:ext cx="9361488" cy="244621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532888" y="5001768"/>
            <a:ext cx="301752" cy="21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214" y="4937760"/>
            <a:ext cx="419100" cy="39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17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296" y="651874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Convergence of Perceptron algorithm (Proof)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2373"/>
            <a:ext cx="9361488" cy="24462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1746"/>
            <a:ext cx="9361488" cy="24046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32888" y="3017520"/>
            <a:ext cx="347472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074" y="2898267"/>
            <a:ext cx="4191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18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296" y="651874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Convergence of Perceptron algorithm (Proof)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7872"/>
            <a:ext cx="9353550" cy="24046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4021"/>
            <a:ext cx="93535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19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296" y="651874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Convergence of Perceptron algorithm (Proof)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7495"/>
            <a:ext cx="9361488" cy="1190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0" y="2967335"/>
                <a:ext cx="830275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0000"/>
                    </a:solidFill>
                  </a:rPr>
                  <a:t>If the sequence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i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</a:rPr>
                  <a:t>is chosen to satisfy the following two conditions:</a:t>
                </a:r>
                <a:r>
                  <a:rPr lang="en-US" sz="2000" dirty="0"/>
                  <a:t> </a:t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67335"/>
                <a:ext cx="8302752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734"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985731" y="2505670"/>
            <a:ext cx="537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--------------------------------------------(1)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0" y="4661424"/>
                <a:ext cx="928116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</a:rPr>
                  <a:t>then there will be a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</a:rPr>
                  <a:t>such </a:t>
                </a:r>
                <a:r>
                  <a:rPr lang="en-US" sz="2000" dirty="0">
                    <a:solidFill>
                      <a:srgbClr val="000000"/>
                    </a:solidFill>
                  </a:rPr>
                  <a:t>that the right-hand side of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(1) becomes</a:t>
                </a:r>
                <a:br>
                  <a:rPr lang="en-US" sz="2000" dirty="0" smtClean="0">
                    <a:solidFill>
                      <a:srgbClr val="000000"/>
                    </a:solidFill>
                  </a:rPr>
                </a:br>
                <a:r>
                  <a:rPr lang="en-US" sz="2000" dirty="0" smtClean="0">
                    <a:solidFill>
                      <a:srgbClr val="000000"/>
                    </a:solidFill>
                  </a:rPr>
                  <a:t>non-positive</a:t>
                </a:r>
                <a:r>
                  <a:rPr lang="en-US" sz="2000" dirty="0">
                    <a:solidFill>
                      <a:srgbClr val="000000"/>
                    </a:solidFill>
                  </a:rPr>
                  <a:t>. Thus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,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61424"/>
                <a:ext cx="9281160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657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349" y="3415232"/>
            <a:ext cx="2133600" cy="1066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0231" y="3453332"/>
            <a:ext cx="2085975" cy="990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51108" y="377443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A50021"/>
                </a:solidFill>
              </a:rPr>
              <a:t>And </a:t>
            </a:r>
            <a:endParaRPr lang="en-US" b="1" dirty="0">
              <a:solidFill>
                <a:srgbClr val="A5002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78608" y="5586802"/>
                <a:ext cx="40125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608" y="5586802"/>
                <a:ext cx="401257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216" r="-1216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3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45369" y="490162"/>
            <a:ext cx="866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Linear Discriminant Functions And Decision </a:t>
            </a:r>
            <a:r>
              <a:rPr lang="en-US" sz="2400" b="1" dirty="0" err="1">
                <a:solidFill>
                  <a:srgbClr val="C00000"/>
                </a:solidFill>
              </a:rPr>
              <a:t>Hyperplanes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39975" y="3105835"/>
            <a:ext cx="46799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 </a:t>
            </a:r>
            <a:br>
              <a:rPr lang="pl-PL" dirty="0"/>
            </a:b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00" y="1511072"/>
            <a:ext cx="3695573" cy="4360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45369" y="1027855"/>
            <a:ext cx="680313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</a:rPr>
              <a:t>Decision Hyper surface for a </a:t>
            </a:r>
            <a:r>
              <a:rPr lang="en-US" sz="2000" i="1" dirty="0">
                <a:solidFill>
                  <a:srgbClr val="231F20"/>
                </a:solidFill>
              </a:rPr>
              <a:t>l</a:t>
            </a:r>
            <a:r>
              <a:rPr lang="en-US" sz="2000" dirty="0">
                <a:solidFill>
                  <a:srgbClr val="231F20"/>
                </a:solidFill>
              </a:rPr>
              <a:t> dimensional dataset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756" y="2032282"/>
            <a:ext cx="3114675" cy="28261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440495" y="1930581"/>
            <a:ext cx="46799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231F20"/>
                </a:solidFill>
                <a:latin typeface="Garamond-Book"/>
              </a:rPr>
              <a:t>                                                                 </a:t>
            </a:r>
            <a:r>
              <a:rPr lang="en-US" sz="1400" b="1" dirty="0">
                <a:solidFill>
                  <a:srgbClr val="231F20"/>
                </a:solidFill>
                <a:latin typeface="Garamond-Book"/>
              </a:rPr>
              <a:t>-&gt;</a:t>
            </a:r>
            <a:r>
              <a:rPr lang="en-US" sz="1400" dirty="0">
                <a:solidFill>
                  <a:srgbClr val="231F20"/>
                </a:solidFill>
                <a:latin typeface="Garamond-Book"/>
              </a:rPr>
              <a:t> </a:t>
            </a:r>
            <a:r>
              <a:rPr lang="en-US" i="1" dirty="0">
                <a:solidFill>
                  <a:srgbClr val="231F20"/>
                </a:solidFill>
              </a:rPr>
              <a:t>threshold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15431" y="1962545"/>
            <a:ext cx="1876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231F20"/>
                </a:solidFill>
                <a:latin typeface="Garamond-BookItalic"/>
              </a:rPr>
              <a:t>-&gt;</a:t>
            </a:r>
            <a:r>
              <a:rPr lang="en-US" i="1" dirty="0">
                <a:solidFill>
                  <a:srgbClr val="231F20"/>
                </a:solidFill>
                <a:latin typeface="Garamond-BookItalic"/>
              </a:rPr>
              <a:t> </a:t>
            </a:r>
            <a:r>
              <a:rPr lang="en-US" i="1" dirty="0">
                <a:solidFill>
                  <a:srgbClr val="231F20"/>
                </a:solidFill>
              </a:rPr>
              <a:t>weight vector ,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280" y="1947145"/>
            <a:ext cx="447675" cy="3905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2127" y="1988921"/>
            <a:ext cx="83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Here,</a:t>
            </a:r>
            <a:r>
              <a:rPr lang="en-US" dirty="0"/>
              <a:t>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78" y="2443392"/>
            <a:ext cx="7121442" cy="42780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245016" y="4510698"/>
                <a:ext cx="2752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016" y="4510698"/>
                <a:ext cx="275286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097" r="-11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0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20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296" y="651874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Convergence of Perceptron algorithm (Proof)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872" y="4668774"/>
            <a:ext cx="2162175" cy="304800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3851621" y="3395406"/>
            <a:ext cx="576072" cy="996696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17960" y="1858338"/>
                <a:ext cx="408054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2400" b="0" dirty="0" smtClean="0">
                    <a:solidFill>
                      <a:srgbClr val="A50021"/>
                    </a:solidFill>
                    <a:ea typeface="Cambria Math" panose="02040503050406030204" pitchFamily="18" charset="0"/>
                  </a:rPr>
                  <a:t>                        or,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960" y="1858338"/>
                <a:ext cx="4080541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299" r="-448" b="-23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69978" y="2597002"/>
                <a:ext cx="38699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978" y="2597002"/>
                <a:ext cx="386997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60" r="-141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065776" y="5129784"/>
            <a:ext cx="948273" cy="40011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Proved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857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21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9742" y="458145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Variants of Perceptron algorithm 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15" y="4140859"/>
            <a:ext cx="7277100" cy="1619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8288" y="1037271"/>
            <a:ext cx="8369354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231F20"/>
                </a:solidFill>
              </a:rPr>
              <a:t>The algorithm belongs to </a:t>
            </a:r>
            <a:r>
              <a:rPr lang="en-US" sz="2000" dirty="0" smtClean="0">
                <a:solidFill>
                  <a:srgbClr val="231F20"/>
                </a:solidFill>
              </a:rPr>
              <a:t>a more </a:t>
            </a:r>
            <a:r>
              <a:rPr lang="en-US" sz="2000" dirty="0">
                <a:solidFill>
                  <a:srgbClr val="231F20"/>
                </a:solidFill>
              </a:rPr>
              <a:t>general algorithmic family known as </a:t>
            </a:r>
            <a:r>
              <a:rPr lang="en-US" sz="2000" i="1" dirty="0">
                <a:solidFill>
                  <a:srgbClr val="C00000"/>
                </a:solidFill>
              </a:rPr>
              <a:t>reward and punishment </a:t>
            </a:r>
            <a:r>
              <a:rPr lang="en-US" sz="2000" dirty="0">
                <a:solidFill>
                  <a:srgbClr val="231F20"/>
                </a:solidFill>
              </a:rPr>
              <a:t>schemes. If </a:t>
            </a:r>
            <a:r>
              <a:rPr lang="en-US" sz="2000" dirty="0" smtClean="0">
                <a:solidFill>
                  <a:srgbClr val="231F20"/>
                </a:solidFill>
              </a:rPr>
              <a:t>the classification </a:t>
            </a:r>
            <a:r>
              <a:rPr lang="en-US" sz="2000" dirty="0">
                <a:solidFill>
                  <a:srgbClr val="231F20"/>
                </a:solidFill>
              </a:rPr>
              <a:t>is correct, the reward is that no action is taken. If the current </a:t>
            </a:r>
            <a:r>
              <a:rPr lang="en-US" sz="2000" dirty="0" smtClean="0">
                <a:solidFill>
                  <a:srgbClr val="231F20"/>
                </a:solidFill>
              </a:rPr>
              <a:t>vector is </a:t>
            </a:r>
            <a:r>
              <a:rPr lang="en-US" sz="2000" dirty="0">
                <a:solidFill>
                  <a:srgbClr val="231F20"/>
                </a:solidFill>
              </a:rPr>
              <a:t>misclassified, the punishment is the cost of correction. It can be shown that </a:t>
            </a:r>
            <a:r>
              <a:rPr lang="en-US" sz="2000" dirty="0" smtClean="0">
                <a:solidFill>
                  <a:srgbClr val="231F20"/>
                </a:solidFill>
              </a:rPr>
              <a:t>this form </a:t>
            </a:r>
            <a:r>
              <a:rPr lang="en-US" sz="2000" dirty="0">
                <a:solidFill>
                  <a:srgbClr val="231F20"/>
                </a:solidFill>
              </a:rPr>
              <a:t>of the perceptron algorithm also converges in a finite number of iteration </a:t>
            </a:r>
            <a:r>
              <a:rPr lang="en-US" sz="2000" dirty="0" smtClean="0">
                <a:solidFill>
                  <a:srgbClr val="231F20"/>
                </a:solidFill>
              </a:rPr>
              <a:t>steps </a:t>
            </a:r>
            <a:r>
              <a:rPr lang="en-US" sz="2000" dirty="0" smtClean="0">
                <a:solidFill>
                  <a:schemeClr val="accent1"/>
                </a:solidFill>
              </a:rPr>
              <a:t>(Problem3.3</a:t>
            </a:r>
            <a:r>
              <a:rPr lang="en-US" sz="2000" dirty="0">
                <a:solidFill>
                  <a:schemeClr val="accent1"/>
                </a:solidFill>
              </a:rPr>
              <a:t>).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598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9742" y="458145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The Pocket Algorithm</a:t>
            </a:r>
          </a:p>
        </p:txBody>
      </p:sp>
      <p:sp>
        <p:nvSpPr>
          <p:cNvPr id="3" name="Rectangle 2"/>
          <p:cNvSpPr/>
          <p:nvPr/>
        </p:nvSpPr>
        <p:spPr>
          <a:xfrm>
            <a:off x="384048" y="1148322"/>
            <a:ext cx="867765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231F20"/>
                </a:solidFill>
              </a:rPr>
              <a:t>A basic requirement for the </a:t>
            </a:r>
            <a:r>
              <a:rPr lang="en-US" sz="2000" dirty="0">
                <a:solidFill>
                  <a:schemeClr val="accent1"/>
                </a:solidFill>
              </a:rPr>
              <a:t>convergence</a:t>
            </a:r>
            <a:r>
              <a:rPr lang="en-US" sz="2000" dirty="0">
                <a:solidFill>
                  <a:srgbClr val="231F20"/>
                </a:solidFill>
              </a:rPr>
              <a:t> of the perceptron algorithm is </a:t>
            </a:r>
            <a:r>
              <a:rPr lang="en-US" sz="2000" dirty="0" smtClean="0">
                <a:solidFill>
                  <a:srgbClr val="231F20"/>
                </a:solidFill>
              </a:rPr>
              <a:t>the </a:t>
            </a:r>
            <a:r>
              <a:rPr lang="en-US" sz="2000" dirty="0" smtClean="0">
                <a:solidFill>
                  <a:schemeClr val="accent1"/>
                </a:solidFill>
              </a:rPr>
              <a:t>linear </a:t>
            </a:r>
            <a:r>
              <a:rPr lang="en-US" sz="2000" dirty="0" err="1" smtClean="0">
                <a:solidFill>
                  <a:schemeClr val="accent1"/>
                </a:solidFill>
              </a:rPr>
              <a:t>separability</a:t>
            </a:r>
            <a:r>
              <a:rPr lang="en-US" sz="2000" dirty="0" smtClean="0">
                <a:solidFill>
                  <a:srgbClr val="231F20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of the classes</a:t>
            </a:r>
            <a:r>
              <a:rPr lang="en-US" sz="2000" dirty="0">
                <a:solidFill>
                  <a:srgbClr val="231F20"/>
                </a:solidFill>
              </a:rPr>
              <a:t>. If this is not true, as is usually the case in </a:t>
            </a:r>
            <a:r>
              <a:rPr lang="en-US" sz="2000" dirty="0">
                <a:solidFill>
                  <a:schemeClr val="accent1"/>
                </a:solidFill>
              </a:rPr>
              <a:t>practice</a:t>
            </a:r>
            <a:r>
              <a:rPr lang="en-US" sz="2000" dirty="0">
                <a:solidFill>
                  <a:srgbClr val="231F20"/>
                </a:solidFill>
              </a:rPr>
              <a:t>, </a:t>
            </a:r>
            <a:r>
              <a:rPr lang="en-US" sz="2000" dirty="0" smtClean="0">
                <a:solidFill>
                  <a:srgbClr val="231F20"/>
                </a:solidFill>
              </a:rPr>
              <a:t>the perceptron </a:t>
            </a:r>
            <a:r>
              <a:rPr lang="en-US" sz="2000" dirty="0">
                <a:solidFill>
                  <a:srgbClr val="231F20"/>
                </a:solidFill>
              </a:rPr>
              <a:t>algorithm </a:t>
            </a:r>
            <a:r>
              <a:rPr lang="en-US" sz="2000" dirty="0">
                <a:solidFill>
                  <a:srgbClr val="C00000"/>
                </a:solidFill>
              </a:rPr>
              <a:t>does not converge</a:t>
            </a:r>
            <a:r>
              <a:rPr lang="en-US" sz="2000" dirty="0">
                <a:solidFill>
                  <a:srgbClr val="231F20"/>
                </a:solidFill>
              </a:rPr>
              <a:t>. A variant of the </a:t>
            </a:r>
            <a:r>
              <a:rPr lang="en-US" sz="2000" dirty="0" smtClean="0">
                <a:solidFill>
                  <a:srgbClr val="231F20"/>
                </a:solidFill>
              </a:rPr>
              <a:t>perceptron algorithm was suggested </a:t>
            </a:r>
            <a:r>
              <a:rPr lang="en-US" sz="2000" dirty="0">
                <a:solidFill>
                  <a:srgbClr val="231F20"/>
                </a:solidFill>
              </a:rPr>
              <a:t>in [Gal 90] that converges to an optimal solution even if the </a:t>
            </a:r>
            <a:r>
              <a:rPr lang="en-US" sz="2000" dirty="0">
                <a:solidFill>
                  <a:schemeClr val="accent1"/>
                </a:solidFill>
              </a:rPr>
              <a:t>linear </a:t>
            </a:r>
            <a:r>
              <a:rPr lang="en-US" sz="2000" dirty="0" err="1">
                <a:solidFill>
                  <a:schemeClr val="accent1"/>
                </a:solidFill>
              </a:rPr>
              <a:t>separability</a:t>
            </a:r>
            <a:r>
              <a:rPr lang="en-US" sz="2000" dirty="0">
                <a:solidFill>
                  <a:schemeClr val="accent1"/>
                </a:solidFill>
              </a:rPr>
              <a:t> condition is not fulfilled</a:t>
            </a:r>
            <a:r>
              <a:rPr lang="en-US" sz="2000" dirty="0">
                <a:solidFill>
                  <a:srgbClr val="231F20"/>
                </a:solidFill>
              </a:rPr>
              <a:t>. The algorithm is known as the </a:t>
            </a:r>
            <a:r>
              <a:rPr lang="en-US" sz="2000" i="1" dirty="0" smtClean="0">
                <a:solidFill>
                  <a:srgbClr val="231F20"/>
                </a:solidFill>
              </a:rPr>
              <a:t>pocket </a:t>
            </a:r>
            <a:r>
              <a:rPr lang="en-US" sz="2000" dirty="0" smtClean="0">
                <a:solidFill>
                  <a:srgbClr val="231F20"/>
                </a:solidFill>
              </a:rPr>
              <a:t>algorithm and </a:t>
            </a:r>
            <a:r>
              <a:rPr lang="en-US" sz="2000" dirty="0">
                <a:solidFill>
                  <a:srgbClr val="231F20"/>
                </a:solidFill>
              </a:rPr>
              <a:t>consists of the following two </a:t>
            </a:r>
            <a:r>
              <a:rPr lang="en-US" sz="2000" dirty="0" smtClean="0">
                <a:solidFill>
                  <a:srgbClr val="231F20"/>
                </a:solidFill>
              </a:rPr>
              <a:t>steps:</a:t>
            </a:r>
          </a:p>
          <a:p>
            <a:r>
              <a:rPr lang="en-US" sz="2000" dirty="0">
                <a:solidFill>
                  <a:srgbClr val="231F20"/>
                </a:solidFill>
              </a:rPr>
              <a:t/>
            </a:r>
            <a:br>
              <a:rPr lang="en-US" sz="2000" dirty="0">
                <a:solidFill>
                  <a:srgbClr val="231F2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■ Initialize the weight vector </a:t>
            </a:r>
            <a:r>
              <a:rPr lang="en-US" sz="2000" b="1" i="1" dirty="0">
                <a:solidFill>
                  <a:srgbClr val="000000"/>
                </a:solidFill>
              </a:rPr>
              <a:t>w</a:t>
            </a:r>
            <a:r>
              <a:rPr lang="en-US" sz="2000" dirty="0">
                <a:solidFill>
                  <a:srgbClr val="000000"/>
                </a:solidFill>
              </a:rPr>
              <a:t>(0) randomly. Define a stored (in the pocket!)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vector </a:t>
            </a:r>
            <a:r>
              <a:rPr lang="en-US" sz="2000" b="1" i="1" dirty="0" err="1">
                <a:solidFill>
                  <a:srgbClr val="000000"/>
                </a:solidFill>
              </a:rPr>
              <a:t>w</a:t>
            </a:r>
            <a:r>
              <a:rPr lang="en-US" sz="2000" i="1" dirty="0" err="1">
                <a:solidFill>
                  <a:srgbClr val="000000"/>
                </a:solidFill>
              </a:rPr>
              <a:t>s</a:t>
            </a:r>
            <a:r>
              <a:rPr lang="en-US" sz="2000" dirty="0">
                <a:solidFill>
                  <a:srgbClr val="000000"/>
                </a:solidFill>
              </a:rPr>
              <a:t>. Set a history counter </a:t>
            </a:r>
            <a:r>
              <a:rPr lang="en-US" sz="2000" b="1" i="1" dirty="0" err="1">
                <a:solidFill>
                  <a:srgbClr val="000000"/>
                </a:solidFill>
              </a:rPr>
              <a:t>hs</a:t>
            </a:r>
            <a:r>
              <a:rPr lang="en-US" sz="2000" i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of the </a:t>
            </a:r>
            <a:r>
              <a:rPr lang="en-US" sz="2000" b="1" i="1" dirty="0" err="1">
                <a:solidFill>
                  <a:srgbClr val="000000"/>
                </a:solidFill>
              </a:rPr>
              <a:t>w</a:t>
            </a:r>
            <a:r>
              <a:rPr lang="en-US" sz="2000" i="1" dirty="0" err="1">
                <a:solidFill>
                  <a:srgbClr val="000000"/>
                </a:solidFill>
              </a:rPr>
              <a:t>s</a:t>
            </a:r>
            <a:r>
              <a:rPr lang="en-US" sz="2000" i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to zero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■ At the </a:t>
            </a:r>
            <a:r>
              <a:rPr lang="en-US" sz="2000" b="1" i="1" dirty="0" smtClean="0">
                <a:solidFill>
                  <a:srgbClr val="000000"/>
                </a:solidFill>
              </a:rPr>
              <a:t>t </a:t>
            </a:r>
            <a:r>
              <a:rPr lang="en-US" sz="2000" b="1" dirty="0" err="1" smtClean="0">
                <a:solidFill>
                  <a:srgbClr val="000000"/>
                </a:solidFill>
              </a:rPr>
              <a:t>th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iteration step compute the update </a:t>
            </a:r>
            <a:r>
              <a:rPr lang="en-US" sz="2000" b="1" i="1" dirty="0">
                <a:solidFill>
                  <a:srgbClr val="000000"/>
                </a:solidFill>
              </a:rPr>
              <a:t>w</a:t>
            </a:r>
            <a:r>
              <a:rPr lang="en-US" sz="2000" b="1" dirty="0">
                <a:solidFill>
                  <a:srgbClr val="000000"/>
                </a:solidFill>
              </a:rPr>
              <a:t>(</a:t>
            </a:r>
            <a:r>
              <a:rPr lang="en-US" sz="2000" b="1" i="1" dirty="0">
                <a:solidFill>
                  <a:srgbClr val="000000"/>
                </a:solidFill>
              </a:rPr>
              <a:t>t </a:t>
            </a:r>
            <a:r>
              <a:rPr lang="en-US" sz="2000" b="1" dirty="0" smtClean="0">
                <a:solidFill>
                  <a:srgbClr val="000000"/>
                </a:solidFill>
              </a:rPr>
              <a:t>+ </a:t>
            </a:r>
            <a:r>
              <a:rPr lang="en-US" sz="2000" b="1" dirty="0">
                <a:solidFill>
                  <a:srgbClr val="000000"/>
                </a:solidFill>
              </a:rPr>
              <a:t>1), </a:t>
            </a:r>
            <a:r>
              <a:rPr lang="en-US" sz="2000" dirty="0">
                <a:solidFill>
                  <a:srgbClr val="000000"/>
                </a:solidFill>
              </a:rPr>
              <a:t>according to the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perceptron rule. Use the updated weight vector to test the number </a:t>
            </a:r>
            <a:r>
              <a:rPr lang="en-US" sz="2000" b="1" i="1" dirty="0">
                <a:solidFill>
                  <a:srgbClr val="000000"/>
                </a:solidFill>
              </a:rPr>
              <a:t>h</a:t>
            </a:r>
            <a:r>
              <a:rPr lang="en-US" sz="2000" i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of training vectors that are </a:t>
            </a:r>
            <a:r>
              <a:rPr lang="en-US" sz="2000" b="1" dirty="0">
                <a:solidFill>
                  <a:srgbClr val="000000"/>
                </a:solidFill>
              </a:rPr>
              <a:t>classified correctly</a:t>
            </a:r>
            <a:r>
              <a:rPr lang="en-US" sz="2000" dirty="0">
                <a:solidFill>
                  <a:srgbClr val="000000"/>
                </a:solidFill>
              </a:rPr>
              <a:t>. If </a:t>
            </a:r>
            <a:r>
              <a:rPr lang="en-US" sz="2000" b="1" i="1" dirty="0">
                <a:solidFill>
                  <a:srgbClr val="000000"/>
                </a:solidFill>
              </a:rPr>
              <a:t>h </a:t>
            </a:r>
            <a:r>
              <a:rPr lang="en-US" sz="2000" b="1" dirty="0" smtClean="0">
                <a:solidFill>
                  <a:srgbClr val="000000"/>
                </a:solidFill>
              </a:rPr>
              <a:t>&gt; </a:t>
            </a:r>
            <a:r>
              <a:rPr lang="en-US" sz="2000" b="1" i="1" dirty="0" err="1">
                <a:solidFill>
                  <a:srgbClr val="000000"/>
                </a:solidFill>
              </a:rPr>
              <a:t>hs</a:t>
            </a:r>
            <a:r>
              <a:rPr lang="en-US" sz="2000" b="1" i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replace </a:t>
            </a:r>
            <a:r>
              <a:rPr lang="en-US" sz="2000" b="1" i="1" dirty="0" err="1">
                <a:solidFill>
                  <a:srgbClr val="000000"/>
                </a:solidFill>
              </a:rPr>
              <a:t>w</a:t>
            </a:r>
            <a:r>
              <a:rPr lang="en-US" sz="2000" i="1" dirty="0" err="1">
                <a:solidFill>
                  <a:srgbClr val="000000"/>
                </a:solidFill>
              </a:rPr>
              <a:t>s</a:t>
            </a:r>
            <a:r>
              <a:rPr lang="en-US" sz="2000" i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with </a:t>
            </a:r>
            <a:r>
              <a:rPr lang="en-US" sz="2000" b="1" i="1" dirty="0" smtClean="0">
                <a:solidFill>
                  <a:srgbClr val="000000"/>
                </a:solidFill>
              </a:rPr>
              <a:t>w</a:t>
            </a:r>
            <a:r>
              <a:rPr lang="en-US" sz="2000" b="1" dirty="0" smtClean="0">
                <a:solidFill>
                  <a:srgbClr val="000000"/>
                </a:solidFill>
              </a:rPr>
              <a:t>(</a:t>
            </a:r>
            <a:r>
              <a:rPr lang="en-US" sz="2000" b="1" i="1" dirty="0" smtClean="0">
                <a:solidFill>
                  <a:srgbClr val="000000"/>
                </a:solidFill>
              </a:rPr>
              <a:t>t</a:t>
            </a:r>
            <a:r>
              <a:rPr lang="en-US" sz="2000" b="1" dirty="0" smtClean="0">
                <a:solidFill>
                  <a:srgbClr val="000000"/>
                </a:solidFill>
              </a:rPr>
              <a:t>+1)</a:t>
            </a:r>
            <a:r>
              <a:rPr lang="en-US" sz="2000" dirty="0" smtClean="0">
                <a:solidFill>
                  <a:srgbClr val="000000"/>
                </a:solidFill>
              </a:rPr>
              <a:t> and </a:t>
            </a:r>
            <a:r>
              <a:rPr lang="en-US" sz="2000" b="1" i="1" dirty="0" err="1">
                <a:solidFill>
                  <a:srgbClr val="000000"/>
                </a:solidFill>
              </a:rPr>
              <a:t>hs</a:t>
            </a:r>
            <a:r>
              <a:rPr lang="en-US" sz="2000" b="1" i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with </a:t>
            </a:r>
            <a:r>
              <a:rPr lang="en-US" sz="2000" b="1" i="1" dirty="0">
                <a:solidFill>
                  <a:srgbClr val="000000"/>
                </a:solidFill>
              </a:rPr>
              <a:t>h</a:t>
            </a:r>
            <a:r>
              <a:rPr lang="en-US" sz="2000" dirty="0">
                <a:solidFill>
                  <a:srgbClr val="000000"/>
                </a:solidFill>
              </a:rPr>
              <a:t>. Continue the iterations.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900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23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76850" y="449001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Linear Support Vector Machine (Motivation)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4048" y="1148322"/>
            <a:ext cx="8677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10" y="1338453"/>
            <a:ext cx="66675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9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24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76850" y="449001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Linear Support Vector Machine 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4048" y="1148322"/>
            <a:ext cx="8677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1066026"/>
            <a:ext cx="6245352" cy="440634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5801" y="5626900"/>
            <a:ext cx="8207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B5ED7"/>
                </a:solidFill>
              </a:rPr>
              <a:t>“Our </a:t>
            </a:r>
            <a:r>
              <a:rPr lang="en-US" i="1" dirty="0">
                <a:solidFill>
                  <a:srgbClr val="0B5ED7"/>
                </a:solidFill>
              </a:rPr>
              <a:t>goal is to search for </a:t>
            </a:r>
            <a:r>
              <a:rPr lang="en-US" i="1" dirty="0" smtClean="0">
                <a:solidFill>
                  <a:srgbClr val="0B5ED7"/>
                </a:solidFill>
              </a:rPr>
              <a:t>the direction </a:t>
            </a:r>
            <a:r>
              <a:rPr lang="en-US" i="1" dirty="0">
                <a:solidFill>
                  <a:srgbClr val="0B5ED7"/>
                </a:solidFill>
              </a:rPr>
              <a:t>that gives the maximum possible </a:t>
            </a:r>
            <a:r>
              <a:rPr lang="en-US" i="1" dirty="0" smtClean="0">
                <a:solidFill>
                  <a:srgbClr val="0B5ED7"/>
                </a:solidFill>
              </a:rPr>
              <a:t>margin” </a:t>
            </a:r>
            <a:r>
              <a:rPr lang="en-US" i="1" dirty="0">
                <a:solidFill>
                  <a:srgbClr val="0B5ED7"/>
                </a:solidFill>
              </a:rPr>
              <a:t/>
            </a:r>
            <a:br>
              <a:rPr lang="en-US" i="1" dirty="0">
                <a:solidFill>
                  <a:srgbClr val="0B5ED7"/>
                </a:solidFill>
              </a:rPr>
            </a:br>
            <a:endParaRPr lang="en-US" i="1" dirty="0">
              <a:solidFill>
                <a:srgbClr val="0B5E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0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F698-BBA9-4082-937D-B4B90FB5C1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7" name="Date Placeholder 3"/>
          <p:cNvSpPr txBox="1">
            <a:spLocks/>
          </p:cNvSpPr>
          <p:nvPr/>
        </p:nvSpPr>
        <p:spPr>
          <a:xfrm>
            <a:off x="468078" y="6356359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25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45369" y="490162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The distance of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 point from a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hyperplane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is given by</a:t>
            </a:r>
            <a:endParaRPr lang="en-US" sz="2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39975" y="3105835"/>
            <a:ext cx="46799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 </a:t>
            </a:r>
            <a:br>
              <a:rPr lang="pl-PL" dirty="0"/>
            </a:b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155" y="1738864"/>
            <a:ext cx="5484666" cy="40675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51" y="4166909"/>
            <a:ext cx="2371725" cy="15716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51" y="1268679"/>
            <a:ext cx="2409825" cy="1362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828306" y="5967456"/>
                <a:ext cx="2752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306" y="5967456"/>
                <a:ext cx="275286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097" r="-11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037209" y="1268679"/>
                <a:ext cx="2543966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209" y="1268679"/>
                <a:ext cx="254396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135" y="2955919"/>
            <a:ext cx="156429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32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F698-BBA9-4082-937D-B4B90FB5C1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68078" y="6356359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26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76850" y="449001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Linear Support Vector Machine 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4048" y="1148322"/>
            <a:ext cx="8677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240" y="972221"/>
            <a:ext cx="6298248" cy="50878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46" y="1273209"/>
            <a:ext cx="2409825" cy="1362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7538" y="2850727"/>
                <a:ext cx="33310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950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950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195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5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950" b="1" i="1" smtClean="0">
                        <a:latin typeface="Cambria Math" panose="02040503050406030204" pitchFamily="18" charset="0"/>
                      </a:rPr>
                      <m:t>|=|</m:t>
                    </m:r>
                    <m:sSub>
                      <m:sSubPr>
                        <m:ctrlPr>
                          <a:rPr lang="en-US" sz="195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5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95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195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5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95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950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95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5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5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95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195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5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95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950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95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5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5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95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950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95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38" y="2850727"/>
                <a:ext cx="3331040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3663" t="-2000" r="-18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777" y="3373947"/>
            <a:ext cx="657225" cy="619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34543" y="3416951"/>
                <a:ext cx="416717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z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43" y="3416951"/>
                <a:ext cx="416717" cy="360804"/>
              </a:xfrm>
              <a:prstGeom prst="rect">
                <a:avLst/>
              </a:prstGeom>
              <a:blipFill rotWithShape="0">
                <a:blip r:embed="rId6"/>
                <a:stretch>
                  <a:fillRect l="-17647" r="-33824" b="-37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032" y="4284949"/>
            <a:ext cx="657225" cy="619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14026" y="4345890"/>
                <a:ext cx="586635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400" dirty="0"/>
                          <m:t>z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26" y="4345890"/>
                <a:ext cx="586635" cy="360804"/>
              </a:xfrm>
              <a:prstGeom prst="rect">
                <a:avLst/>
              </a:prstGeom>
              <a:blipFill rotWithShape="0">
                <a:blip r:embed="rId7"/>
                <a:stretch>
                  <a:fillRect l="-18750" r="-23958" b="-37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818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F698-BBA9-4082-937D-B4B90FB5C1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68078" y="6356359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27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76851" y="260616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Linear Support Vector Machine 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4048" y="1148322"/>
            <a:ext cx="8677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94" y="783836"/>
            <a:ext cx="6359623" cy="38803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12" y="4746479"/>
            <a:ext cx="7041372" cy="152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95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F698-BBA9-4082-937D-B4B90FB5C1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68078" y="6356359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28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76851" y="260616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Linear Support Vector Machine 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4048" y="1148322"/>
            <a:ext cx="8677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" y="942575"/>
            <a:ext cx="7041372" cy="15275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64" y="4277995"/>
            <a:ext cx="6315075" cy="1352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264" y="2805415"/>
            <a:ext cx="1695450" cy="390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042" y="3368347"/>
            <a:ext cx="35147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78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7" y="425118"/>
            <a:ext cx="8425339" cy="1143000"/>
          </a:xfrm>
        </p:spPr>
        <p:txBody>
          <a:bodyPr/>
          <a:lstStyle/>
          <a:p>
            <a:r>
              <a:rPr lang="en-US" dirty="0" smtClean="0">
                <a:solidFill>
                  <a:srgbClr val="A50021"/>
                </a:solidFill>
              </a:rPr>
              <a:t>Thanks To</a:t>
            </a:r>
            <a:endParaRPr lang="en-US" dirty="0">
              <a:solidFill>
                <a:srgbClr val="A5002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F698-BBA9-4082-937D-B4B90FB5C1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53054" y="2545960"/>
            <a:ext cx="6255385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Sergios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Theodoridis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&amp;</a:t>
            </a:r>
            <a:endParaRPr lang="el-GR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Konstantinos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Koutroumbas</a:t>
            </a:r>
            <a:endParaRPr lang="el-GR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5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45369" y="490162"/>
            <a:ext cx="866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Linear Discriminant Functions And Decision </a:t>
            </a:r>
            <a:r>
              <a:rPr lang="en-US" sz="2400" b="1" dirty="0" err="1">
                <a:solidFill>
                  <a:srgbClr val="C00000"/>
                </a:solidFill>
              </a:rPr>
              <a:t>Hyperplanes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39975" y="3105835"/>
            <a:ext cx="46799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 </a:t>
            </a:r>
            <a:br>
              <a:rPr lang="pl-PL" dirty="0"/>
            </a:b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838" y="1557823"/>
            <a:ext cx="5484666" cy="339489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3503" y="1213009"/>
            <a:ext cx="413308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31F20"/>
                </a:solidFill>
              </a:rPr>
              <a:t>If </a:t>
            </a:r>
            <a:r>
              <a:rPr lang="en-US" sz="2000" b="1" i="1" dirty="0">
                <a:solidFill>
                  <a:srgbClr val="231F20"/>
                </a:solidFill>
              </a:rPr>
              <a:t>x</a:t>
            </a:r>
            <a:r>
              <a:rPr lang="en-US" sz="2000" dirty="0">
                <a:solidFill>
                  <a:srgbClr val="231F20"/>
                </a:solidFill>
              </a:rPr>
              <a:t>1, </a:t>
            </a:r>
            <a:r>
              <a:rPr lang="en-US" sz="2000" b="1" i="1" dirty="0">
                <a:solidFill>
                  <a:srgbClr val="231F20"/>
                </a:solidFill>
              </a:rPr>
              <a:t>x</a:t>
            </a:r>
            <a:r>
              <a:rPr lang="en-US" sz="2000" dirty="0">
                <a:solidFill>
                  <a:srgbClr val="231F20"/>
                </a:solidFill>
              </a:rPr>
              <a:t>2 are two points on the decision </a:t>
            </a:r>
            <a:r>
              <a:rPr lang="en-US" sz="2000" dirty="0" smtClean="0">
                <a:solidFill>
                  <a:srgbClr val="231F20"/>
                </a:solidFill>
              </a:rPr>
              <a:t>hyperplane, </a:t>
            </a:r>
            <a:r>
              <a:rPr lang="en-US" sz="2000" dirty="0">
                <a:solidFill>
                  <a:srgbClr val="231F20"/>
                </a:solidFill>
              </a:rPr>
              <a:t>then the following </a:t>
            </a:r>
            <a:r>
              <a:rPr lang="en-US" sz="2000" dirty="0" smtClean="0">
                <a:solidFill>
                  <a:srgbClr val="231F20"/>
                </a:solidFill>
              </a:rPr>
              <a:t>is valid</a:t>
            </a:r>
            <a:r>
              <a:rPr lang="en-US" sz="2000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3" y="2882701"/>
            <a:ext cx="3724275" cy="87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503" y="3732780"/>
            <a:ext cx="41330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1" dirty="0">
                <a:solidFill>
                  <a:srgbClr val="000000"/>
                </a:solidFill>
              </a:rPr>
              <a:t>w </a:t>
            </a:r>
            <a:r>
              <a:rPr lang="en-US" sz="2000" dirty="0">
                <a:solidFill>
                  <a:srgbClr val="000000"/>
                </a:solidFill>
              </a:rPr>
              <a:t>is </a:t>
            </a:r>
            <a:r>
              <a:rPr lang="en-US" sz="2000" i="1" dirty="0">
                <a:solidFill>
                  <a:srgbClr val="000000"/>
                </a:solidFill>
              </a:rPr>
              <a:t>orthogonal </a:t>
            </a:r>
            <a:r>
              <a:rPr lang="en-US" sz="2000" dirty="0">
                <a:solidFill>
                  <a:srgbClr val="000000"/>
                </a:solidFill>
              </a:rPr>
              <a:t>to </a:t>
            </a:r>
            <a:r>
              <a:rPr lang="en-US" sz="2000" dirty="0" smtClean="0">
                <a:solidFill>
                  <a:srgbClr val="000000"/>
                </a:solidFill>
              </a:rPr>
              <a:t>the decision </a:t>
            </a:r>
            <a:r>
              <a:rPr lang="en-US" sz="2000" dirty="0">
                <a:solidFill>
                  <a:srgbClr val="000000"/>
                </a:solidFill>
              </a:rPr>
              <a:t>hyperplane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" y="4775527"/>
            <a:ext cx="2371725" cy="15716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5228" y="4840207"/>
            <a:ext cx="2409825" cy="136207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339355" y="1264273"/>
            <a:ext cx="467995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</a:rPr>
              <a:t>One Side: g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b="1" i="1" dirty="0" smtClean="0">
                <a:solidFill>
                  <a:srgbClr val="000000"/>
                </a:solidFill>
              </a:rPr>
              <a:t>x</a:t>
            </a:r>
            <a:r>
              <a:rPr lang="en-US" dirty="0" smtClean="0">
                <a:solidFill>
                  <a:srgbClr val="000000"/>
                </a:solidFill>
              </a:rPr>
              <a:t>) &gt; 0 (+) </a:t>
            </a:r>
          </a:p>
          <a:p>
            <a:r>
              <a:rPr lang="en-US" i="1" dirty="0" smtClean="0">
                <a:solidFill>
                  <a:srgbClr val="000000"/>
                </a:solidFill>
              </a:rPr>
              <a:t>Other Side: g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b="1" i="1" dirty="0" smtClean="0">
                <a:solidFill>
                  <a:srgbClr val="000000"/>
                </a:solidFill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 smtClean="0">
                <a:solidFill>
                  <a:srgbClr val="000000"/>
                </a:solidFill>
              </a:rPr>
              <a:t>&lt; 0 (-)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95818" y="5071608"/>
                <a:ext cx="2752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818" y="5071608"/>
                <a:ext cx="275286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104" r="-13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17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2796360"/>
            <a:ext cx="8425339" cy="1143000"/>
          </a:xfrm>
        </p:spPr>
        <p:txBody>
          <a:bodyPr/>
          <a:lstStyle/>
          <a:p>
            <a:pPr algn="ctr"/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F698-BBA9-4082-937D-B4B90FB5C1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45369" y="490162"/>
            <a:ext cx="866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Linear Discriminant Functions And Decision </a:t>
            </a:r>
            <a:r>
              <a:rPr lang="en-US" sz="2400" b="1" dirty="0" err="1">
                <a:solidFill>
                  <a:srgbClr val="C00000"/>
                </a:solidFill>
              </a:rPr>
              <a:t>Hyperplanes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135"/>
            <a:ext cx="9361488" cy="376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15667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Perceptron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Algorithm (Cost Function)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9975" y="3105835"/>
            <a:ext cx="46799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 </a:t>
            </a:r>
            <a:br>
              <a:rPr lang="pl-PL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328" y="2905759"/>
            <a:ext cx="9281160" cy="13725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9872" y="4343393"/>
            <a:ext cx="2924175" cy="1038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956815" y="1606825"/>
                <a:ext cx="3481927" cy="10322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solidFill>
                      <a:srgbClr val="231F20"/>
                    </a:solidFill>
                    <a:latin typeface="Garamond-Book"/>
                  </a:rPr>
                  <a:t>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;</m:t>
                    </m:r>
                    <m:r>
                      <a:rPr lang="en-US" sz="2000" b="1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b="1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000" b="1" dirty="0" smtClean="0">
                  <a:solidFill>
                    <a:srgbClr val="231F20"/>
                  </a:solidFill>
                  <a:latin typeface="Garamond-Book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/>
                  <a:t>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000" b="1" i="1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;</m:t>
                    </m:r>
                    <m:r>
                      <a:rPr lang="en-US" sz="2000" b="1" i="1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15" y="1606825"/>
                <a:ext cx="3481927" cy="103220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957766" y="5678424"/>
            <a:ext cx="3118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J(w) is always positive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77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296" y="551290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Perceptron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Algorithm (Cost Function)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9975" y="3105835"/>
            <a:ext cx="46799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 </a:t>
            </a:r>
            <a:br>
              <a:rPr lang="pl-PL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343" y="2729368"/>
            <a:ext cx="4864465" cy="7529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351509"/>
            <a:ext cx="92171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31F20"/>
                </a:solidFill>
              </a:rPr>
              <a:t>To derive the algorithm for the iterative </a:t>
            </a:r>
            <a:r>
              <a:rPr lang="en-US" sz="2000" b="1" dirty="0">
                <a:solidFill>
                  <a:srgbClr val="231F20"/>
                </a:solidFill>
              </a:rPr>
              <a:t>minimization</a:t>
            </a:r>
            <a:r>
              <a:rPr lang="en-US" sz="2000" dirty="0">
                <a:solidFill>
                  <a:srgbClr val="231F20"/>
                </a:solidFill>
              </a:rPr>
              <a:t> of the cost </a:t>
            </a:r>
            <a:r>
              <a:rPr lang="en-US" sz="2000" dirty="0" smtClean="0">
                <a:solidFill>
                  <a:srgbClr val="231F20"/>
                </a:solidFill>
              </a:rPr>
              <a:t>function, we </a:t>
            </a:r>
            <a:r>
              <a:rPr lang="en-US" sz="2000" dirty="0">
                <a:solidFill>
                  <a:srgbClr val="231F20"/>
                </a:solidFill>
              </a:rPr>
              <a:t>will adopt an iterative scheme in the spirit of the </a:t>
            </a:r>
            <a:r>
              <a:rPr lang="en-US" sz="2000" b="1" i="1" dirty="0">
                <a:solidFill>
                  <a:srgbClr val="231F20"/>
                </a:solidFill>
              </a:rPr>
              <a:t>gradient descent</a:t>
            </a:r>
            <a:r>
              <a:rPr lang="en-US" sz="2000" i="1" dirty="0">
                <a:solidFill>
                  <a:srgbClr val="231F20"/>
                </a:solidFill>
              </a:rPr>
              <a:t> </a:t>
            </a:r>
            <a:r>
              <a:rPr lang="en-US" sz="2000" dirty="0" smtClean="0">
                <a:solidFill>
                  <a:srgbClr val="231F20"/>
                </a:solidFill>
              </a:rPr>
              <a:t>method, that </a:t>
            </a:r>
            <a:r>
              <a:rPr lang="en-US" sz="2000" dirty="0">
                <a:solidFill>
                  <a:srgbClr val="231F20"/>
                </a:solidFill>
              </a:rPr>
              <a:t>is,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0702" y="3678703"/>
                <a:ext cx="9135745" cy="14782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i="1" dirty="0">
                    <a:solidFill>
                      <a:srgbClr val="231F20"/>
                    </a:solidFill>
                  </a:rPr>
                  <a:t>w</a:t>
                </a:r>
                <a:r>
                  <a:rPr lang="en-US" sz="2000" dirty="0">
                    <a:solidFill>
                      <a:srgbClr val="231F20"/>
                    </a:solidFill>
                  </a:rPr>
                  <a:t>(</a:t>
                </a:r>
                <a:r>
                  <a:rPr lang="en-US" sz="2000" i="1" dirty="0">
                    <a:solidFill>
                      <a:srgbClr val="231F20"/>
                    </a:solidFill>
                  </a:rPr>
                  <a:t>t</a:t>
                </a:r>
                <a:r>
                  <a:rPr lang="en-US" sz="2000" dirty="0">
                    <a:solidFill>
                      <a:srgbClr val="231F20"/>
                    </a:solidFill>
                  </a:rPr>
                  <a:t>) is the weight vector estimate at the </a:t>
                </a:r>
                <a:r>
                  <a:rPr lang="en-US" sz="2000" b="1" i="1" dirty="0" smtClean="0">
                    <a:solidFill>
                      <a:srgbClr val="231F20"/>
                    </a:solidFill>
                  </a:rPr>
                  <a:t>t</a:t>
                </a:r>
                <a:r>
                  <a:rPr lang="en-US" sz="2000" i="1" dirty="0" smtClean="0">
                    <a:solidFill>
                      <a:srgbClr val="231F20"/>
                    </a:solidFill>
                  </a:rPr>
                  <a:t> </a:t>
                </a:r>
                <a:r>
                  <a:rPr lang="en-US" sz="2000" i="1" dirty="0" err="1" smtClean="0">
                    <a:solidFill>
                      <a:srgbClr val="231F20"/>
                    </a:solidFill>
                  </a:rPr>
                  <a:t>th</a:t>
                </a:r>
                <a:r>
                  <a:rPr lang="en-US" sz="2000" i="1" dirty="0" smtClean="0">
                    <a:solidFill>
                      <a:srgbClr val="231F2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231F20"/>
                    </a:solidFill>
                  </a:rPr>
                  <a:t> </a:t>
                </a:r>
                <a:r>
                  <a:rPr lang="en-US" sz="2000" dirty="0">
                    <a:solidFill>
                      <a:srgbClr val="231F20"/>
                    </a:solidFill>
                  </a:rPr>
                  <a:t>iteration step </a:t>
                </a:r>
                <a:r>
                  <a:rPr lang="en-US" sz="2000" dirty="0" smtClean="0">
                    <a:solidFill>
                      <a:srgbClr val="231F2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231F20"/>
                    </a:solidFill>
                  </a:rPr>
                  <a:t> </a:t>
                </a:r>
                <a:r>
                  <a:rPr lang="en-US" sz="2000" i="1" dirty="0" smtClean="0">
                    <a:solidFill>
                      <a:srgbClr val="231F20"/>
                    </a:solidFill>
                  </a:rPr>
                  <a:t> </a:t>
                </a:r>
                <a:r>
                  <a:rPr lang="en-US" sz="2000" dirty="0">
                    <a:solidFill>
                      <a:srgbClr val="231F20"/>
                    </a:solidFill>
                  </a:rPr>
                  <a:t>is a sequence of positive real </a:t>
                </a:r>
                <a:r>
                  <a:rPr lang="en-US" sz="2000" dirty="0" smtClean="0">
                    <a:solidFill>
                      <a:srgbClr val="231F20"/>
                    </a:solidFill>
                  </a:rPr>
                  <a:t>numbers</a:t>
                </a:r>
                <a:r>
                  <a:rPr lang="en-US" sz="2000" dirty="0" smtClean="0"/>
                  <a:t>. 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2" y="3678703"/>
                <a:ext cx="9135745" cy="1478290"/>
              </a:xfrm>
              <a:prstGeom prst="rect">
                <a:avLst/>
              </a:prstGeom>
              <a:blipFill rotWithShape="0">
                <a:blip r:embed="rId3"/>
                <a:stretch>
                  <a:fillRect l="-734" r="-1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958" y="4332167"/>
            <a:ext cx="2804063" cy="9405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0699" y="5461007"/>
            <a:ext cx="40957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2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296" y="551290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The Perceptron Algorithm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8215" y="1074510"/>
            <a:ext cx="6315075" cy="510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7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296" y="651874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Finding Best Weight in the above Perceptron Algorithm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62" y="1243584"/>
            <a:ext cx="5271738" cy="41788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06544" y="2807208"/>
            <a:ext cx="148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3.1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976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58-C704-4340-B428-BC41BC76C33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4/21/2022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238DB-7230-45D0-89A2-1890D4DEDBDF}" type="slidenum">
              <a:rPr lang="en-IN">
                <a:solidFill>
                  <a:srgbClr val="04617B">
                    <a:shade val="90000"/>
                  </a:srgbClr>
                </a:solidFill>
              </a:rPr>
              <a:pPr/>
              <a:t>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296" y="651874"/>
            <a:ext cx="866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Convergence of Perceptron algorithm (Proof)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5" y="1396548"/>
            <a:ext cx="4095750" cy="895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9055" y="2513352"/>
                <a:ext cx="4420649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231F20"/>
                    </a:solidFill>
                  </a:rPr>
                  <a:t>Let </a:t>
                </a:r>
                <a:r>
                  <a:rPr lang="en-US" sz="2400" b="1" i="1" dirty="0" smtClean="0">
                    <a:solidFill>
                      <a:srgbClr val="231F20"/>
                    </a:solidFill>
                  </a:rPr>
                  <a:t>α</a:t>
                </a:r>
                <a:r>
                  <a:rPr lang="en-US" sz="2400" i="1" dirty="0" smtClean="0">
                    <a:solidFill>
                      <a:srgbClr val="231F20"/>
                    </a:solidFill>
                  </a:rPr>
                  <a:t> </a:t>
                </a:r>
                <a:r>
                  <a:rPr lang="en-US" sz="2400" dirty="0">
                    <a:solidFill>
                      <a:srgbClr val="231F20"/>
                    </a:solidFill>
                  </a:rPr>
                  <a:t>be a positive real number and</a:t>
                </a:r>
                <a:r>
                  <a:rPr lang="en-US" sz="2400" b="1" dirty="0">
                    <a:solidFill>
                      <a:srgbClr val="231F2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231F20"/>
                    </a:solidFill>
                  </a:rPr>
                  <a:t> </a:t>
                </a:r>
                <a:r>
                  <a:rPr lang="en-US" sz="2400" dirty="0">
                    <a:solidFill>
                      <a:srgbClr val="231F20"/>
                    </a:solidFill>
                  </a:rPr>
                  <a:t>a </a:t>
                </a:r>
                <a:r>
                  <a:rPr lang="en-US" sz="2400" dirty="0" smtClean="0">
                    <a:solidFill>
                      <a:srgbClr val="231F20"/>
                    </a:solidFill>
                  </a:rPr>
                  <a:t>solution where </a:t>
                </a:r>
                <a:r>
                  <a:rPr lang="en-US" sz="2400" dirty="0" smtClean="0">
                    <a:solidFill>
                      <a:srgbClr val="A50021"/>
                    </a:solidFill>
                  </a:rPr>
                  <a:t>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A50021"/>
                    </a:solidFill>
                  </a:rPr>
                  <a:t> that is parallel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231F20"/>
                    </a:solidFill>
                  </a:rPr>
                  <a:t>. Then we can write the above equation as,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5" y="2513352"/>
                <a:ext cx="4420649" cy="2862322"/>
              </a:xfrm>
              <a:prstGeom prst="rect">
                <a:avLst/>
              </a:prstGeom>
              <a:blipFill rotWithShape="0">
                <a:blip r:embed="rId3"/>
                <a:stretch>
                  <a:fillRect l="-2066" r="-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5" y="5554506"/>
            <a:ext cx="5973509" cy="7913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973" y="1396548"/>
            <a:ext cx="4699044" cy="40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4397</TotalTime>
  <Words>676</Words>
  <Application>Microsoft Office PowerPoint</Application>
  <PresentationFormat>Custom</PresentationFormat>
  <Paragraphs>156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Calibri</vt:lpstr>
      <vt:lpstr>Cambria Math</vt:lpstr>
      <vt:lpstr>CMR12</vt:lpstr>
      <vt:lpstr>Constantia</vt:lpstr>
      <vt:lpstr>Garamond-Book</vt:lpstr>
      <vt:lpstr>Garamond-BookItalic</vt:lpstr>
      <vt:lpstr>Times New Roman</vt:lpstr>
      <vt:lpstr>Wingdings 2</vt:lpstr>
      <vt:lpstr>Flow</vt:lpstr>
      <vt:lpstr>1_Flow</vt:lpstr>
      <vt:lpstr>Pattern Recognition CSE 467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To</vt:lpstr>
      <vt:lpstr>Thank You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Baljeet</dc:creator>
  <cp:lastModifiedBy>FACULTY - 911</cp:lastModifiedBy>
  <cp:revision>838</cp:revision>
  <dcterms:created xsi:type="dcterms:W3CDTF">2016-07-28T11:27:44Z</dcterms:created>
  <dcterms:modified xsi:type="dcterms:W3CDTF">2022-04-21T04:51:04Z</dcterms:modified>
</cp:coreProperties>
</file>