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  <p:sldId id="260" r:id="rId9"/>
    <p:sldId id="265" r:id="rId10"/>
    <p:sldId id="286" r:id="rId11"/>
    <p:sldId id="293" r:id="rId12"/>
    <p:sldId id="285" r:id="rId13"/>
    <p:sldId id="287" r:id="rId14"/>
    <p:sldId id="288" r:id="rId15"/>
    <p:sldId id="289" r:id="rId16"/>
    <p:sldId id="292" r:id="rId17"/>
    <p:sldId id="294" r:id="rId18"/>
    <p:sldId id="290" r:id="rId19"/>
    <p:sldId id="291" r:id="rId20"/>
    <p:sldId id="295" r:id="rId21"/>
    <p:sldId id="279" r:id="rId22"/>
    <p:sldId id="259" r:id="rId23"/>
    <p:sldId id="278" r:id="rId24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Lexend Deca" panose="020B0604020202020204" charset="0"/>
      <p:regular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Muli Regular" panose="020B0604020202020204" charset="0"/>
      <p:regular r:id="rId35"/>
      <p:bold r:id="rId36"/>
      <p:italic r:id="rId37"/>
      <p:boldItalic r:id="rId38"/>
    </p:embeddedFont>
    <p:embeddedFont>
      <p:font typeface="Muli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39FED0-2237-45F1-82D8-C82099432486}">
  <a:tblStyle styleId="{E339FED0-2237-45F1-82D8-C820994324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transition spd="slow">
    <p:cover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encyclopedia.com/frequency-division-multiplexing-fdm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lideshare.ne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yquote.com/authors/walt-disney-quot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161535" y="978571"/>
            <a:ext cx="556054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 smtClean="0"/>
              <a:t>Hello Everyone!</a:t>
            </a:r>
            <a:endParaRPr sz="4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51422"/>
            <a:ext cx="321850" cy="421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1;p15"/>
          <p:cNvSpPr txBox="1">
            <a:spLocks/>
          </p:cNvSpPr>
          <p:nvPr/>
        </p:nvSpPr>
        <p:spPr>
          <a:xfrm>
            <a:off x="1229496" y="2153766"/>
            <a:ext cx="3642115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Font typeface="Muli Regular"/>
              <a:buNone/>
            </a:pPr>
            <a:r>
              <a:rPr lang="en-US" sz="1800" b="1" dirty="0" smtClean="0">
                <a:latin typeface="Muli"/>
                <a:ea typeface="Muli"/>
                <a:cs typeface="Muli"/>
                <a:sym typeface="Muli"/>
              </a:rPr>
              <a:t>I am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uli"/>
                <a:ea typeface="Muli"/>
                <a:cs typeface="Muli"/>
                <a:sym typeface="Muli"/>
              </a:rPr>
              <a:t>Syeda Nowshin Ibnat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And I am here  today because I love to give presentation. </a:t>
            </a:r>
            <a:endParaRPr lang="en-US" sz="1800" dirty="0"/>
          </a:p>
        </p:txBody>
      </p:sp>
      <p:sp>
        <p:nvSpPr>
          <p:cNvPr id="10" name="Google Shape;81;p15"/>
          <p:cNvSpPr txBox="1">
            <a:spLocks/>
          </p:cNvSpPr>
          <p:nvPr/>
        </p:nvSpPr>
        <p:spPr>
          <a:xfrm>
            <a:off x="5483351" y="3370907"/>
            <a:ext cx="2011021" cy="78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</p:txBody>
      </p:sp>
      <p:sp>
        <p:nvSpPr>
          <p:cNvPr id="11" name="Google Shape;81;p15"/>
          <p:cNvSpPr txBox="1">
            <a:spLocks/>
          </p:cNvSpPr>
          <p:nvPr/>
        </p:nvSpPr>
        <p:spPr>
          <a:xfrm>
            <a:off x="7741508" y="4390338"/>
            <a:ext cx="1155357" cy="55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buFont typeface="Muli Regular"/>
              <a:buNone/>
            </a:pPr>
            <a:r>
              <a:rPr lang="en-US" sz="1100" b="1" dirty="0" smtClean="0">
                <a:latin typeface="Muli"/>
                <a:ea typeface="Muli"/>
                <a:cs typeface="Muli"/>
                <a:sym typeface="Muli"/>
              </a:rPr>
              <a:t>Dept. of CSE</a:t>
            </a:r>
          </a:p>
          <a:p>
            <a:pPr marL="0" indent="0">
              <a:buFont typeface="Muli Regular"/>
              <a:buNone/>
            </a:pPr>
            <a:r>
              <a:rPr lang="en-US" sz="1100" b="1" dirty="0" smtClean="0">
                <a:latin typeface="Muli"/>
                <a:ea typeface="Muli"/>
                <a:cs typeface="Muli"/>
                <a:sym typeface="Muli"/>
              </a:rPr>
              <a:t>Intake 39(sec-1) </a:t>
            </a:r>
            <a:endParaRPr 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69" y="278027"/>
            <a:ext cx="3614570" cy="550570"/>
          </a:xfrm>
        </p:spPr>
        <p:txBody>
          <a:bodyPr/>
          <a:lstStyle/>
          <a:p>
            <a:r>
              <a:rPr lang="en-US" dirty="0" smtClean="0"/>
              <a:t>Working Method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123" y="876814"/>
            <a:ext cx="7927076" cy="3942321"/>
          </a:xfrm>
        </p:spPr>
        <p:txBody>
          <a:bodyPr/>
          <a:lstStyle/>
          <a:p>
            <a:r>
              <a:rPr lang="en-US" sz="2200" dirty="0"/>
              <a:t>Baseband transmissions typically use digital signaling over a single </a:t>
            </a:r>
            <a:r>
              <a:rPr lang="en-US" sz="2200" dirty="0" smtClean="0"/>
              <a:t>wire.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The digital signal used in baseband transmission occupies the entire bandwidth of the network media to transmit a single data signal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Baseband communication is bidirectional, allowing computers to both send and receive data using a single cable. </a:t>
            </a:r>
            <a:r>
              <a:rPr lang="en-US" sz="2200" dirty="0" smtClean="0"/>
              <a:t>But the </a:t>
            </a:r>
            <a:r>
              <a:rPr lang="en-US" sz="2200" dirty="0"/>
              <a:t>sending and receiving cannot occur on the same wire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09240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92" y="710513"/>
            <a:ext cx="7692299" cy="358345"/>
          </a:xfrm>
        </p:spPr>
        <p:txBody>
          <a:bodyPr/>
          <a:lstStyle/>
          <a:p>
            <a:r>
              <a:rPr lang="en-US" sz="2400" dirty="0" smtClean="0"/>
              <a:t>Baseband Transmission using a dedicated medium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76" y="1445742"/>
            <a:ext cx="5350475" cy="2433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6687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080" y="778475"/>
            <a:ext cx="2032904" cy="420129"/>
          </a:xfrm>
        </p:spPr>
        <p:txBody>
          <a:bodyPr/>
          <a:lstStyle/>
          <a:p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653" y="1383443"/>
            <a:ext cx="2292396" cy="3202200"/>
          </a:xfrm>
        </p:spPr>
        <p:txBody>
          <a:bodyPr/>
          <a:lstStyle/>
          <a:p>
            <a:r>
              <a:rPr lang="en-US" sz="2200" dirty="0" smtClean="0"/>
              <a:t>Ethernet</a:t>
            </a:r>
          </a:p>
          <a:p>
            <a:r>
              <a:rPr lang="en-US" sz="2200" dirty="0" smtClean="0"/>
              <a:t>Photo biology</a:t>
            </a:r>
          </a:p>
          <a:p>
            <a:r>
              <a:rPr lang="en-US" sz="2200" dirty="0" smtClean="0"/>
              <a:t>Electronic devices for LED lighting</a:t>
            </a:r>
          </a:p>
          <a:p>
            <a:r>
              <a:rPr lang="en-US" sz="2200" dirty="0" smtClean="0"/>
              <a:t>Digital television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299429" y="1420512"/>
            <a:ext cx="2557674" cy="3202200"/>
          </a:xfrm>
        </p:spPr>
        <p:txBody>
          <a:bodyPr/>
          <a:lstStyle/>
          <a:p>
            <a:r>
              <a:rPr lang="en-US" sz="2200" dirty="0" smtClean="0"/>
              <a:t>Simplicity</a:t>
            </a:r>
          </a:p>
          <a:p>
            <a:r>
              <a:rPr lang="en-US" sz="2200" dirty="0" smtClean="0"/>
              <a:t>Low cost</a:t>
            </a:r>
          </a:p>
          <a:p>
            <a:r>
              <a:rPr lang="en-US" sz="2200" dirty="0" smtClean="0"/>
              <a:t>Ease </a:t>
            </a:r>
            <a:r>
              <a:rPr lang="en-US" sz="2200" dirty="0"/>
              <a:t>of installation and </a:t>
            </a:r>
            <a:r>
              <a:rPr lang="en-US" sz="2200" dirty="0" smtClean="0"/>
              <a:t>maintenance</a:t>
            </a:r>
          </a:p>
          <a:p>
            <a:r>
              <a:rPr lang="en-US" sz="2200" dirty="0" smtClean="0"/>
              <a:t>High </a:t>
            </a:r>
            <a:r>
              <a:rPr lang="en-US" sz="2200" dirty="0"/>
              <a:t>rates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166591" y="1500830"/>
            <a:ext cx="2371927" cy="3202200"/>
          </a:xfrm>
        </p:spPr>
        <p:txBody>
          <a:bodyPr/>
          <a:lstStyle/>
          <a:p>
            <a:r>
              <a:rPr lang="en-US" sz="2200" dirty="0"/>
              <a:t>Limited distances</a:t>
            </a:r>
          </a:p>
          <a:p>
            <a:r>
              <a:rPr lang="en-US" sz="2200" dirty="0" smtClean="0"/>
              <a:t>Data </a:t>
            </a:r>
            <a:r>
              <a:rPr lang="en-US" sz="2200" dirty="0"/>
              <a:t>and voice only.</a:t>
            </a:r>
          </a:p>
          <a:p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15511" y="770239"/>
            <a:ext cx="2152354" cy="42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 smtClean="0"/>
              <a:t>Advantages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88690" y="836142"/>
            <a:ext cx="2636326" cy="42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 smtClean="0"/>
              <a:t>Disadvantages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218942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77" y="1122331"/>
            <a:ext cx="2875615" cy="2463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27" y="2498962"/>
            <a:ext cx="1018120" cy="1121761"/>
          </a:xfrm>
          <a:prstGeom prst="rect">
            <a:avLst/>
          </a:prstGeom>
        </p:spPr>
      </p:pic>
      <p:sp>
        <p:nvSpPr>
          <p:cNvPr id="6" name="Google Shape;111;p19"/>
          <p:cNvSpPr txBox="1">
            <a:spLocks/>
          </p:cNvSpPr>
          <p:nvPr/>
        </p:nvSpPr>
        <p:spPr>
          <a:xfrm>
            <a:off x="1248033" y="1786515"/>
            <a:ext cx="4170404" cy="1500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4000" dirty="0" smtClean="0"/>
              <a:t>2. Broadband Transmission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88059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;p17"/>
          <p:cNvSpPr txBox="1">
            <a:spLocks noGrp="1"/>
          </p:cNvSpPr>
          <p:nvPr>
            <p:ph type="ctrTitle"/>
          </p:nvPr>
        </p:nvSpPr>
        <p:spPr>
          <a:xfrm>
            <a:off x="1210963" y="698156"/>
            <a:ext cx="2353962" cy="3788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800" u="sng" dirty="0" smtClean="0"/>
              <a:t>About:</a:t>
            </a:r>
            <a:endParaRPr sz="2800" dirty="0"/>
          </a:p>
        </p:txBody>
      </p:sp>
      <p:sp>
        <p:nvSpPr>
          <p:cNvPr id="1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1167713" y="1248090"/>
            <a:ext cx="6839466" cy="29099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>
              <a:buFont typeface="Arial" panose="020B0604020202020204" pitchFamily="34" charset="0"/>
              <a:buChar char="•"/>
            </a:pPr>
            <a:r>
              <a:rPr lang="en-US" sz="2000" dirty="0" smtClean="0"/>
              <a:t>Broadband transmission or modulation means changing the digital signal to an analog signal for transmission.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In </a:t>
            </a:r>
            <a:r>
              <a:rPr lang="en-US" sz="2000" dirty="0" smtClean="0"/>
              <a:t>telecommunication,</a:t>
            </a:r>
            <a:r>
              <a:rPr lang="en-US" sz="2000" dirty="0"/>
              <a:t> broadband is wide </a:t>
            </a:r>
            <a:r>
              <a:rPr lang="en-US" sz="2000" dirty="0" smtClean="0"/>
              <a:t>bandwidth</a:t>
            </a:r>
            <a:r>
              <a:rPr lang="en-US" sz="2000" dirty="0"/>
              <a:t> </a:t>
            </a:r>
            <a:r>
              <a:rPr lang="en-US" sz="2000" dirty="0" smtClean="0"/>
              <a:t>data transmission</a:t>
            </a:r>
            <a:r>
              <a:rPr lang="en-US" sz="2000" dirty="0"/>
              <a:t> which transports </a:t>
            </a:r>
            <a:r>
              <a:rPr lang="en-US" sz="2000" dirty="0" smtClean="0"/>
              <a:t>multiple.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medium can be </a:t>
            </a:r>
            <a:r>
              <a:rPr lang="en-US" sz="2000" dirty="0" smtClean="0"/>
              <a:t>coaxial cable,</a:t>
            </a:r>
            <a:r>
              <a:rPr lang="en-US" sz="2000" dirty="0"/>
              <a:t> </a:t>
            </a:r>
            <a:r>
              <a:rPr lang="en-US" sz="2000" dirty="0" smtClean="0"/>
              <a:t>optical fiber,</a:t>
            </a:r>
            <a:r>
              <a:rPr lang="en-US" sz="2000" dirty="0"/>
              <a:t> </a:t>
            </a:r>
            <a:r>
              <a:rPr lang="en-US" sz="2000" dirty="0" smtClean="0"/>
              <a:t>radio</a:t>
            </a:r>
            <a:r>
              <a:rPr lang="en-US" sz="2000" dirty="0"/>
              <a:t> or </a:t>
            </a:r>
            <a:r>
              <a:rPr lang="en-US" sz="2000" dirty="0" smtClean="0"/>
              <a:t>twisted pair.</a:t>
            </a:r>
          </a:p>
          <a:p>
            <a:pPr marL="0" lvl="0" indent="0" algn="just"/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481294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10" t="47637" r="2000" b="4363"/>
          <a:stretch/>
        </p:blipFill>
        <p:spPr>
          <a:xfrm>
            <a:off x="2477529" y="1396314"/>
            <a:ext cx="4361936" cy="2249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36422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50" y="181262"/>
            <a:ext cx="6014400" cy="857400"/>
          </a:xfrm>
        </p:spPr>
        <p:txBody>
          <a:bodyPr/>
          <a:lstStyle/>
          <a:p>
            <a:r>
              <a:rPr lang="en-US" dirty="0" smtClean="0"/>
              <a:t>Working method: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7692299" cy="1903455"/>
          </a:xfrm>
        </p:spPr>
        <p:txBody>
          <a:bodyPr/>
          <a:lstStyle/>
          <a:p>
            <a:r>
              <a:rPr lang="en-US" sz="2200" dirty="0"/>
              <a:t>Broadband transmissions are divided into multiple bands or channels by multiplexers using a multiplexing scheme such as </a:t>
            </a:r>
            <a:r>
              <a:rPr lang="en-US" sz="2200" u="sng" dirty="0">
                <a:hlinkClick r:id="rId2"/>
              </a:rPr>
              <a:t>frequency-division multiplexing</a:t>
            </a:r>
            <a:r>
              <a:rPr lang="en-US" sz="2200" dirty="0"/>
              <a:t> (FDM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Each </a:t>
            </a:r>
            <a:r>
              <a:rPr lang="en-US" sz="2200" dirty="0"/>
              <a:t>channel has a carrier frequency that is modulated to carry the signal from a given source. </a:t>
            </a:r>
            <a:endParaRPr lang="en-US" sz="2200" dirty="0" smtClean="0"/>
          </a:p>
          <a:p>
            <a:r>
              <a:rPr lang="en-US" sz="2200" dirty="0" smtClean="0"/>
              <a:t>At </a:t>
            </a:r>
            <a:r>
              <a:rPr lang="en-US" sz="2200" dirty="0"/>
              <a:t>the receiving station, multiplexers separate the various signals.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045458" y="1418453"/>
            <a:ext cx="2990553" cy="190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4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30" y="1643449"/>
            <a:ext cx="4877175" cy="2304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519881" y="861709"/>
            <a:ext cx="6907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</a:rPr>
              <a:t>The following image shows an example of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</a:rPr>
              <a:t>FDM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" panose="020B0502040204020203" pitchFamily="34" charset="0"/>
              </a:rPr>
              <a:t>process.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44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333" y="1414334"/>
            <a:ext cx="2286218" cy="3182380"/>
          </a:xfrm>
        </p:spPr>
        <p:txBody>
          <a:bodyPr/>
          <a:lstStyle/>
          <a:p>
            <a:r>
              <a:rPr lang="en-US" sz="2200" b="1" dirty="0" smtClean="0"/>
              <a:t>Cable Modem</a:t>
            </a:r>
          </a:p>
          <a:p>
            <a:r>
              <a:rPr lang="en-US" sz="2200" b="1" dirty="0" smtClean="0"/>
              <a:t>FTTH(fiber to the home)</a:t>
            </a:r>
            <a:endParaRPr lang="en-US" sz="2200" dirty="0"/>
          </a:p>
          <a:p>
            <a:r>
              <a:rPr lang="en-US" sz="2200" b="1" dirty="0" smtClean="0"/>
              <a:t>Satellite</a:t>
            </a:r>
          </a:p>
          <a:p>
            <a:r>
              <a:rPr lang="en-US" sz="2200" b="1" dirty="0"/>
              <a:t>Mobile Wireless</a:t>
            </a:r>
            <a:endParaRPr lang="en-US" sz="2200" dirty="0"/>
          </a:p>
          <a:p>
            <a:pPr marL="127000" indent="0">
              <a:buNone/>
            </a:pPr>
            <a:endParaRPr lang="en-US" sz="2200" b="1" dirty="0" smtClean="0"/>
          </a:p>
          <a:p>
            <a:endParaRPr lang="en-US" sz="22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225290" y="1253695"/>
            <a:ext cx="2705953" cy="3373909"/>
          </a:xfrm>
        </p:spPr>
        <p:txBody>
          <a:bodyPr/>
          <a:lstStyle/>
          <a:p>
            <a:r>
              <a:rPr lang="en-US" sz="2200" b="0" i="0" dirty="0" smtClean="0"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Data, voice and video can be accommodated on broadband channel</a:t>
            </a:r>
            <a:endParaRPr lang="en-US" sz="2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200" b="0" i="0" dirty="0" smtClean="0"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Greater distances</a:t>
            </a:r>
            <a:endParaRPr lang="en-US" sz="2200" b="0" i="0" dirty="0" smtClean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200" b="0" i="0" dirty="0" smtClean="0">
                <a:solidFill>
                  <a:schemeClr val="bg1"/>
                </a:solidFill>
                <a:effectLst/>
                <a:latin typeface="trebuchet ms" panose="020B0603020202020204" pitchFamily="34" charset="0"/>
              </a:rPr>
              <a:t>Greater bandwidth.</a:t>
            </a:r>
            <a:endParaRPr lang="en-US" sz="22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110987" y="1272232"/>
            <a:ext cx="2730272" cy="3170022"/>
          </a:xfrm>
        </p:spPr>
        <p:txBody>
          <a:bodyPr/>
          <a:lstStyle/>
          <a:p>
            <a:r>
              <a:rPr lang="en-US" sz="2200" dirty="0"/>
              <a:t>Cable design</a:t>
            </a:r>
          </a:p>
          <a:p>
            <a:r>
              <a:rPr lang="en-US" sz="2200" dirty="0" smtClean="0"/>
              <a:t>Alignment </a:t>
            </a:r>
            <a:r>
              <a:rPr lang="en-US" sz="2200" dirty="0"/>
              <a:t>and maintenance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High cost, requires modems</a:t>
            </a:r>
          </a:p>
          <a:p>
            <a:r>
              <a:rPr lang="en-US" sz="2200" dirty="0" smtClean="0"/>
              <a:t>Lack </a:t>
            </a:r>
            <a:r>
              <a:rPr lang="en-US" sz="2200" dirty="0"/>
              <a:t>of well-developed standards.</a:t>
            </a:r>
          </a:p>
          <a:p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8512" y="759940"/>
            <a:ext cx="2032904" cy="420129"/>
          </a:xfrm>
        </p:spPr>
        <p:txBody>
          <a:bodyPr/>
          <a:lstStyle/>
          <a:p>
            <a:r>
              <a:rPr lang="en-US" sz="2800" dirty="0" smtClean="0"/>
              <a:t>Application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45257" y="726991"/>
            <a:ext cx="2152354" cy="42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 smtClean="0"/>
              <a:t>Advantages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87544" y="768181"/>
            <a:ext cx="2636326" cy="42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800" dirty="0" smtClean="0"/>
              <a:t>Disadvantages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662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68" y="1711410"/>
            <a:ext cx="1940011" cy="1421026"/>
          </a:xfrm>
        </p:spPr>
        <p:txBody>
          <a:bodyPr/>
          <a:lstStyle/>
          <a:p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Difference between baseband </a:t>
            </a:r>
            <a:b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broadband transmission</a:t>
            </a:r>
            <a:endParaRPr lang="en-US" sz="1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69950"/>
              </p:ext>
            </p:extLst>
          </p:nvPr>
        </p:nvGraphicFramePr>
        <p:xfrm>
          <a:off x="2570204" y="197709"/>
          <a:ext cx="5276335" cy="4602480"/>
        </p:xfrm>
        <a:graphic>
          <a:graphicData uri="http://schemas.openxmlformats.org/drawingml/2006/table">
            <a:tbl>
              <a:tblPr firstRow="1" bandRow="1">
                <a:tableStyleId>{E339FED0-2237-45F1-82D8-C82099432486}</a:tableStyleId>
              </a:tblPr>
              <a:tblGrid>
                <a:gridCol w="2638169">
                  <a:extLst>
                    <a:ext uri="{9D8B030D-6E8A-4147-A177-3AD203B41FA5}">
                      <a16:colId xmlns:a16="http://schemas.microsoft.com/office/drawing/2014/main" val="44208172"/>
                    </a:ext>
                  </a:extLst>
                </a:gridCol>
                <a:gridCol w="2638166">
                  <a:extLst>
                    <a:ext uri="{9D8B030D-6E8A-4147-A177-3AD203B41FA5}">
                      <a16:colId xmlns:a16="http://schemas.microsoft.com/office/drawing/2014/main" val="1974035048"/>
                    </a:ext>
                  </a:extLst>
                </a:gridCol>
              </a:tblGrid>
              <a:tr h="29223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     Baseband  Transmission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       Broadband Transmission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328927"/>
                  </a:ext>
                </a:extLst>
              </a:tr>
              <a:tr h="2922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Digital signaling.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Analog signaling.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83530"/>
                  </a:ext>
                </a:extLst>
              </a:tr>
              <a:tr h="905921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division multiplexing is not possible.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Signal travelling distance is long.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44416"/>
                  </a:ext>
                </a:extLst>
              </a:tr>
              <a:tr h="905921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Baseband is bi-directional transmission.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Transmission of data is unidirectional.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845002"/>
                  </a:ext>
                </a:extLst>
              </a:tr>
              <a:tr h="701358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Short distance signal travelling.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division multiplexing possible.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93977"/>
                  </a:ext>
                </a:extLst>
              </a:tr>
              <a:tr h="905921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Entire bandwidth is for single signal transmission.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Simultaneous transmission of multiple signals over different frequencies.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91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781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797691" y="755853"/>
            <a:ext cx="5807893" cy="88759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 smtClean="0"/>
              <a:t>Transmission of Digital </a:t>
            </a:r>
            <a:r>
              <a:rPr lang="en-US" sz="2800" dirty="0"/>
              <a:t>Signals </a:t>
            </a:r>
            <a:br>
              <a:rPr lang="en-US" sz="2800" dirty="0"/>
            </a:b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47" y="1760839"/>
            <a:ext cx="4238368" cy="20697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02" y="1927782"/>
            <a:ext cx="5692799" cy="21375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26491" y="1198605"/>
            <a:ext cx="2032904" cy="420129"/>
          </a:xfrm>
        </p:spPr>
        <p:txBody>
          <a:bodyPr/>
          <a:lstStyle/>
          <a:p>
            <a:r>
              <a:rPr lang="en-US" sz="2800" dirty="0" smtClean="0"/>
              <a:t>In a word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3530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1155138" y="55814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References:</a:t>
            </a:r>
            <a:endParaRPr dirty="0"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1130642" y="1705232"/>
            <a:ext cx="5721179" cy="24898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u="sng" dirty="0" smtClean="0"/>
              <a:t>https</a:t>
            </a:r>
            <a:r>
              <a:rPr lang="en-US" u="sng" dirty="0"/>
              <a:t>://</a:t>
            </a:r>
            <a:r>
              <a:rPr lang="en-US" u="sng" dirty="0" smtClean="0"/>
              <a:t>www.wikipedia.org/</a:t>
            </a:r>
            <a:endParaRPr lang="en" u="sng" dirty="0" smtClean="0"/>
          </a:p>
          <a:p>
            <a:pPr lvl="0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www.geeksforgeeks.org/</a:t>
            </a:r>
            <a:endParaRPr lang="en-US" u="sng" dirty="0" smtClean="0"/>
          </a:p>
          <a:p>
            <a:pPr lvl="0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://www.slideshare.net/</a:t>
            </a:r>
            <a:r>
              <a:rPr lang="en-US" sz="2400" u="sng" dirty="0" smtClean="0"/>
              <a:t>  </a:t>
            </a:r>
          </a:p>
          <a:p>
            <a:pPr marL="76200" lvl="0" indent="0">
              <a:buNone/>
            </a:pPr>
            <a:endParaRPr lang="en-US" u="sng" dirty="0" smtClean="0"/>
          </a:p>
          <a:p>
            <a:pPr marL="76200" lvl="0" indent="0">
              <a:buNone/>
            </a:pPr>
            <a:r>
              <a:rPr lang="en-US" sz="2400" dirty="0" smtClean="0"/>
              <a:t>And some more websites   </a:t>
            </a:r>
            <a:endParaRPr sz="2400" dirty="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597162" y="1570735"/>
            <a:ext cx="6774539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en-US" dirty="0"/>
              <a:t>If you can dream it, you can do it.</a:t>
            </a:r>
          </a:p>
          <a:p>
            <a:pPr marL="38100" indent="0">
              <a:buNone/>
            </a:pPr>
            <a:r>
              <a:rPr lang="en-US" sz="1800" b="1" u="sng" dirty="0" smtClean="0">
                <a:hlinkClick r:id="rId3"/>
              </a:rPr>
              <a:t>Walt </a:t>
            </a:r>
            <a:r>
              <a:rPr lang="en-US" sz="1800" b="1" dirty="0">
                <a:hlinkClick r:id="rId3"/>
              </a:rPr>
              <a:t>Disney</a:t>
            </a:r>
            <a:endParaRPr lang="en-US" sz="1800" b="1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753761" y="1514743"/>
            <a:ext cx="4547287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Thank You!</a:t>
            </a:r>
            <a:endParaRPr sz="60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390135" y="602993"/>
            <a:ext cx="2903838" cy="5091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 is Digital Signal?</a:t>
            </a:r>
            <a:endParaRPr lang="en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81;p15"/>
          <p:cNvSpPr txBox="1">
            <a:spLocks/>
          </p:cNvSpPr>
          <p:nvPr/>
        </p:nvSpPr>
        <p:spPr>
          <a:xfrm>
            <a:off x="1252149" y="1317623"/>
            <a:ext cx="6582035" cy="323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342900" algn="just">
              <a:buClr>
                <a:schemeClr val="accent6">
                  <a:lumMod val="40000"/>
                  <a:lumOff val="60000"/>
                </a:schemeClr>
              </a:buClr>
              <a:buFont typeface="Muli Regular" panose="020B0604020202020204" charset="0"/>
              <a:buChar char="►"/>
            </a:pPr>
            <a:r>
              <a:rPr lang="en-US" sz="2000" dirty="0">
                <a:solidFill>
                  <a:schemeClr val="bg1"/>
                </a:solidFill>
              </a:rPr>
              <a:t>A digital signal refers to an electrical signal that is converted into a pattern of bits.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lvl="0" algn="just">
              <a:buClr>
                <a:schemeClr val="accent6">
                  <a:lumMod val="40000"/>
                  <a:lumOff val="60000"/>
                </a:schemeClr>
              </a:buClr>
              <a:buFont typeface="Muli Regular" panose="020B0604020202020204" charset="0"/>
              <a:buChar char="►"/>
            </a:pPr>
            <a:r>
              <a:rPr lang="en-US" sz="2000" dirty="0"/>
              <a:t>Unlike an analog signal, which is a continuous signal that contains time-varying quantities, a digital signal has a discrete value at each sampling point.</a:t>
            </a:r>
          </a:p>
          <a:p>
            <a:pPr marL="342900" algn="just">
              <a:buClr>
                <a:schemeClr val="accent6">
                  <a:lumMod val="40000"/>
                  <a:lumOff val="60000"/>
                </a:schemeClr>
              </a:buClr>
              <a:buFont typeface="Muli Regular" panose="020B0604020202020204" charset="0"/>
              <a:buChar char="►"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precision of the signal is determined by how many samples are recorded per unit of time. </a:t>
            </a:r>
            <a:endParaRPr lang="e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9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0641" y="1111397"/>
            <a:ext cx="2487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spira"/>
              </a:rPr>
              <a:t>  </a:t>
            </a:r>
            <a:endParaRPr kumimoji="0" lang="en-US" altLang="en-US" sz="1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spira"/>
            </a:endParaRPr>
          </a:p>
        </p:txBody>
      </p:sp>
      <p:pic>
        <p:nvPicPr>
          <p:cNvPr id="1026" name="Picture 2" descr="https://media.cheggcdn.com/study/026/0260950c-90d8-4fba-8889-946957400f9a/elec-6-img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07" y="2153570"/>
            <a:ext cx="35052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33;p20"/>
          <p:cNvSpPr txBox="1">
            <a:spLocks noGrp="1"/>
          </p:cNvSpPr>
          <p:nvPr>
            <p:ph type="body" idx="1"/>
          </p:nvPr>
        </p:nvSpPr>
        <p:spPr>
          <a:xfrm rot="10800000" flipV="1">
            <a:off x="1290167" y="679622"/>
            <a:ext cx="6784973" cy="12851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/>
              <a:t>For example, the illustration below shows an analog pattern (represented as the curve) alongside a digital pattern (represented as the discrete lines)</a:t>
            </a:r>
            <a:endParaRPr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118287" y="648731"/>
            <a:ext cx="6722075" cy="98923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How can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we send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 digital signal from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 point 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another point? </a:t>
            </a:r>
            <a:r>
              <a:rPr lang="en-US" sz="2000" dirty="0"/>
              <a:t/>
            </a:r>
            <a:br>
              <a:rPr lang="en-US" sz="2000" dirty="0"/>
            </a:br>
            <a:endParaRPr sz="2000"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068640" y="1686183"/>
            <a:ext cx="7859116" cy="30217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/>
              <a:t>We can transmit a digital signal by using</a:t>
            </a:r>
            <a:br>
              <a:rPr lang="en-US" sz="2400" dirty="0"/>
            </a:br>
            <a:r>
              <a:rPr lang="en-US" sz="2400" dirty="0"/>
              <a:t>one of two different approaches: 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baseband </a:t>
            </a:r>
            <a:r>
              <a:rPr lang="en-US" sz="2400" dirty="0"/>
              <a:t>transmission </a:t>
            </a:r>
            <a:endParaRPr lang="en-US" sz="2400" dirty="0" smtClean="0"/>
          </a:p>
          <a:p>
            <a:pPr marL="342900" indent="-342900"/>
            <a:r>
              <a:rPr lang="en-US" sz="2400" dirty="0" smtClean="0"/>
              <a:t>broadband </a:t>
            </a:r>
            <a:r>
              <a:rPr lang="en-US" sz="2400" dirty="0"/>
              <a:t>transmission</a:t>
            </a:r>
            <a:br>
              <a:rPr lang="en-US" sz="2400" dirty="0"/>
            </a:br>
            <a:r>
              <a:rPr lang="en-US" sz="2400" dirty="0"/>
              <a:t>(using modulation). </a:t>
            </a:r>
            <a:br>
              <a:rPr lang="en-US" sz="2400" dirty="0"/>
            </a:br>
            <a:endParaRPr sz="2400"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328134" y="580768"/>
            <a:ext cx="2212077" cy="5196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247816" y="1321657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About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Working method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Applications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Advantages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Disadvantages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Difference between them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53764" y="1669124"/>
            <a:ext cx="3558746" cy="15436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1. Baseband Transmission </a:t>
            </a:r>
            <a:endParaRPr sz="4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1217140" y="494271"/>
            <a:ext cx="5826211" cy="3504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800" u="sng" dirty="0" smtClean="0"/>
              <a:t>About:</a:t>
            </a:r>
            <a:endParaRPr sz="2800"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1124463" y="1068917"/>
            <a:ext cx="7018639" cy="34536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2200" dirty="0" smtClean="0"/>
              <a:t>Baseband transmission means sending a digital signal over a channel without changing the digital signal to an analog signal.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2200" dirty="0" smtClean="0"/>
              <a:t>Baseband has a low-frequency contained within the bandwidth frequency close to 0 hertz 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2200" dirty="0" smtClean="0"/>
              <a:t>This type of signals are transmitted without modulation.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2200" dirty="0" smtClean="0"/>
              <a:t>Baseband can be synonymous with low pass or non-modulated signal.</a:t>
            </a:r>
          </a:p>
          <a:p>
            <a:pPr marL="0" lvl="0" indent="0" algn="just"/>
            <a:endParaRPr sz="2000" b="1" u="sng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86" y="1166309"/>
            <a:ext cx="4569132" cy="2929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524</Words>
  <Application>Microsoft Office PowerPoint</Application>
  <PresentationFormat>On-screen Show (16:9)</PresentationFormat>
  <Paragraphs>122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Aspira</vt:lpstr>
      <vt:lpstr>Arial</vt:lpstr>
      <vt:lpstr>Trebuchet MS</vt:lpstr>
      <vt:lpstr>Courier New</vt:lpstr>
      <vt:lpstr>Lexend Deca</vt:lpstr>
      <vt:lpstr>Segoe UI</vt:lpstr>
      <vt:lpstr>Muli Regular</vt:lpstr>
      <vt:lpstr>Muli</vt:lpstr>
      <vt:lpstr>Aliena template</vt:lpstr>
      <vt:lpstr>Hello Everyone!</vt:lpstr>
      <vt:lpstr>Transmission of Digital Signals  </vt:lpstr>
      <vt:lpstr>PowerPoint Presentation</vt:lpstr>
      <vt:lpstr>PowerPoint Presentation</vt:lpstr>
      <vt:lpstr>How can we send a digital signal from a point  to another point?  </vt:lpstr>
      <vt:lpstr>Contents</vt:lpstr>
      <vt:lpstr>1. Baseband Transmission </vt:lpstr>
      <vt:lpstr>About:</vt:lpstr>
      <vt:lpstr>PowerPoint Presentation</vt:lpstr>
      <vt:lpstr>Working Method </vt:lpstr>
      <vt:lpstr>Baseband Transmission using a dedicated medium</vt:lpstr>
      <vt:lpstr>Application</vt:lpstr>
      <vt:lpstr>PowerPoint Presentation</vt:lpstr>
      <vt:lpstr>About:</vt:lpstr>
      <vt:lpstr>PowerPoint Presentation</vt:lpstr>
      <vt:lpstr>Working method:</vt:lpstr>
      <vt:lpstr>PowerPoint Presentation</vt:lpstr>
      <vt:lpstr>Application</vt:lpstr>
      <vt:lpstr>Difference between baseband  and broadband transmission</vt:lpstr>
      <vt:lpstr>In a word</vt:lpstr>
      <vt:lpstr>References: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Everyone!</dc:title>
  <dc:creator>Syeda Nowshin Ibnat</dc:creator>
  <cp:lastModifiedBy>Syeda Nowshin Ibnat</cp:lastModifiedBy>
  <cp:revision>32</cp:revision>
  <dcterms:modified xsi:type="dcterms:W3CDTF">2020-03-04T02:20:10Z</dcterms:modified>
</cp:coreProperties>
</file>