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19BBE-12C7-4617-95A1-D03A0EEAD7F2}"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5C66C-D6CC-49A0-BA9D-6218DB00E11C}" type="slidenum">
              <a:rPr lang="en-US" smtClean="0"/>
              <a:t>‹#›</a:t>
            </a:fld>
            <a:endParaRPr lang="en-US"/>
          </a:p>
        </p:txBody>
      </p:sp>
    </p:spTree>
    <p:extLst>
      <p:ext uri="{BB962C8B-B14F-4D97-AF65-F5344CB8AC3E}">
        <p14:creationId xmlns:p14="http://schemas.microsoft.com/office/powerpoint/2010/main" val="165191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5C66C-D6CC-49A0-BA9D-6218DB00E11C}" type="slidenum">
              <a:rPr lang="en-US" smtClean="0"/>
              <a:t>1</a:t>
            </a:fld>
            <a:endParaRPr lang="en-US"/>
          </a:p>
        </p:txBody>
      </p:sp>
    </p:spTree>
    <p:extLst>
      <p:ext uri="{BB962C8B-B14F-4D97-AF65-F5344CB8AC3E}">
        <p14:creationId xmlns:p14="http://schemas.microsoft.com/office/powerpoint/2010/main" val="356074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2A8919-5493-4F5E-BBF5-D4F8F85C259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172598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A8919-5493-4F5E-BBF5-D4F8F85C259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1238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A8919-5493-4F5E-BBF5-D4F8F85C259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426057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A8919-5493-4F5E-BBF5-D4F8F85C259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8032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2A8919-5493-4F5E-BBF5-D4F8F85C259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66231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2A8919-5493-4F5E-BBF5-D4F8F85C259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352023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2A8919-5493-4F5E-BBF5-D4F8F85C259F}"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414302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2A8919-5493-4F5E-BBF5-D4F8F85C259F}"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303687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A8919-5493-4F5E-BBF5-D4F8F85C259F}"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8848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A8919-5493-4F5E-BBF5-D4F8F85C259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387650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A8919-5493-4F5E-BBF5-D4F8F85C259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C22EB-C7E8-41D6-81B8-0971289BEEC7}" type="slidenum">
              <a:rPr lang="en-US" smtClean="0"/>
              <a:t>‹#›</a:t>
            </a:fld>
            <a:endParaRPr lang="en-US"/>
          </a:p>
        </p:txBody>
      </p:sp>
    </p:spTree>
    <p:extLst>
      <p:ext uri="{BB962C8B-B14F-4D97-AF65-F5344CB8AC3E}">
        <p14:creationId xmlns:p14="http://schemas.microsoft.com/office/powerpoint/2010/main" val="2475877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A8919-5493-4F5E-BBF5-D4F8F85C259F}"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C22EB-C7E8-41D6-81B8-0971289BEEC7}" type="slidenum">
              <a:rPr lang="en-US" smtClean="0"/>
              <a:t>‹#›</a:t>
            </a:fld>
            <a:endParaRPr lang="en-US"/>
          </a:p>
        </p:txBody>
      </p:sp>
    </p:spTree>
    <p:extLst>
      <p:ext uri="{BB962C8B-B14F-4D97-AF65-F5344CB8AC3E}">
        <p14:creationId xmlns:p14="http://schemas.microsoft.com/office/powerpoint/2010/main" val="311146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rPr>
              <a:t>Engineers Responsibility For Safety And Risk</a:t>
            </a:r>
          </a:p>
        </p:txBody>
      </p:sp>
    </p:spTree>
    <p:extLst>
      <p:ext uri="{BB962C8B-B14F-4D97-AF65-F5344CB8AC3E}">
        <p14:creationId xmlns:p14="http://schemas.microsoft.com/office/powerpoint/2010/main" val="1392618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SAFETY AND THE ENGINEER</a:t>
            </a:r>
          </a:p>
        </p:txBody>
      </p:sp>
      <p:sp>
        <p:nvSpPr>
          <p:cNvPr id="3" name="Content Placeholder 2"/>
          <p:cNvSpPr>
            <a:spLocks noGrp="1"/>
          </p:cNvSpPr>
          <p:nvPr>
            <p:ph idx="1"/>
          </p:nvPr>
        </p:nvSpPr>
        <p:spPr>
          <a:xfrm>
            <a:off x="838200" y="1825624"/>
            <a:ext cx="10515600" cy="4711653"/>
          </a:xfrm>
        </p:spPr>
        <p:txBody>
          <a:bodyPr>
            <a:normAutofit/>
          </a:bodyPr>
          <a:lstStyle/>
          <a:p>
            <a:pPr marL="0" indent="0">
              <a:buNone/>
            </a:pPr>
            <a:r>
              <a:rPr lang="en-US" dirty="0"/>
              <a:t>• Since safety is an </a:t>
            </a:r>
            <a:r>
              <a:rPr lang="en-US" dirty="0" smtClean="0"/>
              <a:t>essential </a:t>
            </a:r>
            <a:r>
              <a:rPr lang="en-US" dirty="0"/>
              <a:t>aspect of our duties as engineers</a:t>
            </a:r>
            <a:r>
              <a:rPr lang="en-US" dirty="0" smtClean="0"/>
              <a:t>, how </a:t>
            </a:r>
            <a:r>
              <a:rPr lang="en-US" dirty="0"/>
              <a:t>can we be sure that our designs are safe? There are four criteria that must be met to help ensure a safe design. </a:t>
            </a:r>
            <a:endParaRPr lang="en-US" dirty="0" smtClean="0"/>
          </a:p>
          <a:p>
            <a:pPr marL="0" indent="0">
              <a:buNone/>
            </a:pPr>
            <a:r>
              <a:rPr lang="en-US" dirty="0" smtClean="0"/>
              <a:t>• </a:t>
            </a:r>
            <a:r>
              <a:rPr lang="en-US" dirty="0"/>
              <a:t>First</a:t>
            </a:r>
            <a:r>
              <a:rPr lang="en-US" dirty="0" smtClean="0"/>
              <a:t>, the </a:t>
            </a:r>
            <a:r>
              <a:rPr lang="en-US" dirty="0"/>
              <a:t>minimum requirement is that a design must comply with the applicable laws. </a:t>
            </a:r>
            <a:endParaRPr lang="en-US" dirty="0" smtClean="0"/>
          </a:p>
          <a:p>
            <a:pPr marL="0" indent="0">
              <a:buNone/>
            </a:pPr>
            <a:r>
              <a:rPr lang="en-US" dirty="0" smtClean="0"/>
              <a:t>• </a:t>
            </a:r>
            <a:r>
              <a:rPr lang="en-US" dirty="0"/>
              <a:t>Second</a:t>
            </a:r>
            <a:r>
              <a:rPr lang="en-US" dirty="0" smtClean="0"/>
              <a:t>, an </a:t>
            </a:r>
            <a:r>
              <a:rPr lang="en-US" dirty="0"/>
              <a:t>acceptable design must meet the standard of “accepted engineering practice”. </a:t>
            </a:r>
            <a:endParaRPr lang="en-US" dirty="0" smtClean="0"/>
          </a:p>
          <a:p>
            <a:pPr marL="0" indent="0">
              <a:buNone/>
            </a:pPr>
            <a:r>
              <a:rPr lang="en-US" dirty="0" smtClean="0"/>
              <a:t>• </a:t>
            </a:r>
            <a:r>
              <a:rPr lang="en-US" dirty="0"/>
              <a:t>Third</a:t>
            </a:r>
            <a:r>
              <a:rPr lang="en-US" dirty="0" smtClean="0"/>
              <a:t>, alternative </a:t>
            </a:r>
            <a:r>
              <a:rPr lang="en-US" dirty="0"/>
              <a:t>designs that are potentially safer must be explored. • Finally</a:t>
            </a:r>
            <a:r>
              <a:rPr lang="en-US" dirty="0" smtClean="0"/>
              <a:t>, the </a:t>
            </a:r>
            <a:r>
              <a:rPr lang="en-US" dirty="0"/>
              <a:t>engineer must attempt to foresee potential misuses of the product by the consumer and must design to avoid these problems.</a:t>
            </a:r>
            <a:endParaRPr lang="en-US" b="1" dirty="0"/>
          </a:p>
        </p:txBody>
      </p:sp>
    </p:spTree>
    <p:extLst>
      <p:ext uri="{BB962C8B-B14F-4D97-AF65-F5344CB8AC3E}">
        <p14:creationId xmlns:p14="http://schemas.microsoft.com/office/powerpoint/2010/main" val="3318005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DESIGNING FOR SAFETY </a:t>
            </a:r>
          </a:p>
        </p:txBody>
      </p:sp>
      <p:sp>
        <p:nvSpPr>
          <p:cNvPr id="3" name="Content Placeholder 2"/>
          <p:cNvSpPr>
            <a:spLocks noGrp="1"/>
          </p:cNvSpPr>
          <p:nvPr>
            <p:ph idx="1"/>
          </p:nvPr>
        </p:nvSpPr>
        <p:spPr>
          <a:xfrm>
            <a:off x="838200" y="1825624"/>
            <a:ext cx="10515600" cy="4711653"/>
          </a:xfrm>
        </p:spPr>
        <p:txBody>
          <a:bodyPr>
            <a:normAutofit/>
          </a:bodyPr>
          <a:lstStyle/>
          <a:p>
            <a:pPr marL="0" indent="0">
              <a:buNone/>
            </a:pPr>
            <a:r>
              <a:rPr lang="en-US" dirty="0"/>
              <a:t> • 1. Define the problem</a:t>
            </a:r>
            <a:r>
              <a:rPr lang="en-US" dirty="0" smtClean="0"/>
              <a:t>: This </a:t>
            </a:r>
            <a:r>
              <a:rPr lang="en-US" dirty="0"/>
              <a:t>step includes determining the needs and requirements and often </a:t>
            </a:r>
            <a:r>
              <a:rPr lang="en-US" dirty="0" smtClean="0"/>
              <a:t>involves </a:t>
            </a:r>
            <a:r>
              <a:rPr lang="en-US" dirty="0"/>
              <a:t>determining the constraints. </a:t>
            </a:r>
            <a:endParaRPr lang="en-US" dirty="0" smtClean="0"/>
          </a:p>
          <a:p>
            <a:pPr marL="0" indent="0">
              <a:buNone/>
            </a:pPr>
            <a:r>
              <a:rPr lang="en-US" dirty="0" smtClean="0"/>
              <a:t>• </a:t>
            </a:r>
            <a:r>
              <a:rPr lang="en-US" dirty="0"/>
              <a:t>2. Generate several solutions. Multiple alternative designs are created. </a:t>
            </a:r>
            <a:endParaRPr lang="en-US" dirty="0" smtClean="0"/>
          </a:p>
          <a:p>
            <a:pPr marL="0" indent="0">
              <a:buNone/>
            </a:pPr>
            <a:r>
              <a:rPr lang="en-US" dirty="0" smtClean="0"/>
              <a:t>• </a:t>
            </a:r>
            <a:r>
              <a:rPr lang="en-US" dirty="0"/>
              <a:t>3. </a:t>
            </a:r>
            <a:r>
              <a:rPr lang="en-US" dirty="0" smtClean="0"/>
              <a:t>Analyze </a:t>
            </a:r>
            <a:r>
              <a:rPr lang="en-US" dirty="0"/>
              <a:t>each solution to determine the pros and cons of each</a:t>
            </a:r>
            <a:r>
              <a:rPr lang="en-US" dirty="0" smtClean="0"/>
              <a:t>. This </a:t>
            </a:r>
            <a:r>
              <a:rPr lang="en-US" dirty="0"/>
              <a:t>step involves determining the consequences of each design solution and </a:t>
            </a:r>
            <a:r>
              <a:rPr lang="en-US" dirty="0" smtClean="0"/>
              <a:t>determine </a:t>
            </a:r>
            <a:r>
              <a:rPr lang="en-US" dirty="0"/>
              <a:t>whether it solves the problem. </a:t>
            </a:r>
            <a:endParaRPr lang="en-US" dirty="0" smtClean="0"/>
          </a:p>
          <a:p>
            <a:pPr marL="0" indent="0">
              <a:buNone/>
            </a:pPr>
            <a:r>
              <a:rPr lang="en-US" dirty="0" smtClean="0"/>
              <a:t>• </a:t>
            </a:r>
            <a:r>
              <a:rPr lang="en-US" dirty="0"/>
              <a:t>4. Test the solutions. </a:t>
            </a:r>
            <a:endParaRPr lang="en-US" dirty="0" smtClean="0"/>
          </a:p>
          <a:p>
            <a:pPr marL="0" indent="0">
              <a:buNone/>
            </a:pPr>
            <a:r>
              <a:rPr lang="en-US" dirty="0" smtClean="0"/>
              <a:t>• </a:t>
            </a:r>
            <a:r>
              <a:rPr lang="en-US" dirty="0"/>
              <a:t>5. Select the best solution. </a:t>
            </a:r>
            <a:endParaRPr lang="en-US" dirty="0" smtClean="0"/>
          </a:p>
          <a:p>
            <a:pPr marL="0" indent="0">
              <a:buNone/>
            </a:pPr>
            <a:r>
              <a:rPr lang="en-US" dirty="0" smtClean="0"/>
              <a:t>• </a:t>
            </a:r>
            <a:r>
              <a:rPr lang="en-US" dirty="0"/>
              <a:t>6. Implement the </a:t>
            </a:r>
            <a:r>
              <a:rPr lang="en-US" dirty="0" smtClean="0"/>
              <a:t>chosen </a:t>
            </a:r>
            <a:r>
              <a:rPr lang="en-US" dirty="0"/>
              <a:t>solution.</a:t>
            </a:r>
            <a:endParaRPr lang="en-US" b="1" dirty="0"/>
          </a:p>
        </p:txBody>
      </p:sp>
    </p:spTree>
    <p:extLst>
      <p:ext uri="{BB962C8B-B14F-4D97-AF65-F5344CB8AC3E}">
        <p14:creationId xmlns:p14="http://schemas.microsoft.com/office/powerpoint/2010/main" val="1813589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RISK-BENEFIT ANALYSIS</a:t>
            </a:r>
          </a:p>
        </p:txBody>
      </p:sp>
      <p:sp>
        <p:nvSpPr>
          <p:cNvPr id="3" name="Content Placeholder 2"/>
          <p:cNvSpPr>
            <a:spLocks noGrp="1"/>
          </p:cNvSpPr>
          <p:nvPr>
            <p:ph idx="1"/>
          </p:nvPr>
        </p:nvSpPr>
        <p:spPr>
          <a:xfrm>
            <a:off x="838200" y="1825624"/>
            <a:ext cx="10515600" cy="4711653"/>
          </a:xfrm>
        </p:spPr>
        <p:txBody>
          <a:bodyPr>
            <a:normAutofit/>
          </a:bodyPr>
          <a:lstStyle/>
          <a:p>
            <a:r>
              <a:rPr lang="en-US" dirty="0"/>
              <a:t>• One method</a:t>
            </a:r>
            <a:r>
              <a:rPr lang="en-US" dirty="0" smtClean="0"/>
              <a:t>, which </a:t>
            </a:r>
            <a:r>
              <a:rPr lang="en-US" dirty="0"/>
              <a:t>engineers sometimes use to help analyze risk and to determine whether a project should </a:t>
            </a:r>
            <a:r>
              <a:rPr lang="en-US" dirty="0" err="1"/>
              <a:t>proceed,is</a:t>
            </a:r>
            <a:r>
              <a:rPr lang="en-US" dirty="0"/>
              <a:t> called risk-benefit analysis. </a:t>
            </a:r>
            <a:endParaRPr lang="en-US" dirty="0" smtClean="0"/>
          </a:p>
          <a:p>
            <a:r>
              <a:rPr lang="en-US" dirty="0" smtClean="0"/>
              <a:t>• </a:t>
            </a:r>
            <a:r>
              <a:rPr lang="en-US" dirty="0"/>
              <a:t>As per the famous saying, “A Ship in harbor is safe. But that’s not what ships are built for” risk is somewhat common to be accepted. The most common risk we all take is driving an automobile in a traffic. Though we are not sure about the perfect functionality of the brake system and the timings of other drivers’ responses, we take risk.</a:t>
            </a:r>
          </a:p>
          <a:p>
            <a:pPr marL="0" indent="0">
              <a:buNone/>
            </a:pPr>
            <a:r>
              <a:rPr lang="en-US" dirty="0" smtClean="0"/>
              <a:t/>
            </a:r>
            <a:br>
              <a:rPr lang="en-US" dirty="0" smtClean="0"/>
            </a:br>
            <a:endParaRPr lang="en-US" b="1" dirty="0"/>
          </a:p>
        </p:txBody>
      </p:sp>
    </p:spTree>
    <p:extLst>
      <p:ext uri="{BB962C8B-B14F-4D97-AF65-F5344CB8AC3E}">
        <p14:creationId xmlns:p14="http://schemas.microsoft.com/office/powerpoint/2010/main" val="1048168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SAFETY AND RISK</a:t>
            </a:r>
          </a:p>
        </p:txBody>
      </p:sp>
      <p:sp>
        <p:nvSpPr>
          <p:cNvPr id="3" name="Content Placeholder 2"/>
          <p:cNvSpPr>
            <a:spLocks noGrp="1"/>
          </p:cNvSpPr>
          <p:nvPr>
            <p:ph idx="1"/>
          </p:nvPr>
        </p:nvSpPr>
        <p:spPr/>
        <p:txBody>
          <a:bodyPr/>
          <a:lstStyle/>
          <a:p>
            <a:pPr marL="0" indent="0">
              <a:buNone/>
            </a:pPr>
            <a:r>
              <a:rPr lang="en-US" dirty="0"/>
              <a:t>• Imagine you are a fresh graduate. </a:t>
            </a:r>
            <a:endParaRPr lang="en-US" dirty="0" smtClean="0"/>
          </a:p>
          <a:p>
            <a:pPr marL="0" indent="0">
              <a:buNone/>
            </a:pPr>
            <a:r>
              <a:rPr lang="en-US" dirty="0" smtClean="0"/>
              <a:t>• </a:t>
            </a:r>
            <a:r>
              <a:rPr lang="en-US" dirty="0"/>
              <a:t>You get a job as an engineer in a large atomic power plant. </a:t>
            </a:r>
            <a:endParaRPr lang="en-US" dirty="0" smtClean="0"/>
          </a:p>
          <a:p>
            <a:pPr marL="0" indent="0">
              <a:buNone/>
            </a:pPr>
            <a:r>
              <a:rPr lang="en-US" dirty="0" smtClean="0"/>
              <a:t>• </a:t>
            </a:r>
            <a:r>
              <a:rPr lang="en-US" dirty="0"/>
              <a:t>Would you take it or not? </a:t>
            </a:r>
            <a:endParaRPr lang="en-US" dirty="0" smtClean="0"/>
          </a:p>
          <a:p>
            <a:pPr marL="0" indent="0">
              <a:buNone/>
            </a:pPr>
            <a:r>
              <a:rPr lang="en-US" dirty="0" smtClean="0"/>
              <a:t>• </a:t>
            </a:r>
            <a:r>
              <a:rPr lang="en-US" dirty="0"/>
              <a:t>Under what conditions would you take it? </a:t>
            </a:r>
            <a:endParaRPr lang="en-US" dirty="0" smtClean="0"/>
          </a:p>
          <a:p>
            <a:pPr marL="0" indent="0">
              <a:buNone/>
            </a:pPr>
            <a:r>
              <a:rPr lang="en-US" dirty="0" smtClean="0"/>
              <a:t>• </a:t>
            </a:r>
            <a:r>
              <a:rPr lang="en-US" dirty="0"/>
              <a:t>Under what conditions would you not? </a:t>
            </a:r>
            <a:endParaRPr lang="en-US" dirty="0" smtClean="0"/>
          </a:p>
          <a:p>
            <a:pPr marL="0" indent="0">
              <a:buNone/>
            </a:pPr>
            <a:r>
              <a:rPr lang="en-US" dirty="0" smtClean="0"/>
              <a:t>• </a:t>
            </a:r>
            <a:r>
              <a:rPr lang="en-US" dirty="0"/>
              <a:t>Why?</a:t>
            </a:r>
          </a:p>
        </p:txBody>
      </p:sp>
    </p:spTree>
    <p:extLst>
      <p:ext uri="{BB962C8B-B14F-4D97-AF65-F5344CB8AC3E}">
        <p14:creationId xmlns:p14="http://schemas.microsoft.com/office/powerpoint/2010/main" val="2470800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CONCEPT OF SAFETY</a:t>
            </a:r>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According to William W </a:t>
            </a:r>
            <a:r>
              <a:rPr lang="en-US" dirty="0" err="1" smtClean="0"/>
              <a:t>Lowrance</a:t>
            </a:r>
            <a:r>
              <a:rPr lang="en-US" dirty="0" smtClean="0"/>
              <a:t>, the famous consultant of those times, Safety was defined as </a:t>
            </a:r>
            <a:r>
              <a:rPr lang="en-US" b="1" dirty="0" smtClean="0"/>
              <a:t>“A thing is safe if its risks are judged to be acceptable.”</a:t>
            </a:r>
          </a:p>
          <a:p>
            <a:pPr marL="0" indent="0">
              <a:buNone/>
            </a:pPr>
            <a:r>
              <a:rPr lang="en-US" dirty="0" smtClean="0"/>
              <a:t>• </a:t>
            </a:r>
            <a:r>
              <a:rPr lang="en-US" dirty="0"/>
              <a:t>Definition for Safety: A thing is safe (to a certain degree) with respect to a given person or group at a given time if, were they fully aware of its risks and expressing their most settled values, they would judge those risks to be acceptable (to that certain degree. </a:t>
            </a:r>
            <a:endParaRPr lang="en-US" dirty="0" smtClean="0"/>
          </a:p>
          <a:p>
            <a:pPr marL="0" indent="0">
              <a:buNone/>
            </a:pPr>
            <a:r>
              <a:rPr lang="en-US" b="1" dirty="0" smtClean="0"/>
              <a:t>Safety</a:t>
            </a:r>
            <a:r>
              <a:rPr lang="en-US" dirty="0"/>
              <a:t>: Safe operation of system and the prevention of natural or human caused disaster.</a:t>
            </a:r>
            <a:endParaRPr lang="en-US" b="1" dirty="0"/>
          </a:p>
        </p:txBody>
      </p:sp>
    </p:spTree>
    <p:extLst>
      <p:ext uri="{BB962C8B-B14F-4D97-AF65-F5344CB8AC3E}">
        <p14:creationId xmlns:p14="http://schemas.microsoft.com/office/powerpoint/2010/main" val="3835493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RISK</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a:t>• </a:t>
            </a:r>
            <a:r>
              <a:rPr lang="en-US" b="1" dirty="0"/>
              <a:t>“A risk is the potential that something unwanted and harmful may occur.” </a:t>
            </a:r>
            <a:r>
              <a:rPr lang="en-US" dirty="0"/>
              <a:t>According to William D Rowe, potential for the realization of unwanted consequences from impending events.</a:t>
            </a:r>
            <a:endParaRPr lang="en-US" b="1" dirty="0"/>
          </a:p>
        </p:txBody>
      </p:sp>
    </p:spTree>
    <p:extLst>
      <p:ext uri="{BB962C8B-B14F-4D97-AF65-F5344CB8AC3E}">
        <p14:creationId xmlns:p14="http://schemas.microsoft.com/office/powerpoint/2010/main" val="181081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TYPES OF RISK</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a:t>• Acceptability of Risk: </a:t>
            </a:r>
            <a:r>
              <a:rPr lang="en-US" b="1" dirty="0"/>
              <a:t>“a risk is acceptable when those affected are generally no longer apprehensive about it”. </a:t>
            </a:r>
            <a:endParaRPr lang="en-US" b="1" dirty="0" smtClean="0"/>
          </a:p>
          <a:p>
            <a:pPr marL="0" indent="0">
              <a:buNone/>
            </a:pPr>
            <a:r>
              <a:rPr lang="en-US" b="1" dirty="0" smtClean="0"/>
              <a:t>FACTORS</a:t>
            </a:r>
            <a:r>
              <a:rPr lang="en-US" dirty="0"/>
              <a:t>: </a:t>
            </a:r>
            <a:endParaRPr lang="en-US" dirty="0" smtClean="0"/>
          </a:p>
          <a:p>
            <a:pPr marL="0" indent="0">
              <a:buNone/>
            </a:pPr>
            <a:r>
              <a:rPr lang="en-US" dirty="0" smtClean="0"/>
              <a:t>• </a:t>
            </a:r>
            <a:r>
              <a:rPr lang="en-US" dirty="0"/>
              <a:t>Whether the risk is accepted voluntarily. </a:t>
            </a:r>
            <a:endParaRPr lang="en-US" dirty="0" smtClean="0"/>
          </a:p>
          <a:p>
            <a:pPr marL="0" indent="0">
              <a:buNone/>
            </a:pPr>
            <a:r>
              <a:rPr lang="en-US" dirty="0" smtClean="0"/>
              <a:t>• </a:t>
            </a:r>
            <a:r>
              <a:rPr lang="en-US" dirty="0"/>
              <a:t>The effects of knowledge on how the probabilities of harm (or benefit) are known or perceived.</a:t>
            </a:r>
            <a:endParaRPr lang="en-US" b="1" dirty="0"/>
          </a:p>
        </p:txBody>
      </p:sp>
    </p:spTree>
    <p:extLst>
      <p:ext uri="{BB962C8B-B14F-4D97-AF65-F5344CB8AC3E}">
        <p14:creationId xmlns:p14="http://schemas.microsoft.com/office/powerpoint/2010/main" val="54602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Voluntarism and </a:t>
            </a:r>
            <a:r>
              <a:rPr lang="en-US" b="1" dirty="0" smtClean="0">
                <a:latin typeface="+mn-lt"/>
              </a:rPr>
              <a:t>Control</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a:t>The person who breaks a red signal, is prone to be a victim of an accident, but risks. A person who lives near a dumping yard is prone to ill-health, but neglects. A boy who rides a vehicle at a high speed cannot rely on the perfect functioning of the brakes. But these people take voluntary risks thinking they can control.</a:t>
            </a:r>
            <a:endParaRPr lang="en-US" b="1" dirty="0"/>
          </a:p>
        </p:txBody>
      </p:sp>
    </p:spTree>
    <p:extLst>
      <p:ext uri="{BB962C8B-B14F-4D97-AF65-F5344CB8AC3E}">
        <p14:creationId xmlns:p14="http://schemas.microsoft.com/office/powerpoint/2010/main" val="1232376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 Effective information on Risk </a:t>
            </a:r>
            <a:r>
              <a:rPr lang="en-US" b="1" dirty="0" smtClean="0">
                <a:latin typeface="+mn-lt"/>
              </a:rPr>
              <a:t>assessment</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a:t>The acceptance of risks also depends on the manner in which information necessary for decision making is presented. A person can be motivated to violate the safety rules by explaining the higher probability of success, whereas the same person can be demotivated from such task, by explaining the probability of failure and the fatal effects of it.</a:t>
            </a:r>
            <a:endParaRPr lang="en-US" b="1" dirty="0"/>
          </a:p>
        </p:txBody>
      </p:sp>
    </p:spTree>
    <p:extLst>
      <p:ext uri="{BB962C8B-B14F-4D97-AF65-F5344CB8AC3E}">
        <p14:creationId xmlns:p14="http://schemas.microsoft.com/office/powerpoint/2010/main" val="380901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Job-related Risks</a:t>
            </a:r>
          </a:p>
        </p:txBody>
      </p:sp>
      <p:sp>
        <p:nvSpPr>
          <p:cNvPr id="3" name="Content Placeholder 2"/>
          <p:cNvSpPr>
            <a:spLocks noGrp="1"/>
          </p:cNvSpPr>
          <p:nvPr>
            <p:ph idx="1"/>
          </p:nvPr>
        </p:nvSpPr>
        <p:spPr/>
        <p:txBody>
          <a:bodyPr>
            <a:normAutofit/>
          </a:bodyPr>
          <a:lstStyle/>
          <a:p>
            <a:pPr marL="0" indent="0">
              <a:buNone/>
            </a:pPr>
            <a:r>
              <a:rPr lang="en-US" dirty="0"/>
              <a:t>In some jobs where the workers are exposed to chemicals, radiations and poisonous gases etc., they are not informed about the probable risks the workers would be facing, in doing their jobs. These are such dangers where the toxic environments cannot readily be seen, smelled, heard or sensed otherwise.</a:t>
            </a:r>
            <a:endParaRPr lang="en-US" b="1" dirty="0"/>
          </a:p>
        </p:txBody>
      </p:sp>
    </p:spTree>
    <p:extLst>
      <p:ext uri="{BB962C8B-B14F-4D97-AF65-F5344CB8AC3E}">
        <p14:creationId xmlns:p14="http://schemas.microsoft.com/office/powerpoint/2010/main" val="2021282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 Magnitude and Proximity </a:t>
            </a:r>
          </a:p>
        </p:txBody>
      </p:sp>
      <p:sp>
        <p:nvSpPr>
          <p:cNvPr id="3" name="Content Placeholder 2"/>
          <p:cNvSpPr>
            <a:spLocks noGrp="1"/>
          </p:cNvSpPr>
          <p:nvPr>
            <p:ph idx="1"/>
          </p:nvPr>
        </p:nvSpPr>
        <p:spPr/>
        <p:txBody>
          <a:bodyPr>
            <a:normAutofit/>
          </a:bodyPr>
          <a:lstStyle/>
          <a:p>
            <a:pPr marL="0" indent="0">
              <a:buNone/>
            </a:pPr>
            <a:r>
              <a:rPr lang="en-US" dirty="0"/>
              <a:t>It is unfortunate that most of us, realize the magnitude of risk only when we ourselves or the person who is in our close proximity or a relative, gets affected. </a:t>
            </a:r>
            <a:endParaRPr lang="en-US" dirty="0" smtClean="0"/>
          </a:p>
          <a:p>
            <a:pPr marL="0" indent="0">
              <a:buNone/>
            </a:pPr>
            <a:r>
              <a:rPr lang="en-US" dirty="0" smtClean="0"/>
              <a:t>• </a:t>
            </a:r>
            <a:r>
              <a:rPr lang="en-US" dirty="0"/>
              <a:t>The attitude of “out of sight, out of mind”. </a:t>
            </a:r>
            <a:endParaRPr lang="en-US" dirty="0" smtClean="0"/>
          </a:p>
          <a:p>
            <a:pPr marL="0" indent="0">
              <a:buNone/>
            </a:pPr>
            <a:r>
              <a:rPr lang="en-US" dirty="0" smtClean="0"/>
              <a:t>• </a:t>
            </a:r>
            <a:r>
              <a:rPr lang="en-US" dirty="0"/>
              <a:t>The assumption that predictions for the future must be discounted by using lower probabilities. </a:t>
            </a:r>
            <a:endParaRPr lang="en-US" dirty="0" smtClean="0"/>
          </a:p>
          <a:p>
            <a:pPr marL="0" indent="0">
              <a:buNone/>
            </a:pPr>
            <a:r>
              <a:rPr lang="en-US" dirty="0" smtClean="0"/>
              <a:t>• </a:t>
            </a:r>
            <a:r>
              <a:rPr lang="en-US" dirty="0"/>
              <a:t>The belief that a counter-measure will be found in time.</a:t>
            </a:r>
            <a:endParaRPr lang="en-US" b="1" dirty="0"/>
          </a:p>
        </p:txBody>
      </p:sp>
    </p:spTree>
    <p:extLst>
      <p:ext uri="{BB962C8B-B14F-4D97-AF65-F5344CB8AC3E}">
        <p14:creationId xmlns:p14="http://schemas.microsoft.com/office/powerpoint/2010/main" val="3254189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736</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Engineers Responsibility For Safety And Risk</vt:lpstr>
      <vt:lpstr>SAFETY AND RISK</vt:lpstr>
      <vt:lpstr>CONCEPT OF SAFETY</vt:lpstr>
      <vt:lpstr>RISK</vt:lpstr>
      <vt:lpstr>TYPES OF RISK</vt:lpstr>
      <vt:lpstr>Voluntarism and Control</vt:lpstr>
      <vt:lpstr> Effective information on Risk assessment</vt:lpstr>
      <vt:lpstr>Job-related Risks</vt:lpstr>
      <vt:lpstr> Magnitude and Proximity </vt:lpstr>
      <vt:lpstr>SAFETY AND THE ENGINEER</vt:lpstr>
      <vt:lpstr>DESIGNING FOR SAFETY </vt:lpstr>
      <vt:lpstr>RISK-BENEFIT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Engineers Responsibility For Safety And Risk</dc:title>
  <dc:creator>ASUS</dc:creator>
  <cp:lastModifiedBy>ASUS</cp:lastModifiedBy>
  <cp:revision>10</cp:revision>
  <dcterms:created xsi:type="dcterms:W3CDTF">2021-10-11T13:36:05Z</dcterms:created>
  <dcterms:modified xsi:type="dcterms:W3CDTF">2021-10-12T03:29:23Z</dcterms:modified>
</cp:coreProperties>
</file>