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99E7DE-58A3-462D-B60E-06CDF44DD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 xmlns:a16="http://schemas.microsoft.com/office/drawing/2014/main" id="{D4C82ED9-E5A9-491F-A04E-577179241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 xmlns:a16="http://schemas.microsoft.com/office/drawing/2014/main" id="{563166ED-387C-4BBC-BDAB-57E4305FFDE5}"/>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5" name="Footer Placeholder 4">
            <a:extLst>
              <a:ext uri="{FF2B5EF4-FFF2-40B4-BE49-F238E27FC236}">
                <a16:creationId xmlns="" xmlns:a16="http://schemas.microsoft.com/office/drawing/2014/main" id="{17148B79-CF92-4AB2-B730-5F3CB94AC3D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7CFEC1E7-D929-4F56-BBAC-D838A876F2E9}"/>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258812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7E583-6D3F-42B9-9256-909F979870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 xmlns:a16="http://schemas.microsoft.com/office/drawing/2014/main" id="{BD4B61C4-9880-4F55-A479-B3B1BC357C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B67D9A16-6A72-4119-A920-CAA5D59436B7}"/>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5" name="Footer Placeholder 4">
            <a:extLst>
              <a:ext uri="{FF2B5EF4-FFF2-40B4-BE49-F238E27FC236}">
                <a16:creationId xmlns="" xmlns:a16="http://schemas.microsoft.com/office/drawing/2014/main" id="{47E55265-3447-4E3E-9EE1-8AAB0CFF956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95EB855C-5675-4227-BFFA-EA1821D5A228}"/>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172120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D53D557-DBC1-4F4F-A9B1-F42D8DC851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 xmlns:a16="http://schemas.microsoft.com/office/drawing/2014/main" id="{B5707CF5-B163-4CFF-A6E2-A168C5810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ED3CC609-7911-4E00-8017-2C926DAD947D}"/>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5" name="Footer Placeholder 4">
            <a:extLst>
              <a:ext uri="{FF2B5EF4-FFF2-40B4-BE49-F238E27FC236}">
                <a16:creationId xmlns="" xmlns:a16="http://schemas.microsoft.com/office/drawing/2014/main" id="{07220CD5-3613-482E-8E01-D24E05D731E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060518D5-EC35-4146-95D3-2D3FB47EEBD8}"/>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100976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69208E-6ED5-4874-B0A2-018266FBC6A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 xmlns:a16="http://schemas.microsoft.com/office/drawing/2014/main" id="{4B262C16-9453-4166-8BF6-00A7EF81AC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156E1005-E253-43A5-AA93-EC4F08618773}"/>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5" name="Footer Placeholder 4">
            <a:extLst>
              <a:ext uri="{FF2B5EF4-FFF2-40B4-BE49-F238E27FC236}">
                <a16:creationId xmlns="" xmlns:a16="http://schemas.microsoft.com/office/drawing/2014/main" id="{82EE4AA2-2FAF-4C3F-A7D7-2C58DEC482B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8A6C4D22-5F38-4C71-89A8-431DBD6C9AE9}"/>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210689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B54BA9-FD47-410C-95DD-52FE648DCC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 xmlns:a16="http://schemas.microsoft.com/office/drawing/2014/main" id="{AF02329F-4A9F-4D2B-A339-805251EF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8F66C8E-6FC5-4BE8-97AE-A16881579203}"/>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5" name="Footer Placeholder 4">
            <a:extLst>
              <a:ext uri="{FF2B5EF4-FFF2-40B4-BE49-F238E27FC236}">
                <a16:creationId xmlns="" xmlns:a16="http://schemas.microsoft.com/office/drawing/2014/main" id="{94E46B42-9FE0-4D44-93E4-2DFA53C99EA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 xmlns:a16="http://schemas.microsoft.com/office/drawing/2014/main" id="{8AA62294-F044-484C-BFCD-48EEFCF81778}"/>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38336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7D6B3D-1B9A-4627-B34B-498B6725E40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 xmlns:a16="http://schemas.microsoft.com/office/drawing/2014/main" id="{B074F961-8AE5-4F0A-9C96-224B09FE4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 xmlns:a16="http://schemas.microsoft.com/office/drawing/2014/main" id="{DA417B80-2CEC-4FF2-B706-03C1CBBD5E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 xmlns:a16="http://schemas.microsoft.com/office/drawing/2014/main" id="{91E2DAC8-BBEE-4B68-AD36-0A36EAB373B9}"/>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6" name="Footer Placeholder 5">
            <a:extLst>
              <a:ext uri="{FF2B5EF4-FFF2-40B4-BE49-F238E27FC236}">
                <a16:creationId xmlns="" xmlns:a16="http://schemas.microsoft.com/office/drawing/2014/main" id="{74CACB35-8B75-4665-B584-6903565BEBB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 xmlns:a16="http://schemas.microsoft.com/office/drawing/2014/main" id="{8799733B-EB40-49B3-8289-CAAA37D149DF}"/>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278002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053537-3813-4C21-981E-F1D79502FA7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 xmlns:a16="http://schemas.microsoft.com/office/drawing/2014/main" id="{18B02E16-1B4E-493E-9059-4E8422135E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E3654B3-CA53-4DB6-9B0A-7BD9CFD85E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 xmlns:a16="http://schemas.microsoft.com/office/drawing/2014/main" id="{DA6433CD-C11A-453F-B703-67DB18737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63E335-1ADE-410E-8C23-37D6E6E766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 xmlns:a16="http://schemas.microsoft.com/office/drawing/2014/main" id="{517B01B5-1E5C-4F47-BAA9-A842EF879F73}"/>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8" name="Footer Placeholder 7">
            <a:extLst>
              <a:ext uri="{FF2B5EF4-FFF2-40B4-BE49-F238E27FC236}">
                <a16:creationId xmlns="" xmlns:a16="http://schemas.microsoft.com/office/drawing/2014/main" id="{F24ACACE-3A63-461D-AA0B-7D8D37650EB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 xmlns:a16="http://schemas.microsoft.com/office/drawing/2014/main" id="{DE4AAC87-AD2F-4900-9BEF-7899B94A4B35}"/>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24942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C33E66-7463-4633-A8A4-25FCB0247D2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 xmlns:a16="http://schemas.microsoft.com/office/drawing/2014/main" id="{FA5759C0-878A-430D-B4CE-7F4DBB6A99F2}"/>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4" name="Footer Placeholder 3">
            <a:extLst>
              <a:ext uri="{FF2B5EF4-FFF2-40B4-BE49-F238E27FC236}">
                <a16:creationId xmlns="" xmlns:a16="http://schemas.microsoft.com/office/drawing/2014/main" id="{4378AEAC-70AC-4A76-AB7C-F8D82E09C55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 xmlns:a16="http://schemas.microsoft.com/office/drawing/2014/main" id="{F47EFB36-AC6C-4BC4-AD04-89CF3C04A11E}"/>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194454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7BC2FED-7DFA-4878-8824-33C509862D0A}"/>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3" name="Footer Placeholder 2">
            <a:extLst>
              <a:ext uri="{FF2B5EF4-FFF2-40B4-BE49-F238E27FC236}">
                <a16:creationId xmlns="" xmlns:a16="http://schemas.microsoft.com/office/drawing/2014/main" id="{1D0875EB-8ABA-4599-8DFA-A126A2916F6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 xmlns:a16="http://schemas.microsoft.com/office/drawing/2014/main" id="{BA5DBA1B-C1AC-4AE4-BCD9-A0EF12508F03}"/>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96880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E89A3-F43B-460B-913F-66585F6C3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 xmlns:a16="http://schemas.microsoft.com/office/drawing/2014/main" id="{7376B863-958D-4BEF-B8AA-0DF478655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 xmlns:a16="http://schemas.microsoft.com/office/drawing/2014/main" id="{C129BE85-3FE6-4DCF-8615-CDEA28D40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B341A9-9088-4D3D-A65F-DD6C1A67E0AB}"/>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6" name="Footer Placeholder 5">
            <a:extLst>
              <a:ext uri="{FF2B5EF4-FFF2-40B4-BE49-F238E27FC236}">
                <a16:creationId xmlns="" xmlns:a16="http://schemas.microsoft.com/office/drawing/2014/main" id="{7643835F-C310-4A5D-9187-15AFF221C6F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 xmlns:a16="http://schemas.microsoft.com/office/drawing/2014/main" id="{9FC8C486-2D7B-4F29-9483-CE3EB3D72FB6}"/>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346982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69607E-70AD-477C-9970-9AA8375EA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 xmlns:a16="http://schemas.microsoft.com/office/drawing/2014/main" id="{F6F6AB08-A835-427C-BA19-7B9479539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 xmlns:a16="http://schemas.microsoft.com/office/drawing/2014/main" id="{1AFF4AE5-07B9-4CD8-9AD7-2C25DDCA4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5766D09-5B76-4738-9D9D-FCDA92DBE658}"/>
              </a:ext>
            </a:extLst>
          </p:cNvPr>
          <p:cNvSpPr>
            <a:spLocks noGrp="1"/>
          </p:cNvSpPr>
          <p:nvPr>
            <p:ph type="dt" sz="half" idx="10"/>
          </p:nvPr>
        </p:nvSpPr>
        <p:spPr/>
        <p:txBody>
          <a:bodyPr/>
          <a:lstStyle/>
          <a:p>
            <a:fld id="{F3991E56-D592-4004-AAA7-1245F9CDA42E}" type="datetimeFigureOut">
              <a:rPr lang="en-AU" smtClean="0"/>
              <a:t>12/03/2021</a:t>
            </a:fld>
            <a:endParaRPr lang="en-AU"/>
          </a:p>
        </p:txBody>
      </p:sp>
      <p:sp>
        <p:nvSpPr>
          <p:cNvPr id="6" name="Footer Placeholder 5">
            <a:extLst>
              <a:ext uri="{FF2B5EF4-FFF2-40B4-BE49-F238E27FC236}">
                <a16:creationId xmlns="" xmlns:a16="http://schemas.microsoft.com/office/drawing/2014/main" id="{01892C8D-CF8B-49CB-B8C9-1EAF09B178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 xmlns:a16="http://schemas.microsoft.com/office/drawing/2014/main" id="{EC5CD549-964F-4B6F-968A-A835D352742C}"/>
              </a:ext>
            </a:extLst>
          </p:cNvPr>
          <p:cNvSpPr>
            <a:spLocks noGrp="1"/>
          </p:cNvSpPr>
          <p:nvPr>
            <p:ph type="sldNum" sz="quarter" idx="12"/>
          </p:nvPr>
        </p:nvSpPr>
        <p:spPr/>
        <p:txBody>
          <a:bodyPr/>
          <a:lstStyle/>
          <a:p>
            <a:fld id="{BBD1EBF3-A09A-4FEB-A13B-8B1DB6E41070}" type="slidenum">
              <a:rPr lang="en-AU" smtClean="0"/>
              <a:t>‹#›</a:t>
            </a:fld>
            <a:endParaRPr lang="en-AU"/>
          </a:p>
        </p:txBody>
      </p:sp>
    </p:spTree>
    <p:extLst>
      <p:ext uri="{BB962C8B-B14F-4D97-AF65-F5344CB8AC3E}">
        <p14:creationId xmlns:p14="http://schemas.microsoft.com/office/powerpoint/2010/main" val="254732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5DFED3A-2F07-411E-BBB0-3B4C41FFA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 xmlns:a16="http://schemas.microsoft.com/office/drawing/2014/main" id="{32BB189D-FD8E-43FE-8283-AB6BBDE0A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 xmlns:a16="http://schemas.microsoft.com/office/drawing/2014/main" id="{43F33E11-75C8-421A-B747-87E9FCBBD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91E56-D592-4004-AAA7-1245F9CDA42E}" type="datetimeFigureOut">
              <a:rPr lang="en-AU" smtClean="0"/>
              <a:t>12/03/2021</a:t>
            </a:fld>
            <a:endParaRPr lang="en-AU"/>
          </a:p>
        </p:txBody>
      </p:sp>
      <p:sp>
        <p:nvSpPr>
          <p:cNvPr id="5" name="Footer Placeholder 4">
            <a:extLst>
              <a:ext uri="{FF2B5EF4-FFF2-40B4-BE49-F238E27FC236}">
                <a16:creationId xmlns="" xmlns:a16="http://schemas.microsoft.com/office/drawing/2014/main" id="{5C1F030C-A3E9-4F62-A3FC-3AB3A1038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 xmlns:a16="http://schemas.microsoft.com/office/drawing/2014/main" id="{4581D15B-7AD2-43B7-922A-BB13E3B0EC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1EBF3-A09A-4FEB-A13B-8B1DB6E41070}" type="slidenum">
              <a:rPr lang="en-AU" smtClean="0"/>
              <a:t>‹#›</a:t>
            </a:fld>
            <a:endParaRPr lang="en-AU"/>
          </a:p>
        </p:txBody>
      </p:sp>
    </p:spTree>
    <p:extLst>
      <p:ext uri="{BB962C8B-B14F-4D97-AF65-F5344CB8AC3E}">
        <p14:creationId xmlns:p14="http://schemas.microsoft.com/office/powerpoint/2010/main" val="97780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AFC119-8DCB-4310-BA9C-338FBBBC079A}"/>
              </a:ext>
            </a:extLst>
          </p:cNvPr>
          <p:cNvSpPr>
            <a:spLocks noGrp="1"/>
          </p:cNvSpPr>
          <p:nvPr>
            <p:ph type="ctrTitle"/>
          </p:nvPr>
        </p:nvSpPr>
        <p:spPr/>
        <p:txBody>
          <a:bodyPr/>
          <a:lstStyle/>
          <a:p>
            <a:r>
              <a:rPr lang="en-AU" sz="6600"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t>Engineering Ethics </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Tree>
    <p:extLst>
      <p:ext uri="{BB962C8B-B14F-4D97-AF65-F5344CB8AC3E}">
        <p14:creationId xmlns:p14="http://schemas.microsoft.com/office/powerpoint/2010/main" val="308455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51D23C-F907-4541-8799-BDC29FC4F574}"/>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Equal Opportunity – Non-discrimination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4E297AEC-B234-4C02-8CFA-881B8BFD09A2}"/>
              </a:ext>
            </a:extLst>
          </p:cNvPr>
          <p:cNvSpPr>
            <a:spLocks noGrp="1"/>
          </p:cNvSpPr>
          <p:nvPr>
            <p:ph idx="1"/>
          </p:nvPr>
        </p:nvSpPr>
        <p:spPr/>
        <p:txBody>
          <a:bodyPr>
            <a:noAutofit/>
          </a:bodyPr>
          <a:lstStyle/>
          <a:p>
            <a:pPr marL="30480" marR="30480" algn="just">
              <a:lnSpc>
                <a:spcPct val="107000"/>
              </a:lnSpc>
              <a:spcBef>
                <a:spcPts val="600"/>
              </a:spcBef>
              <a:spcAft>
                <a:spcPts val="720"/>
              </a:spcAf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demeaning of a person based on trivial factors such as one’s sex, race, skin </a:t>
            </a:r>
            <a:r>
              <a:rPr lang="en-AU"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age or political or religious outlook can be understood as Discrimination. Such a discrimination should never be allowed at any workplace; this is where everyone has to be treated equally. These things internally affect the person’s self-identity and self-respect which is pernicious within the work environment, where the work itself should represent a person’s self-image.</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Civil Rights Act of 1964</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shall be unlawful employment practice for an employer to fail or refuse to hire or to discharge any individual, or otherwise to discriminate against any individual with respect to his compensation, terms, conditions, or privileges of employment, because of such individual’s race, </a:t>
            </a:r>
            <a:r>
              <a:rPr lang="en-AU"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religion, sex or national origin”.</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42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02FCCC-65EF-4FAB-9D3C-4C68017BF2F0}"/>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Equal Opportunity – Sexual Harassment</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57A4221C-4B03-4D29-8350-C69757B02C8A}"/>
              </a:ext>
            </a:extLst>
          </p:cNvPr>
          <p:cNvSpPr>
            <a:spLocks noGrp="1"/>
          </p:cNvSpPr>
          <p:nvPr>
            <p:ph idx="1"/>
          </p:nvPr>
        </p:nvSpPr>
        <p:spPr/>
        <p:txBody>
          <a:bodyPr>
            <a:noAutofit/>
          </a:bodyPr>
          <a:lstStyle/>
          <a:p>
            <a:pPr marL="30480" marR="30480" algn="just">
              <a:lnSpc>
                <a:spcPct val="107000"/>
              </a:lnSpc>
              <a:spcBef>
                <a:spcPts val="600"/>
              </a:spcBef>
              <a:spcAft>
                <a:spcPts val="720"/>
              </a:spcAf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today’s world, there is an increase in the number of sexual harassment cases across the world. This is quiet an unfortunate scenario. There were a number of cases where the charges were levied since last two decades, which kept on growing. A definition of </a:t>
            </a: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Sexual harassment</a:t>
            </a: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“The unwanted imposition of sexual requirements in the context of a relationship of unequal power”. Sexual harassment is a display of power and aggression through sexual means. It takes two forms, quid pro quo and hostile work environment.</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Quid Pro Quo</a:t>
            </a: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includes cases where supervisors require sexual </a:t>
            </a:r>
            <a:r>
              <a:rPr lang="en-AU"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favors</a:t>
            </a: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a condition for some employment benefit (a job, promotion or raise). It can take the form of a sexual threat (of harm) or sexual offer (of a benefit in return for a benefit). </a:t>
            </a:r>
            <a:r>
              <a:rPr lang="en-AU"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Hostile work Environment</a:t>
            </a: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contrast, is any sexually oriented aspect of the workplace that threatens employee's rights to equal opportunity. It includes unwanted sexual proposals, lewd remarks, sexual leering, posting nude photos and inappropriate physical contact.</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145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AD83F9-DD94-4165-9F40-F7EDDC9AB85E}"/>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Equal opportunity – Affirmative Action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CD077806-1671-49F7-9B7D-713050C7AEBF}"/>
              </a:ext>
            </a:extLst>
          </p:cNvPr>
          <p:cNvSpPr>
            <a:spLocks noGrp="1"/>
          </p:cNvSpPr>
          <p:nvPr>
            <p:ph idx="1"/>
          </p:nvPr>
        </p:nvSpPr>
        <p:spPr/>
        <p:txBody>
          <a:bodyPr>
            <a:noAutofit/>
          </a:bodyPr>
          <a:lstStyle/>
          <a:p>
            <a:pPr marL="30480" marR="30480" algn="just">
              <a:lnSpc>
                <a:spcPct val="107000"/>
              </a:lnSpc>
              <a:spcBef>
                <a:spcPts val="600"/>
              </a:spcBef>
              <a:spcAft>
                <a:spcPts val="720"/>
              </a:spcAf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Affirmative action refers to the preference given to a person or a group who was denied equal importance in the past. For example, the women and the minority communities were not given equal treatment and were ill-treated in the past. So to compensate that, amendments were made in recent laws to provide them special quota for reservations in education, employment and social sectors.</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preferential treatments are made in order to compensate the previous ill-actions. Ideally such compensation should be given to those specific individuals who in the past were denied jobs. But the practical possibilities of such actions are limited. Sexism and racism still permeate in our society and to counterbalance their insidious impact reverse preferential treatment is warranted in order to ensure equal opportunity for minorities and women.</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42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9389DF-1E61-4B15-BB4E-EFD27BB467F1}"/>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Intellectual Property Rights</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79490EF5-2AE3-4B76-9F0D-0E65EC2A9159}"/>
              </a:ext>
            </a:extLst>
          </p:cNvPr>
          <p:cNvSpPr>
            <a:spLocks noGrp="1"/>
          </p:cNvSpPr>
          <p:nvPr>
            <p:ph idx="1"/>
          </p:nvPr>
        </p:nvSpPr>
        <p:spPr/>
        <p:txBody>
          <a:bodyPr/>
          <a:lstStyle/>
          <a:p>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Intellectual property right is a type of property right which allows the creators or owners of patents trademarks or copyrighted works to benefit from their own work or investment. These rights enable the right person to benefit from the protection of moral and material interests resulting from the authorship of scientific, literary or artistic productions. These rights are outlines in the article 27 of the Universal declaration of Human rights.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0754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A24568-F075-4D69-8052-6855C048DE43}"/>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Protection of IPR</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BD410E83-BFCE-41BF-87BF-D7968B5FD38B}"/>
              </a:ext>
            </a:extLst>
          </p:cNvPr>
          <p:cNvSpPr>
            <a:spLocks noGrp="1"/>
          </p:cNvSpPr>
          <p:nvPr>
            <p:ph idx="1"/>
          </p:nvPr>
        </p:nvSpPr>
        <p:spPr/>
        <p:txBody>
          <a:bodyPr>
            <a:normAutofit/>
          </a:bodyPr>
          <a:lstStyle/>
          <a:p>
            <a:pPr marL="0" marR="30480" indent="0" algn="just">
              <a:lnSpc>
                <a:spcPct val="107000"/>
              </a:lnSpc>
              <a:spcBef>
                <a:spcPts val="600"/>
              </a:spcBef>
              <a:spcAft>
                <a:spcPts val="720"/>
              </a:spcAft>
              <a:buNone/>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Like the other rights, the intellectual rights also should be protected and supported. The IPR (Intellectual property Rights) need to be protected in order to serve the following reasons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creations and inventions are the paths which lead to the progress of human development, either in technology or culture.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inventions should be protected legally in order to develop the commitment and interest for more creations.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intellectual properties must be protected and promoted which indirectly promote the economic growth that creates new jobs and industries, and enhances the quality and enjoyment of life.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Intellectual property rights are protected by certain measures like patents, trademarks, industrial designs, copyrights, etc.</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277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D575AB-18F1-4FC1-938D-EE9402EBF154}"/>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Patents</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0F9AE5EC-1A79-4E47-9820-B7AAD4368069}"/>
              </a:ext>
            </a:extLst>
          </p:cNvPr>
          <p:cNvSpPr>
            <a:spLocks noGrp="1"/>
          </p:cNvSpPr>
          <p:nvPr>
            <p:ph idx="1"/>
          </p:nvPr>
        </p:nvSpPr>
        <p:spPr/>
        <p:txBody>
          <a:bodyPr>
            <a:normAutofit lnSpcReduction="10000"/>
          </a:bodyPr>
          <a:lstStyle/>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Patent is an exclusive right granted for an invention. It provides the patent owners with protection generally for a period of 20years. With the patent rights one can access any material reward for their marketable innovations.</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Once the patent protection is granted, that invention cannot be commercially made, used, distributed or sold without the patent owner’s consent. Courts provide the legal safety for these patent rights. Conversely, if a third party challenges the invention and is successful, the court can declare the patent invalid.</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93268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D5358-05F9-42DD-BE24-FD0C57A10B41}"/>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Trademarks</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A1C2D847-5E26-4BA8-A4A0-E7EC12BF3586}"/>
              </a:ext>
            </a:extLst>
          </p:cNvPr>
          <p:cNvSpPr>
            <a:spLocks noGrp="1"/>
          </p:cNvSpPr>
          <p:nvPr>
            <p:ph idx="1"/>
          </p:nvPr>
        </p:nvSpPr>
        <p:spPr/>
        <p:txBody>
          <a:bodyPr>
            <a:normAutofit fontScale="85000" lnSpcReduction="20000"/>
          </a:bodyPr>
          <a:lstStyle/>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often come across certain distinctive marks or signs that identifies certain goods or services produced or provided by an individual or a company. These trademarks ensure the belongingness of products to the authorized owners. The owners can authorize other persons in return for some payment. The protection offered through the trademarks is limited for a period, but can be renewed indefinitely upon payment of the corresponding fee.</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trademarks can be one or a combination of words, letters and numerals. They may even consist of drawings or signs such as shapes, </a:t>
            </a:r>
            <a:r>
              <a:rPr lang="en-AU"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holograms, sizes or some non-visible signs such as smell, taste and sound also. The collective trademarks are owned by an association whose members use them to indicate products with a certain level of quality and who agree to adhere to specific requirements set by the association.</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02816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5EC6EF-9275-43E1-8884-E94F5A3E1747}"/>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Industrial Designs</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CCC2D4B7-0769-4ED4-8632-F05DB6D58FEB}"/>
              </a:ext>
            </a:extLst>
          </p:cNvPr>
          <p:cNvSpPr>
            <a:spLocks noGrp="1"/>
          </p:cNvSpPr>
          <p:nvPr>
            <p:ph idx="1"/>
          </p:nvPr>
        </p:nvSpPr>
        <p:spPr/>
        <p:txBody>
          <a:bodyPr/>
          <a:lstStyle/>
          <a:p>
            <a:pPr marL="0" indent="0" algn="jus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ownership of an industrial design protects it from any duplication. Industrial designs are what make an article attractive and appealing and add commercial value to the product. This further increases marketability. Duplication will definitely mislead consumers and might also lead to the defamation of the original product</a:t>
            </a:r>
            <a:r>
              <a:rPr lang="en-A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611784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68D52-634A-473D-BE66-6E75AB0286BB}"/>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Geographical Locations</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D9E43E6D-69CA-4E73-98ED-6A90009CD108}"/>
              </a:ext>
            </a:extLst>
          </p:cNvPr>
          <p:cNvSpPr>
            <a:spLocks noGrp="1"/>
          </p:cNvSpPr>
          <p:nvPr>
            <p:ph idx="1"/>
          </p:nvPr>
        </p:nvSpPr>
        <p:spPr/>
        <p:txBody>
          <a:bodyPr>
            <a:normAutofit lnSpcReduction="10000"/>
          </a:bodyPr>
          <a:lstStyle/>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geographical location indications are helpful for the customers to identify the original and quality products, which are produced using the raw materials of that geographical area. This indication guarantees the customers that a product was produced in certain place and has certain characteristics that are due to the place of production. It may be used by all the producers who make products that share certain qualities in the place designated by a geographical location.</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examples include “Brazil” for coffee beans, “Bordeaux” of France for wine, and “Habana” of Cuba for tobacco.</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383287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8C844-F567-4353-9DD1-F0FCB67799F3}"/>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WIPO</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D4B36BF5-D578-483F-B7F5-A5E0EB05273C}"/>
              </a:ext>
            </a:extLst>
          </p:cNvPr>
          <p:cNvSpPr>
            <a:spLocks noGrp="1"/>
          </p:cNvSpPr>
          <p:nvPr>
            <p:ph idx="1"/>
          </p:nvPr>
        </p:nvSpPr>
        <p:spPr/>
        <p:txBody>
          <a:bodyPr>
            <a:normAutofit lnSpcReduction="10000"/>
          </a:bodyPr>
          <a:lstStyle/>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intellectual property rights are protected by an International organization called as the </a:t>
            </a:r>
            <a:r>
              <a:rPr lang="en-AU"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World Intellectual Property Organization</a:t>
            </a: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(WIPO) which was established in 1970. This organization was established to ensure the protection of rights of creators and owners of Intellectual property across the world. The inventors and authors are therefore recognized and rewarded for their ingenuity.</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Following is an image of the headquarters of WIPO (World Intellectual Property Organization) situated at Geneva, Switzerland.</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44768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0A0D7-EF3B-47F1-9091-99007F3D3E35}"/>
              </a:ext>
            </a:extLst>
          </p:cNvPr>
          <p:cNvSpPr>
            <a:spLocks noGrp="1"/>
          </p:cNvSpPr>
          <p:nvPr>
            <p:ph type="title"/>
          </p:nvPr>
        </p:nvSpPr>
        <p:spPr>
          <a:xfrm>
            <a:off x="838200" y="428978"/>
            <a:ext cx="10515600" cy="733778"/>
          </a:xfrm>
        </p:spPr>
        <p:txBody>
          <a:bodyPr>
            <a:normAutofit fontScale="90000"/>
          </a:bodyPr>
          <a:lstStyle/>
          <a:p>
            <a:r>
              <a:rPr lang="en-AU"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t/>
            </a:r>
            <a:br>
              <a:rPr lang="en-AU"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br>
            <a:r>
              <a:rPr lang="en-AU"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t>Engineering Ethics </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F6A81D74-1FEA-42FC-B6DC-B554554C85A3}"/>
              </a:ext>
            </a:extLst>
          </p:cNvPr>
          <p:cNvSpPr>
            <a:spLocks noGrp="1"/>
          </p:cNvSpPr>
          <p:nvPr>
            <p:ph idx="1"/>
          </p:nvPr>
        </p:nvSpPr>
        <p:spPr/>
        <p:txBody>
          <a:bodyPr/>
          <a:lstStyle/>
          <a:p>
            <a:pPr marL="0" indent="0">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basic rights of engineers include </a:t>
            </a:r>
          </a:p>
          <a:p>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right to live freely and pursue their legitimate interests as any human being, </a:t>
            </a:r>
          </a:p>
          <a:p>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right to be against racial or sexual discrimination, </a:t>
            </a:r>
          </a:p>
          <a:p>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receiving one’s salary according to the work, </a:t>
            </a:r>
          </a:p>
          <a:p>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choosing of political activities, etc., as other employees.</a:t>
            </a:r>
          </a:p>
          <a:p>
            <a:endParaRPr lang="en-A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Besides all of them, engineers have some special rights as professionals.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351829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F383C8-E56E-4075-8BFD-2EB65A7FD896}"/>
              </a:ext>
            </a:extLst>
          </p:cNvPr>
          <p:cNvSpPr>
            <a:spLocks noGrp="1"/>
          </p:cNvSpPr>
          <p:nvPr>
            <p:ph type="title"/>
          </p:nvPr>
        </p:nvSpPr>
        <p:spPr/>
        <p:txBody>
          <a:bodyPr>
            <a:normAutofit fontScale="90000"/>
          </a:bodyPr>
          <a:lstStyle/>
          <a:p>
            <a:pPr>
              <a:lnSpc>
                <a:spcPct val="107000"/>
              </a:lnSpc>
              <a:spcAft>
                <a:spcPts val="800"/>
              </a:spcAft>
            </a:pPr>
            <a:r>
              <a:rPr lang="en-AU" sz="44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Whistleblowing</a:t>
            </a:r>
            <a:r>
              <a:rPr lang="en-AU" sz="4000" dirty="0">
                <a:effectLst/>
                <a:latin typeface="Calibri" panose="020F0502020204030204" pitchFamily="34" charset="0"/>
                <a:ea typeface="Calibri" panose="020F0502020204030204" pitchFamily="34" charset="0"/>
                <a:cs typeface="Times New Roman" panose="02020603050405020304" pitchFamily="18" charset="0"/>
              </a:rPr>
              <a:t/>
            </a:r>
            <a:br>
              <a:rPr lang="en-AU" sz="40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02B98721-4111-4362-A847-8BE8C2ADD867}"/>
              </a:ext>
            </a:extLst>
          </p:cNvPr>
          <p:cNvSpPr>
            <a:spLocks noGrp="1"/>
          </p:cNvSpPr>
          <p:nvPr>
            <p:ph idx="1"/>
          </p:nvPr>
        </p:nvSpPr>
        <p:spPr/>
        <p:txBody>
          <a:bodyPr/>
          <a:lstStyle/>
          <a:p>
            <a:pPr marL="30480" marR="30480" algn="just">
              <a:lnSpc>
                <a:spcPct val="107000"/>
              </a:lnSpc>
              <a:spcBef>
                <a:spcPts val="600"/>
              </a:spcBef>
              <a:spcAft>
                <a:spcPts val="720"/>
              </a:spcAf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Whistleblowing occurs when an employee or former employee conveys information about a significant moral problem to someone in a position to take action on the problem and does so outside approved organizational channels (or against strong pressure).</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the information is passed outside the organization, it is </a:t>
            </a: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External Whistleblowing</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When the information is conveyed to someone within the organization, it is </a:t>
            </a: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Internal Whistleblowing</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While conveying the information, if the individuals openly reveal their identity, it is </a:t>
            </a: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Open Whistleblowing</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if one conceals their identity, it is </a:t>
            </a: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Anonymous Whistleblowing</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37449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800EFE-0090-47A2-8D71-7CFC90B754A1}"/>
              </a:ext>
            </a:extLst>
          </p:cNvPr>
          <p:cNvSpPr>
            <a:spLocks noGrp="1"/>
          </p:cNvSpPr>
          <p:nvPr>
            <p:ph type="title"/>
          </p:nvPr>
        </p:nvSpPr>
        <p:spPr/>
        <p:txBody>
          <a:bodyPr>
            <a:normAutofit fontScale="90000"/>
          </a:bodyPr>
          <a:lstStyle/>
          <a:p>
            <a:pPr>
              <a:lnSpc>
                <a:spcPct val="107000"/>
              </a:lnSpc>
              <a:spcAft>
                <a:spcPts val="800"/>
              </a:spcAft>
            </a:pPr>
            <a:r>
              <a:rPr lang="en-AU" sz="44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Concerns of Whistleblowing</a:t>
            </a:r>
            <a:r>
              <a:rPr lang="en-AU" sz="4000" dirty="0">
                <a:effectLst/>
                <a:latin typeface="Calibri" panose="020F0502020204030204" pitchFamily="34" charset="0"/>
                <a:ea typeface="Calibri" panose="020F0502020204030204" pitchFamily="34" charset="0"/>
                <a:cs typeface="Times New Roman" panose="02020603050405020304" pitchFamily="18" charset="0"/>
              </a:rPr>
              <a:t/>
            </a:r>
            <a:br>
              <a:rPr lang="en-AU" sz="40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687B7C69-0414-4DF9-B857-84B835CD3B83}"/>
              </a:ext>
            </a:extLst>
          </p:cNvPr>
          <p:cNvSpPr>
            <a:spLocks noGrp="1"/>
          </p:cNvSpPr>
          <p:nvPr>
            <p:ph idx="1"/>
          </p:nvPr>
        </p:nvSpPr>
        <p:spPr/>
        <p:txBody>
          <a:bodyPr>
            <a:noAutofit/>
          </a:bodyPr>
          <a:lstStyle/>
          <a:p>
            <a:pPr marL="0" marR="30480" indent="0" algn="just">
              <a:lnSpc>
                <a:spcPct val="107000"/>
              </a:lnSpc>
              <a:spcBef>
                <a:spcPts val="600"/>
              </a:spcBef>
              <a:spcAft>
                <a:spcPts val="720"/>
              </a:spcAft>
              <a:buNone/>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generally believed to be permissible and obligatory to </a:t>
            </a:r>
            <a:r>
              <a:rPr lang="en-AU"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whistleblow</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if the following conditions are met −</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actual or potential harm reported is serious.</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harm has been adequately documented.</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concerns have been reported to immediate superiors.</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not getting satisfaction from immediate superiors, regular channels within the organization have been used to reach up to the highest levels of management.</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reasonable hope that whistleblowing can help prevent or remedy the harm.</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964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CAEA8E-4BCA-4474-99F1-39676C29FA09}"/>
              </a:ext>
            </a:extLst>
          </p:cNvPr>
          <p:cNvSpPr>
            <a:spLocks noGrp="1"/>
          </p:cNvSpPr>
          <p:nvPr>
            <p:ph type="title"/>
          </p:nvPr>
        </p:nvSpPr>
        <p:spPr/>
        <p:txBody>
          <a:bodyPr>
            <a:normAutofit fontScale="90000"/>
          </a:bodyPr>
          <a:lstStyle/>
          <a:p>
            <a:pPr>
              <a:lnSpc>
                <a:spcPct val="107000"/>
              </a:lnSpc>
              <a:spcBef>
                <a:spcPts val="200"/>
              </a:spcBef>
            </a:pPr>
            <a:r>
              <a:rPr lang="en-AU" sz="44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Business Ethics</a:t>
            </a:r>
            <a:r>
              <a:rPr lang="en-AU"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AU"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49FD4424-D83A-4970-8D3E-7BF8C1735F86}"/>
              </a:ext>
            </a:extLst>
          </p:cNvPr>
          <p:cNvSpPr>
            <a:spLocks noGrp="1"/>
          </p:cNvSpPr>
          <p:nvPr>
            <p:ph idx="1"/>
          </p:nvPr>
        </p:nvSpPr>
        <p:spPr/>
        <p:txBody>
          <a:bodyPr>
            <a:normAutofit fontScale="92500" lnSpcReduction="10000"/>
          </a:bodyPr>
          <a:lstStyle/>
          <a:p>
            <a:pPr marL="0" marR="30480" indent="0" algn="just">
              <a:spcBef>
                <a:spcPts val="600"/>
              </a:spcBef>
              <a:spcAft>
                <a:spcPts val="720"/>
              </a:spcAft>
              <a:buNone/>
            </a:pPr>
            <a:r>
              <a:rPr lang="en-AU" sz="1800" dirty="0">
                <a:solidFill>
                  <a:srgbClr val="000000"/>
                </a:solidFill>
                <a:effectLst/>
                <a:latin typeface="Arial" panose="020B0604020202020204" pitchFamily="34" charset="0"/>
                <a:ea typeface="Calibri" panose="020F0502020204030204" pitchFamily="34" charset="0"/>
              </a:rPr>
              <a:t>Ethics </a:t>
            </a:r>
            <a:r>
              <a:rPr lang="en-AU" sz="1800" dirty="0">
                <a:solidFill>
                  <a:srgbClr val="000000"/>
                </a:solidFill>
                <a:latin typeface="Arial" panose="020B0604020202020204" pitchFamily="34" charset="0"/>
                <a:ea typeface="Calibri" panose="020F0502020204030204" pitchFamily="34" charset="0"/>
              </a:rPr>
              <a:t>t</a:t>
            </a:r>
            <a:r>
              <a:rPr lang="en-AU" sz="1800" dirty="0">
                <a:solidFill>
                  <a:srgbClr val="000000"/>
                </a:solidFill>
                <a:effectLst/>
                <a:latin typeface="Arial" panose="020B0604020202020204" pitchFamily="34" charset="0"/>
                <a:ea typeface="Times New Roman" panose="02020603050405020304" pitchFamily="18" charset="0"/>
              </a:rPr>
              <a:t>he general business ethics include the following aspects −</a:t>
            </a:r>
            <a:endParaRPr lang="en-AU" sz="1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1800" dirty="0">
                <a:solidFill>
                  <a:srgbClr val="000000"/>
                </a:solidFill>
                <a:effectLst/>
                <a:latin typeface="Arial" panose="020B0604020202020204" pitchFamily="34" charset="0"/>
                <a:ea typeface="Times New Roman" panose="02020603050405020304" pitchFamily="18" charset="0"/>
              </a:rPr>
              <a:t>Be it any industry or a corporate office, the infrastructure and the working environment should be comfortable and encouraging.</a:t>
            </a:r>
            <a:endParaRPr lang="en-AU" sz="1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1800" dirty="0">
                <a:solidFill>
                  <a:srgbClr val="000000"/>
                </a:solidFill>
                <a:effectLst/>
                <a:latin typeface="Arial" panose="020B0604020202020204" pitchFamily="34" charset="0"/>
                <a:ea typeface="Times New Roman" panose="02020603050405020304" pitchFamily="18" charset="0"/>
              </a:rPr>
              <a:t>The safety precautions and maintenance of the organization are to be taken care of.</a:t>
            </a:r>
            <a:endParaRPr lang="en-AU" sz="1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1800" dirty="0">
                <a:solidFill>
                  <a:srgbClr val="000000"/>
                </a:solidFill>
                <a:effectLst/>
                <a:latin typeface="Arial" panose="020B0604020202020204" pitchFamily="34" charset="0"/>
                <a:ea typeface="Times New Roman" panose="02020603050405020304" pitchFamily="18" charset="0"/>
              </a:rPr>
              <a:t>The work and the skills of the employees are to be identified and encouraged for the development of the organization.</a:t>
            </a:r>
            <a:endParaRPr lang="en-AU" sz="1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1800" dirty="0">
                <a:solidFill>
                  <a:srgbClr val="000000"/>
                </a:solidFill>
                <a:effectLst/>
                <a:latin typeface="Arial" panose="020B0604020202020204" pitchFamily="34" charset="0"/>
                <a:ea typeface="Times New Roman" panose="02020603050405020304" pitchFamily="18" charset="0"/>
              </a:rPr>
              <a:t>A hierarchical procedure is to be followed, maintaining the ethical standards for the execution of work.</a:t>
            </a:r>
            <a:endParaRPr lang="en-AU" sz="1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1800" dirty="0">
                <a:solidFill>
                  <a:srgbClr val="000000"/>
                </a:solidFill>
                <a:effectLst/>
                <a:latin typeface="Arial" panose="020B0604020202020204" pitchFamily="34" charset="0"/>
                <a:ea typeface="Times New Roman" panose="02020603050405020304" pitchFamily="18" charset="0"/>
              </a:rPr>
              <a:t>The product maintenance right from the procurement raw material to the dispatch of product should be done in a standard procedure uninfluenced by any unethical issues.</a:t>
            </a:r>
            <a:endParaRPr lang="en-AU" sz="1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1800" dirty="0">
                <a:solidFill>
                  <a:srgbClr val="000000"/>
                </a:solidFill>
                <a:effectLst/>
                <a:latin typeface="Arial" panose="020B0604020202020204" pitchFamily="34" charset="0"/>
                <a:ea typeface="Times New Roman" panose="02020603050405020304" pitchFamily="18" charset="0"/>
              </a:rPr>
              <a:t>No tolerance should be there for any kind of unethical </a:t>
            </a:r>
            <a:r>
              <a:rPr lang="en-AU" sz="1800" dirty="0" err="1">
                <a:solidFill>
                  <a:srgbClr val="000000"/>
                </a:solidFill>
                <a:effectLst/>
                <a:latin typeface="Arial" panose="020B0604020202020204" pitchFamily="34" charset="0"/>
                <a:ea typeface="Times New Roman" panose="02020603050405020304" pitchFamily="18" charset="0"/>
              </a:rPr>
              <a:t>behavior</a:t>
            </a:r>
            <a:r>
              <a:rPr lang="en-AU" sz="1800" dirty="0">
                <a:solidFill>
                  <a:srgbClr val="000000"/>
                </a:solidFill>
                <a:effectLst/>
                <a:latin typeface="Arial" panose="020B0604020202020204" pitchFamily="34" charset="0"/>
                <a:ea typeface="Times New Roman" panose="02020603050405020304" pitchFamily="18" charset="0"/>
              </a:rPr>
              <a:t> or influences that affect the production and organizational standards.</a:t>
            </a:r>
            <a:endParaRPr lang="en-AU" sz="1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1800" dirty="0">
                <a:solidFill>
                  <a:srgbClr val="000000"/>
                </a:solidFill>
                <a:effectLst/>
                <a:latin typeface="Arial" panose="020B0604020202020204" pitchFamily="34" charset="0"/>
                <a:ea typeface="Times New Roman" panose="02020603050405020304" pitchFamily="18" charset="0"/>
              </a:rPr>
              <a:t>To encourage the activities that promote social good and are environment-friendly.</a:t>
            </a:r>
            <a:endParaRPr lang="en-AU" sz="1800" dirty="0">
              <a:effectLst/>
              <a:latin typeface="Times New Roman" panose="02020603050405020304" pitchFamily="18" charset="0"/>
              <a:ea typeface="Times New Roman" panose="02020603050405020304" pitchFamily="18" charset="0"/>
            </a:endParaRPr>
          </a:p>
          <a:p>
            <a:r>
              <a:rPr lang="en-AU" sz="1800" dirty="0">
                <a:solidFill>
                  <a:srgbClr val="000000"/>
                </a:solidFill>
                <a:effectLst/>
                <a:latin typeface="Arial" panose="020B0604020202020204" pitchFamily="34" charset="0"/>
                <a:ea typeface="Calibri" panose="020F0502020204030204" pitchFamily="34" charset="0"/>
              </a:rPr>
              <a:t> are the set of rules of conduct that the concerning persons need to abide by. </a:t>
            </a:r>
            <a:endParaRPr lang="en-AU" dirty="0"/>
          </a:p>
        </p:txBody>
      </p:sp>
    </p:spTree>
    <p:extLst>
      <p:ext uri="{BB962C8B-B14F-4D97-AF65-F5344CB8AC3E}">
        <p14:creationId xmlns:p14="http://schemas.microsoft.com/office/powerpoint/2010/main" val="318397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D7256D-28D8-4155-B60F-96F54EC03DEE}"/>
              </a:ext>
            </a:extLst>
          </p:cNvPr>
          <p:cNvSpPr>
            <a:spLocks noGrp="1"/>
          </p:cNvSpPr>
          <p:nvPr>
            <p:ph type="title"/>
          </p:nvPr>
        </p:nvSpPr>
        <p:spPr/>
        <p:txBody>
          <a:bodyPr>
            <a:normAutofit fontScale="90000"/>
          </a:bodyPr>
          <a:lstStyle/>
          <a:p>
            <a:pPr>
              <a:lnSpc>
                <a:spcPct val="107000"/>
              </a:lnSpc>
              <a:spcBef>
                <a:spcPts val="200"/>
              </a:spcBef>
            </a:pPr>
            <a:r>
              <a:rPr lang="en-AU" sz="44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 Ethics</a:t>
            </a:r>
            <a:r>
              <a:rPr lang="en-AU"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AU" sz="36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98D6853A-3CD6-4D38-A717-CDB8D60402F7}"/>
              </a:ext>
            </a:extLst>
          </p:cNvPr>
          <p:cNvSpPr>
            <a:spLocks noGrp="1"/>
          </p:cNvSpPr>
          <p:nvPr>
            <p:ph idx="1"/>
          </p:nvPr>
        </p:nvSpPr>
        <p:spPr/>
        <p:txBody>
          <a:bodyPr>
            <a:normAutofit/>
          </a:bodyPr>
          <a:lstStyle/>
          <a:p>
            <a:pPr marL="0" indent="0">
              <a:buNone/>
            </a:pPr>
            <a:r>
              <a:rPr lang="en-A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Globalization and industrialization have impacted the environment on a very large scale. The long term effects .</a:t>
            </a:r>
          </a:p>
          <a:p>
            <a:pPr marL="0" marR="30480" indent="0" algn="just">
              <a:spcBef>
                <a:spcPts val="600"/>
              </a:spcBef>
              <a:spcAft>
                <a:spcPts val="720"/>
              </a:spcAft>
              <a:buNone/>
            </a:pPr>
            <a:endPar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30480" indent="0" algn="just">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AU"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 ethics</a:t>
            </a: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include −</a:t>
            </a:r>
            <a:endParaRPr lang="en-AU"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l">
              <a:lnSpc>
                <a:spcPct val="107000"/>
              </a:lnSpc>
              <a:spcAft>
                <a:spcPts val="375"/>
              </a:spcAft>
              <a:buSzPts val="1000"/>
              <a:buFont typeface="Symbol" panose="05050102010706020507" pitchFamily="18" charset="2"/>
              <a:buChar char=""/>
              <a:tabLst>
                <a:tab pos="457200" algn="l"/>
              </a:tabLst>
            </a:pPr>
            <a:r>
              <a:rPr lang="en-AU" dirty="0">
                <a:effectLst/>
                <a:latin typeface="Times New Roman" panose="02020603050405020304" pitchFamily="18" charset="0"/>
                <a:ea typeface="Calibri" panose="020F0502020204030204" pitchFamily="34" charset="0"/>
                <a:cs typeface="Times New Roman" panose="02020603050405020304" pitchFamily="18" charset="0"/>
              </a:rPr>
              <a:t>The study of moral issues concerning the environment</a:t>
            </a:r>
          </a:p>
          <a:p>
            <a:r>
              <a:rPr lang="en-AU" dirty="0">
                <a:effectLst/>
                <a:latin typeface="Times New Roman" panose="02020603050405020304" pitchFamily="18" charset="0"/>
                <a:ea typeface="Calibri" panose="020F0502020204030204" pitchFamily="34" charset="0"/>
                <a:cs typeface="Times New Roman" panose="02020603050405020304" pitchFamily="18" charset="0"/>
              </a:rPr>
              <a:t>Moral perspectives, beliefs and attitudes concerning those issues </a:t>
            </a:r>
            <a:r>
              <a:rPr lang="en-A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the environment are usually neglected unless it is gross and immediate effect</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31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FD92B8-CC34-4662-8370-6EEE2ACDBD41}"/>
              </a:ext>
            </a:extLst>
          </p:cNvPr>
          <p:cNvSpPr>
            <a:spLocks noGrp="1"/>
          </p:cNvSpPr>
          <p:nvPr>
            <p:ph type="title"/>
          </p:nvPr>
        </p:nvSpPr>
        <p:spPr/>
        <p:txBody>
          <a:bodyPr/>
          <a:lstStyle/>
          <a:p>
            <a:r>
              <a:rPr lang="en-AU" sz="40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Computer Ethics</a:t>
            </a:r>
            <a:r>
              <a:rPr lang="en-AU"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AU"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1F5F0946-0D33-43A8-910C-B6EB58F06902}"/>
              </a:ext>
            </a:extLst>
          </p:cNvPr>
          <p:cNvSpPr>
            <a:spLocks noGrp="1"/>
          </p:cNvSpPr>
          <p:nvPr>
            <p:ph idx="1"/>
          </p:nvPr>
        </p:nvSpPr>
        <p:spPr/>
        <p:txBody>
          <a:bodyPr>
            <a:noAutofit/>
          </a:bodyPr>
          <a:lstStyle/>
          <a:p>
            <a:pPr marL="0" marR="30480" indent="0" algn="just">
              <a:spcBef>
                <a:spcPts val="600"/>
              </a:spcBef>
              <a:spcAft>
                <a:spcPts val="720"/>
              </a:spcAft>
              <a:buNone/>
            </a:pPr>
            <a:r>
              <a:rPr lang="en-AU" sz="2400" dirty="0">
                <a:solidFill>
                  <a:srgbClr val="000000"/>
                </a:solidFill>
                <a:effectLst/>
                <a:latin typeface="Arial" panose="020B0604020202020204" pitchFamily="34" charset="0"/>
                <a:ea typeface="Times New Roman" panose="02020603050405020304" pitchFamily="18" charset="0"/>
              </a:rPr>
              <a:t>Computers with Internet raise a host of difficult moral issues, many of them connected with basic moral concerns such as free speech, privacy, respect for property, informed consent and harm. To evaluate and deal with these issues, a new area of applied ethics called Computer Ethics has come up. These ethics are related to all the computer professionals such as programmers, analysts, operators, designers, etc. along with the users.</a:t>
            </a:r>
            <a:endParaRPr lang="en-AU" sz="2400"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AU" sz="2400" dirty="0">
                <a:solidFill>
                  <a:srgbClr val="000000"/>
                </a:solidFill>
                <a:effectLst/>
                <a:latin typeface="Arial" panose="020B0604020202020204" pitchFamily="34" charset="0"/>
                <a:ea typeface="Times New Roman" panose="02020603050405020304" pitchFamily="18" charset="0"/>
              </a:rPr>
              <a:t>The ten commandments of Computer Ethics, created in 1992 by the Computer Ethics Institute consists of the following −</a:t>
            </a:r>
            <a:endParaRPr lang="en-AU" sz="2400" dirty="0">
              <a:effectLst/>
              <a:latin typeface="Times New Roman" panose="02020603050405020304" pitchFamily="18" charset="0"/>
              <a:ea typeface="Times New Roman" panose="02020603050405020304" pitchFamily="18" charset="0"/>
            </a:endParaRPr>
          </a:p>
          <a:p>
            <a:pPr marL="30480" marR="30480" algn="just">
              <a:spcBef>
                <a:spcPts val="600"/>
              </a:spcBef>
              <a:spcAft>
                <a:spcPts val="720"/>
              </a:spcAft>
            </a:pPr>
            <a:r>
              <a:rPr lang="en-AU" sz="2400" dirty="0">
                <a:solidFill>
                  <a:srgbClr val="000000"/>
                </a:solidFill>
                <a:effectLst/>
                <a:latin typeface="Arial" panose="020B0604020202020204" pitchFamily="34" charset="0"/>
                <a:ea typeface="Times New Roman" panose="02020603050405020304" pitchFamily="18" charset="0"/>
              </a:rPr>
              <a:t>One should </a:t>
            </a:r>
            <a:r>
              <a:rPr lang="en-AU" sz="2400" b="1" dirty="0">
                <a:solidFill>
                  <a:srgbClr val="000000"/>
                </a:solidFill>
                <a:effectLst/>
                <a:latin typeface="Arial" panose="020B0604020202020204" pitchFamily="34" charset="0"/>
                <a:ea typeface="Times New Roman" panose="02020603050405020304" pitchFamily="18" charset="0"/>
              </a:rPr>
              <a:t>never</a:t>
            </a:r>
            <a:r>
              <a:rPr lang="en-AU" sz="2400" dirty="0">
                <a:solidFill>
                  <a:srgbClr val="000000"/>
                </a:solidFill>
                <a:effectLst/>
                <a:latin typeface="Arial" panose="020B0604020202020204" pitchFamily="34" charset="0"/>
                <a:ea typeface="Times New Roman" panose="02020603050405020304" pitchFamily="18" charset="0"/>
              </a:rPr>
              <a:t> use a computer −</a:t>
            </a:r>
            <a:endParaRPr lang="en-AU" sz="24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Arial" panose="020B0604020202020204" pitchFamily="34" charset="0"/>
                <a:ea typeface="Times New Roman" panose="02020603050405020304" pitchFamily="18" charset="0"/>
              </a:rPr>
              <a:t>To harm the people (anti-social activities)</a:t>
            </a:r>
            <a:endParaRPr lang="en-AU" sz="24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Arial" panose="020B0604020202020204" pitchFamily="34" charset="0"/>
                <a:ea typeface="Times New Roman" panose="02020603050405020304" pitchFamily="18" charset="0"/>
              </a:rPr>
              <a:t>To interfere with other’s work (illegal manipulations)</a:t>
            </a:r>
            <a:endParaRPr lang="en-AU" sz="24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dirty="0">
                <a:solidFill>
                  <a:srgbClr val="000000"/>
                </a:solidFill>
                <a:effectLst/>
                <a:latin typeface="Arial" panose="020B0604020202020204" pitchFamily="34" charset="0"/>
                <a:ea typeface="Times New Roman" panose="02020603050405020304" pitchFamily="18" charset="0"/>
              </a:rPr>
              <a:t>To snoop into other’s files (malware)</a:t>
            </a:r>
            <a:endParaRPr lang="en-A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0990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8E0BE-E264-460C-AD2E-10B755E2BD69}"/>
              </a:ext>
            </a:extLst>
          </p:cNvPr>
          <p:cNvSpPr>
            <a:spLocks noGrp="1"/>
          </p:cNvSpPr>
          <p:nvPr>
            <p:ph type="title"/>
          </p:nvPr>
        </p:nvSpPr>
        <p:spPr/>
        <p:txBody>
          <a:bodyPr/>
          <a:lstStyle/>
          <a:p>
            <a:endParaRPr lang="en-AU"/>
          </a:p>
        </p:txBody>
      </p:sp>
      <p:sp>
        <p:nvSpPr>
          <p:cNvPr id="3" name="Content Placeholder 2">
            <a:extLst>
              <a:ext uri="{FF2B5EF4-FFF2-40B4-BE49-F238E27FC236}">
                <a16:creationId xmlns="" xmlns:a16="http://schemas.microsoft.com/office/drawing/2014/main" id="{C994302B-2D90-4637-9941-E602EFD9862C}"/>
              </a:ext>
            </a:extLst>
          </p:cNvPr>
          <p:cNvSpPr>
            <a:spLocks noGrp="1"/>
          </p:cNvSpPr>
          <p:nvPr>
            <p:ph idx="1"/>
          </p:nvPr>
        </p:nvSpPr>
        <p:spPr/>
        <p:txBody>
          <a:bodyPr>
            <a:normAutofit fontScale="92500" lnSpcReduction="20000"/>
          </a:bodyPr>
          <a:lstStyle/>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800" dirty="0">
                <a:solidFill>
                  <a:srgbClr val="000000"/>
                </a:solidFill>
                <a:effectLst/>
                <a:latin typeface="Arial" panose="020B0604020202020204" pitchFamily="34" charset="0"/>
                <a:ea typeface="Times New Roman" panose="02020603050405020304" pitchFamily="18" charset="0"/>
              </a:rPr>
              <a:t>To steal a computer/data (hacking)</a:t>
            </a:r>
            <a:endParaRPr lang="en-AU" sz="2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800" dirty="0">
                <a:solidFill>
                  <a:srgbClr val="000000"/>
                </a:solidFill>
                <a:effectLst/>
                <a:latin typeface="Arial" panose="020B0604020202020204" pitchFamily="34" charset="0"/>
                <a:ea typeface="Times New Roman" panose="02020603050405020304" pitchFamily="18" charset="0"/>
              </a:rPr>
              <a:t>To bear false witness (manipulation and morphing)</a:t>
            </a:r>
            <a:endParaRPr lang="en-AU" sz="2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800" dirty="0">
                <a:solidFill>
                  <a:srgbClr val="000000"/>
                </a:solidFill>
                <a:effectLst/>
                <a:latin typeface="Arial" panose="020B0604020202020204" pitchFamily="34" charset="0"/>
                <a:ea typeface="Times New Roman" panose="02020603050405020304" pitchFamily="18" charset="0"/>
              </a:rPr>
              <a:t>To use/ copy a software you didn’t pay for (like illegal downloads and usages)</a:t>
            </a:r>
            <a:endParaRPr lang="en-AU" sz="2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800" dirty="0">
                <a:solidFill>
                  <a:srgbClr val="000000"/>
                </a:solidFill>
                <a:effectLst/>
                <a:latin typeface="Arial" panose="020B0604020202020204" pitchFamily="34" charset="0"/>
                <a:ea typeface="Times New Roman" panose="02020603050405020304" pitchFamily="18" charset="0"/>
              </a:rPr>
              <a:t>To use or copy other’s software without compensations (illegal pirated versions)</a:t>
            </a:r>
            <a:endParaRPr lang="en-AU" sz="2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800" dirty="0">
                <a:solidFill>
                  <a:srgbClr val="000000"/>
                </a:solidFill>
                <a:effectLst/>
                <a:latin typeface="Arial" panose="020B0604020202020204" pitchFamily="34" charset="0"/>
                <a:ea typeface="Times New Roman" panose="02020603050405020304" pitchFamily="18" charset="0"/>
              </a:rPr>
              <a:t>To use other’s intellectual output inappropriately (violating IPR)</a:t>
            </a:r>
            <a:endParaRPr lang="en-AU" sz="2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800" dirty="0">
                <a:solidFill>
                  <a:srgbClr val="000000"/>
                </a:solidFill>
                <a:effectLst/>
                <a:latin typeface="Arial" panose="020B0604020202020204" pitchFamily="34" charset="0"/>
                <a:ea typeface="Times New Roman" panose="02020603050405020304" pitchFamily="18" charset="0"/>
              </a:rPr>
              <a:t>Doing without thinking of social consequences of the program being written (</a:t>
            </a:r>
            <a:r>
              <a:rPr lang="en-AU" sz="2800" dirty="0" err="1">
                <a:solidFill>
                  <a:srgbClr val="000000"/>
                </a:solidFill>
                <a:effectLst/>
                <a:latin typeface="Arial" panose="020B0604020202020204" pitchFamily="34" charset="0"/>
                <a:ea typeface="Times New Roman" panose="02020603050405020304" pitchFamily="18" charset="0"/>
              </a:rPr>
              <a:t>libeling</a:t>
            </a:r>
            <a:r>
              <a:rPr lang="en-AU" sz="2800" dirty="0">
                <a:solidFill>
                  <a:srgbClr val="000000"/>
                </a:solidFill>
                <a:effectLst/>
                <a:latin typeface="Arial" panose="020B0604020202020204" pitchFamily="34" charset="0"/>
                <a:ea typeface="Times New Roman" panose="02020603050405020304" pitchFamily="18" charset="0"/>
              </a:rPr>
              <a:t>)</a:t>
            </a:r>
            <a:endParaRPr lang="en-AU" sz="2800" dirty="0">
              <a:effectLst/>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800" dirty="0">
                <a:solidFill>
                  <a:srgbClr val="000000"/>
                </a:solidFill>
                <a:effectLst/>
                <a:latin typeface="Arial" panose="020B0604020202020204" pitchFamily="34" charset="0"/>
                <a:ea typeface="Times New Roman" panose="02020603050405020304" pitchFamily="18" charset="0"/>
              </a:rPr>
              <a:t>Always use a computer ensuring consideration and respect towards fellow beings.</a:t>
            </a:r>
            <a:endParaRPr lang="en-AU" sz="28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393028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1664AF-1269-4091-A31B-69F13CC6A6BF}"/>
              </a:ext>
            </a:extLst>
          </p:cNvPr>
          <p:cNvSpPr>
            <a:spLocks noGrp="1"/>
          </p:cNvSpPr>
          <p:nvPr>
            <p:ph type="title"/>
          </p:nvPr>
        </p:nvSpPr>
        <p:spPr/>
        <p:txBody>
          <a:bodyPr/>
          <a:lstStyle/>
          <a:p>
            <a:r>
              <a:rPr lang="en-AU" sz="40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Sample Code of Conduct</a:t>
            </a:r>
            <a:r>
              <a:rPr lang="en-AU"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AU"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D76E09F2-E9F5-4E90-93B8-B902DF5E9D6D}"/>
              </a:ext>
            </a:extLst>
          </p:cNvPr>
          <p:cNvSpPr>
            <a:spLocks noGrp="1"/>
          </p:cNvSpPr>
          <p:nvPr>
            <p:ph idx="1"/>
          </p:nvPr>
        </p:nvSpPr>
        <p:spPr/>
        <p:txBody>
          <a:bodyPr>
            <a:noAutofit/>
          </a:bodyPr>
          <a:lstStyle/>
          <a:p>
            <a:pPr marL="0" marR="30480" indent="0" algn="just">
              <a:spcBef>
                <a:spcPts val="600"/>
              </a:spcBef>
              <a:spcAft>
                <a:spcPts val="720"/>
              </a:spcAft>
              <a:buNone/>
            </a:pP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professional societies for engineers have formulated few codes of ethics which are expected to be followed by an engineer of the particular discipline. Following are a few societies that look into the discipline in Engineering −</a:t>
            </a:r>
            <a:endParaRPr lang="en-A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NSPE</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National Society of Professional Engineers</a:t>
            </a:r>
            <a:endParaRPr lang="en-A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The Institute of Electrical and Electronics engineering</a:t>
            </a:r>
            <a:endParaRPr lang="en-A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AIChE</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American Institute of Chemical Engineers</a:t>
            </a:r>
            <a:endParaRPr lang="en-A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ASCE</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American Society of Civil Engineers</a:t>
            </a:r>
            <a:endParaRPr lang="en-A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ASME</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American Society of Mechanical Engineers</a:t>
            </a:r>
            <a:endParaRPr lang="en-AU"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AU"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ACM/IEEE/CS</a:t>
            </a:r>
            <a:r>
              <a:rPr lang="en-AU"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Joint Task Force on Software Engineering Ethics and Professional Practices</a:t>
            </a:r>
            <a:endParaRPr lang="en-AU"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28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0A0D7-EF3B-47F1-9091-99007F3D3E35}"/>
              </a:ext>
            </a:extLst>
          </p:cNvPr>
          <p:cNvSpPr>
            <a:spLocks noGrp="1"/>
          </p:cNvSpPr>
          <p:nvPr>
            <p:ph type="title"/>
          </p:nvPr>
        </p:nvSpPr>
        <p:spPr>
          <a:xfrm>
            <a:off x="838200" y="428978"/>
            <a:ext cx="10515600" cy="733778"/>
          </a:xfrm>
        </p:spPr>
        <p:txBody>
          <a:bodyPr>
            <a:normAutofit fontScale="90000"/>
          </a:bodyPr>
          <a:lstStyle/>
          <a:p>
            <a:r>
              <a:rPr lang="en-AU"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t/>
            </a:r>
            <a:br>
              <a:rPr lang="en-AU"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br>
            <a:r>
              <a:rPr lang="en-AU" kern="1800" dirty="0">
                <a:solidFill>
                  <a:srgbClr val="797979"/>
                </a:solidFill>
                <a:effectLst/>
                <a:latin typeface="Arial" panose="020B0604020202020204" pitchFamily="34" charset="0"/>
                <a:ea typeface="Times New Roman" panose="02020603050405020304" pitchFamily="18" charset="0"/>
              </a:rPr>
              <a:t>Rights of Engineers</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F6A81D74-1FEA-42FC-B6DC-B554554C85A3}"/>
              </a:ext>
            </a:extLst>
          </p:cNvPr>
          <p:cNvSpPr>
            <a:spLocks noGrp="1"/>
          </p:cNvSpPr>
          <p:nvPr>
            <p:ph idx="1"/>
          </p:nvPr>
        </p:nvSpPr>
        <p:spPr/>
        <p:txBody>
          <a:bodyPr/>
          <a:lstStyle/>
          <a:p>
            <a:r>
              <a:rPr lang="en-AU" b="1" dirty="0">
                <a:effectLst/>
                <a:latin typeface="Times New Roman" panose="02020603050405020304" pitchFamily="18" charset="0"/>
                <a:ea typeface="Times New Roman" panose="02020603050405020304" pitchFamily="18" charset="0"/>
                <a:cs typeface="Times New Roman" panose="02020603050405020304" pitchFamily="18" charset="0"/>
              </a:rPr>
              <a:t>Professional Rights</a:t>
            </a:r>
          </a:p>
          <a:p>
            <a:r>
              <a:rPr lang="en-AU" b="1" dirty="0">
                <a:effectLst/>
                <a:latin typeface="Times New Roman" panose="02020603050405020304" pitchFamily="18" charset="0"/>
                <a:ea typeface="Times New Roman" panose="02020603050405020304" pitchFamily="18" charset="0"/>
                <a:cs typeface="Times New Roman" panose="02020603050405020304" pitchFamily="18" charset="0"/>
              </a:rPr>
              <a:t>Right of Professional Conscience</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b="1" dirty="0">
                <a:effectLst/>
                <a:latin typeface="Times New Roman" panose="02020603050405020304" pitchFamily="18" charset="0"/>
                <a:ea typeface="Times New Roman" panose="02020603050405020304" pitchFamily="18" charset="0"/>
                <a:cs typeface="Times New Roman" panose="02020603050405020304" pitchFamily="18" charset="0"/>
              </a:rPr>
              <a:t>Right of Conscientious Refusal</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b="1" dirty="0">
                <a:effectLst/>
                <a:latin typeface="Times New Roman" panose="02020603050405020304" pitchFamily="18" charset="0"/>
                <a:ea typeface="Times New Roman" panose="02020603050405020304" pitchFamily="18" charset="0"/>
                <a:cs typeface="Times New Roman" panose="02020603050405020304" pitchFamily="18" charset="0"/>
              </a:rPr>
              <a:t>Right to Recognition</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353825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0A0D7-EF3B-47F1-9091-99007F3D3E35}"/>
              </a:ext>
            </a:extLst>
          </p:cNvPr>
          <p:cNvSpPr>
            <a:spLocks noGrp="1"/>
          </p:cNvSpPr>
          <p:nvPr>
            <p:ph type="title"/>
          </p:nvPr>
        </p:nvSpPr>
        <p:spPr>
          <a:xfrm>
            <a:off x="838200" y="428978"/>
            <a:ext cx="10515600" cy="733778"/>
          </a:xfrm>
        </p:spPr>
        <p:txBody>
          <a:bodyPr>
            <a:normAutofit fontScale="90000"/>
          </a:bodyPr>
          <a:lstStyle/>
          <a:p>
            <a:r>
              <a:rPr lang="en-AU"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t/>
            </a:r>
            <a:br>
              <a:rPr lang="en-AU" kern="1800" dirty="0">
                <a:solidFill>
                  <a:srgbClr val="797979"/>
                </a:solidFill>
                <a:effectLst/>
                <a:latin typeface="Arial" panose="020B0604020202020204" pitchFamily="34" charset="0"/>
                <a:ea typeface="Times New Roman" panose="02020603050405020304" pitchFamily="18" charset="0"/>
                <a:cs typeface="Times New Roman" panose="02020603050405020304" pitchFamily="18" charset="0"/>
              </a:rPr>
            </a:br>
            <a:r>
              <a:rPr lang="en-AU"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Professional Rights</a:t>
            </a:r>
            <a:r>
              <a:rPr lang="en-AU" b="1"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AU"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F6A81D74-1FEA-42FC-B6DC-B554554C85A3}"/>
              </a:ext>
            </a:extLst>
          </p:cNvPr>
          <p:cNvSpPr>
            <a:spLocks noGrp="1"/>
          </p:cNvSpPr>
          <p:nvPr>
            <p:ph idx="1"/>
          </p:nvPr>
        </p:nvSpPr>
        <p:spPr/>
        <p:txBody>
          <a:bodyPr/>
          <a:lstStyle/>
          <a:p>
            <a:pPr marL="0" marR="30480" indent="0" algn="just">
              <a:lnSpc>
                <a:spcPct val="107000"/>
              </a:lnSpc>
              <a:spcBef>
                <a:spcPts val="600"/>
              </a:spcBef>
              <a:spcAft>
                <a:spcPts val="720"/>
              </a:spcAft>
              <a:buNone/>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rights that engineers have as professionals are called Professional Rights. These professional rights include −</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AU" dirty="0">
                <a:effectLst/>
                <a:latin typeface="Times New Roman" panose="02020603050405020304" pitchFamily="18" charset="0"/>
                <a:ea typeface="Times New Roman" panose="02020603050405020304" pitchFamily="18" charset="0"/>
                <a:cs typeface="Times New Roman" panose="02020603050405020304" pitchFamily="18" charset="0"/>
              </a:rPr>
              <a:t>The basic right of professional conscience.</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AU" dirty="0">
                <a:effectLst/>
                <a:latin typeface="Times New Roman" panose="02020603050405020304" pitchFamily="18" charset="0"/>
                <a:ea typeface="Times New Roman" panose="02020603050405020304" pitchFamily="18" charset="0"/>
                <a:cs typeface="Times New Roman" panose="02020603050405020304" pitchFamily="18" charset="0"/>
              </a:rPr>
              <a:t>The right of conscientious refusal.</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AU" dirty="0">
                <a:effectLst/>
                <a:latin typeface="Times New Roman" panose="02020603050405020304" pitchFamily="18" charset="0"/>
                <a:ea typeface="Times New Roman" panose="02020603050405020304" pitchFamily="18" charset="0"/>
                <a:cs typeface="Times New Roman" panose="02020603050405020304" pitchFamily="18" charset="0"/>
              </a:rPr>
              <a:t>The right of professional recognition.</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53982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6FF644-ADC8-4F1A-83E2-685E1E79AD27}"/>
              </a:ext>
            </a:extLst>
          </p:cNvPr>
          <p:cNvSpPr>
            <a:spLocks noGrp="1"/>
          </p:cNvSpPr>
          <p:nvPr>
            <p:ph type="title"/>
          </p:nvPr>
        </p:nvSpPr>
        <p:spPr>
          <a:xfrm>
            <a:off x="838200" y="365126"/>
            <a:ext cx="10515600" cy="662164"/>
          </a:xfrm>
        </p:spPr>
        <p:txBody>
          <a:bodyPr>
            <a:normAutofit fontScale="90000"/>
          </a:bodyPr>
          <a:lstStyle/>
          <a:p>
            <a:r>
              <a:rPr lang="en-AU" sz="40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AU" sz="40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AU" sz="40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Right of Professional Conscience</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AB20514-B642-447A-87FA-1396101A1C7B}"/>
              </a:ext>
            </a:extLst>
          </p:cNvPr>
          <p:cNvSpPr>
            <a:spLocks noGrp="1"/>
          </p:cNvSpPr>
          <p:nvPr>
            <p:ph idx="1"/>
          </p:nvPr>
        </p:nvSpPr>
        <p:spPr/>
        <p:txBody>
          <a:bodyPr>
            <a:normAutofit/>
          </a:bodyPr>
          <a:lstStyle/>
          <a:p>
            <a:pPr marL="0" marR="30480" indent="0" algn="just">
              <a:lnSpc>
                <a:spcPct val="107000"/>
              </a:lnSpc>
              <a:spcBef>
                <a:spcPts val="600"/>
              </a:spcBef>
              <a:spcAft>
                <a:spcPts val="720"/>
              </a:spcAft>
              <a:buNone/>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a basic right which explains that the decisions taken while carrying on with the duty, where they are taken in moral and ethical manner, cannot be opposed. The right of professional conscience is the moral right to exercise professional judgement in pursuing professional responsibilities. It requires autonomous moral judgement in trying to uncover the most morally reasonable courses of action, and the correct courses of action are not always obvious.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30480" indent="0" algn="just">
              <a:lnSpc>
                <a:spcPct val="107000"/>
              </a:lnSpc>
              <a:spcBef>
                <a:spcPts val="600"/>
              </a:spcBef>
              <a:spcAft>
                <a:spcPts val="720"/>
              </a:spcAft>
              <a:buNone/>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general ways to justify the basic right of professional conscience.</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exercise of moral reflection and conscience that justifies professional duties is necessary, with respect to that duty.</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general duties to respect persons and rule-utilitarianism would accent the public good of allowing engineers to pursue their professional duties.</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414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7A497-E276-4329-A2A4-41B85750F5CC}"/>
              </a:ext>
            </a:extLst>
          </p:cNvPr>
          <p:cNvSpPr>
            <a:spLocks noGrp="1"/>
          </p:cNvSpPr>
          <p:nvPr>
            <p:ph type="title"/>
          </p:nvPr>
        </p:nvSpPr>
        <p:spPr/>
        <p:txBody>
          <a:bodyPr/>
          <a:lstStyle/>
          <a:p>
            <a:r>
              <a:rPr lang="en-AU" sz="40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Right of Conscientious Refusal</a:t>
            </a:r>
            <a:endParaRPr lang="en-AU" dirty="0"/>
          </a:p>
        </p:txBody>
      </p:sp>
      <p:sp>
        <p:nvSpPr>
          <p:cNvPr id="3" name="Content Placeholder 2">
            <a:extLst>
              <a:ext uri="{FF2B5EF4-FFF2-40B4-BE49-F238E27FC236}">
                <a16:creationId xmlns="" xmlns:a16="http://schemas.microsoft.com/office/drawing/2014/main" id="{A818FA20-8803-4257-ACD0-0E90C1897288}"/>
              </a:ext>
            </a:extLst>
          </p:cNvPr>
          <p:cNvSpPr>
            <a:spLocks noGrp="1"/>
          </p:cNvSpPr>
          <p:nvPr>
            <p:ph idx="1"/>
          </p:nvPr>
        </p:nvSpPr>
        <p:spPr/>
        <p:txBody>
          <a:bodyPr>
            <a:normAutofit lnSpcReduction="10000"/>
          </a:bodyPr>
          <a:lstStyle/>
          <a:p>
            <a:pPr marL="0" marR="30480" indent="0" algn="just">
              <a:lnSpc>
                <a:spcPct val="107000"/>
              </a:lnSpc>
              <a:spcBef>
                <a:spcPts val="600"/>
              </a:spcBef>
              <a:spcAft>
                <a:spcPts val="720"/>
              </a:spcAft>
              <a:buNone/>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right of conscientious refusal is the right to refuse to engage in unethical behaviour. This can be done solely because it feels unethical to the doer. This action might bring conflicts within the authority-based relationships.</a:t>
            </a:r>
            <a:endParaRPr lang="en-A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two main situations to be considered here are −</a:t>
            </a:r>
            <a:endParaRPr lang="en-A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it is already stated that certain act is unethical in a widely shared agreement among all the employees.</a:t>
            </a:r>
            <a:endParaRPr lang="en-A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there occurs disagreement among considerable number of people whether the act is unethical.</a:t>
            </a:r>
            <a:endParaRPr lang="en-AU"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30480" indent="0" algn="just">
              <a:lnSpc>
                <a:spcPct val="107000"/>
              </a:lnSpc>
              <a:spcBef>
                <a:spcPts val="600"/>
              </a:spcBef>
              <a:spcAft>
                <a:spcPts val="720"/>
              </a:spcAft>
              <a:buNone/>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Hence it is understood that engineers and other professionals have a moral right to refuse the unethical acts such as bribery, forging documents, altering test results, lying, padding payrolls or coercing employees into acting by threatening, etc.</a:t>
            </a:r>
            <a:endParaRPr lang="en-AU"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417217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27096-7FDD-49BF-838B-9E8F4DE99B39}"/>
              </a:ext>
            </a:extLst>
          </p:cNvPr>
          <p:cNvSpPr>
            <a:spLocks noGrp="1"/>
          </p:cNvSpPr>
          <p:nvPr>
            <p:ph type="title"/>
          </p:nvPr>
        </p:nvSpPr>
        <p:spPr/>
        <p:txBody>
          <a:bodyPr/>
          <a:lstStyle/>
          <a:p>
            <a:r>
              <a:rPr lang="en-AU" sz="4000" b="1"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Right to Recognition</a:t>
            </a:r>
            <a:r>
              <a:rPr lang="en-AU" sz="1800" dirty="0">
                <a:effectLst/>
                <a:latin typeface="Calibri" panose="020F0502020204030204" pitchFamily="34" charset="0"/>
                <a:ea typeface="Calibri" panose="020F0502020204030204" pitchFamily="34" charset="0"/>
                <a:cs typeface="Times New Roman" panose="02020603050405020304" pitchFamily="18" charset="0"/>
              </a:rPr>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 xmlns:a16="http://schemas.microsoft.com/office/drawing/2014/main" id="{FE20724D-40E3-407E-B172-7CB2CED881DD}"/>
              </a:ext>
            </a:extLst>
          </p:cNvPr>
          <p:cNvSpPr>
            <a:spLocks noGrp="1"/>
          </p:cNvSpPr>
          <p:nvPr>
            <p:ph idx="1"/>
          </p:nvPr>
        </p:nvSpPr>
        <p:spPr/>
        <p:txBody>
          <a:bodyPr>
            <a:normAutofit fontScale="92500"/>
          </a:bodyPr>
          <a:lstStyle/>
          <a:p>
            <a:pPr marL="30480" marR="30480" algn="just">
              <a:lnSpc>
                <a:spcPct val="107000"/>
              </a:lnSpc>
              <a:spcBef>
                <a:spcPts val="600"/>
              </a:spcBef>
              <a:spcAft>
                <a:spcPts val="720"/>
              </a:spcAft>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engineer has a right to the recognition of one’s work and accomplishments. An engineer also has right to speak about the work one does by maintaining confidentiality and can receive external recognition. The right for internal recognition which includes patents, promotions, raises etc. along with a fair remuneration, are also a part of it.</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fulfillment of right to recognition motivates the employee to be a trustful member of the organization, which also benefits the employer. This makes the employee morally bound which enhances the ethical nature to be abide by the professional ethics.</a:t>
            </a:r>
            <a:endParaRPr lang="en-AU"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133418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564714-5B38-4EF4-A08C-D2D6E613B476}"/>
              </a:ext>
            </a:extLst>
          </p:cNvPr>
          <p:cNvSpPr>
            <a:spLocks noGrp="1"/>
          </p:cNvSpPr>
          <p:nvPr>
            <p:ph type="title"/>
          </p:nvPr>
        </p:nvSpPr>
        <p:spPr/>
        <p:txBody>
          <a:bodyPr/>
          <a:lstStyle/>
          <a:p>
            <a:r>
              <a:rPr lang="en-AU" sz="40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Employee Rights</a:t>
            </a:r>
            <a:endParaRPr lang="en-AU" dirty="0"/>
          </a:p>
        </p:txBody>
      </p:sp>
      <p:sp>
        <p:nvSpPr>
          <p:cNvPr id="3" name="Content Placeholder 2">
            <a:extLst>
              <a:ext uri="{FF2B5EF4-FFF2-40B4-BE49-F238E27FC236}">
                <a16:creationId xmlns="" xmlns:a16="http://schemas.microsoft.com/office/drawing/2014/main" id="{41B26F69-D3EE-4745-98BB-BF66DC49C326}"/>
              </a:ext>
            </a:extLst>
          </p:cNvPr>
          <p:cNvSpPr>
            <a:spLocks noGrp="1"/>
          </p:cNvSpPr>
          <p:nvPr>
            <p:ph idx="1"/>
          </p:nvPr>
        </p:nvSpPr>
        <p:spPr/>
        <p:txBody>
          <a:bodyPr>
            <a:normAutofit lnSpcReduction="10000"/>
          </a:bodyPr>
          <a:lstStyle/>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Privacy</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Equal Opportunity – Non-discrimination, Sexual Harassment</a:t>
            </a:r>
            <a:r>
              <a:rPr lang="en-AU"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Affirmative Action</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Intellectual Property Rights</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Protection of IPR</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Patents</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Trademarks</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Industrial Designs</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Geographical Locations</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WIPO</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Whistleblowing</a:t>
            </a:r>
            <a:endParaRPr lang="en-AU"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79743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AA6B9A-DF49-45B3-B410-D1F7F468EE0A}"/>
              </a:ext>
            </a:extLst>
          </p:cNvPr>
          <p:cNvSpPr>
            <a:spLocks noGrp="1"/>
          </p:cNvSpPr>
          <p:nvPr>
            <p:ph type="title"/>
          </p:nvPr>
        </p:nvSpPr>
        <p:spPr/>
        <p:txBody>
          <a:bodyPr>
            <a:normAutofit/>
          </a:bodyPr>
          <a:lstStyle/>
          <a:p>
            <a:r>
              <a:rPr lang="en-AU" sz="4000" dirty="0">
                <a:solidFill>
                  <a:schemeClr val="bg2">
                    <a:lumMod val="75000"/>
                  </a:schemeClr>
                </a:solidFill>
                <a:latin typeface="Times New Roman" panose="02020603050405020304" pitchFamily="18" charset="0"/>
                <a:cs typeface="Times New Roman" panose="02020603050405020304" pitchFamily="18" charset="0"/>
              </a:rPr>
              <a:t>Privacy</a:t>
            </a:r>
          </a:p>
        </p:txBody>
      </p:sp>
      <p:sp>
        <p:nvSpPr>
          <p:cNvPr id="3" name="Content Placeholder 2">
            <a:extLst>
              <a:ext uri="{FF2B5EF4-FFF2-40B4-BE49-F238E27FC236}">
                <a16:creationId xmlns="" xmlns:a16="http://schemas.microsoft.com/office/drawing/2014/main" id="{6D11B190-B709-4D0E-A83E-259D9F241630}"/>
              </a:ext>
            </a:extLst>
          </p:cNvPr>
          <p:cNvSpPr>
            <a:spLocks noGrp="1"/>
          </p:cNvSpPr>
          <p:nvPr>
            <p:ph idx="1"/>
          </p:nvPr>
        </p:nvSpPr>
        <p:spPr/>
        <p:txBody>
          <a:bodyPr>
            <a:normAutofit/>
          </a:bodyPr>
          <a:lstStyle/>
          <a:p>
            <a:pPr marL="30480" marR="30480" algn="just">
              <a:lnSpc>
                <a:spcPct val="107000"/>
              </a:lnSpc>
              <a:spcBef>
                <a:spcPts val="600"/>
              </a:spcBef>
              <a:spcAft>
                <a:spcPts val="720"/>
              </a:spcAf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right to privacy refers to the right of having a private life, off the job. It is the right to control the access to and the use of information about oneself.</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examples of situations where the functions of employers conflict the rights of employees will be when the job-related queries or any other tests conducted in a job, includes questions relating to personal life such as alcohol usage or sexual conduct. The instances when a supervisor unlocks and checks the desk of his subordinate in his absence or when the management questions about his likes, dislikes or posts on social media regarding his personal opinions where it has nothing to do with the company.</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A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Employers should view the relationship with their employees concerning confidentiality that cannot break the trust. The personal information in such cases is given based on the special professional relation and trust.</a:t>
            </a:r>
            <a:endParaRPr lang="en-A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553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2141</Words>
  <Application>Microsoft Office PowerPoint</Application>
  <PresentationFormat>Widescreen</PresentationFormat>
  <Paragraphs>127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Symbol</vt:lpstr>
      <vt:lpstr>Times New Roman</vt:lpstr>
      <vt:lpstr>Office Theme</vt:lpstr>
      <vt:lpstr>Engineering Ethics  </vt:lpstr>
      <vt:lpstr> Engineering Ethics  </vt:lpstr>
      <vt:lpstr> Rights of Engineers </vt:lpstr>
      <vt:lpstr> Professional Rights  </vt:lpstr>
      <vt:lpstr> Right of Professional Conscience </vt:lpstr>
      <vt:lpstr>Right of Conscientious Refusal</vt:lpstr>
      <vt:lpstr>Right to Recognition </vt:lpstr>
      <vt:lpstr>Employee Rights</vt:lpstr>
      <vt:lpstr>Privacy</vt:lpstr>
      <vt:lpstr>Equal Opportunity – Non-discrimination </vt:lpstr>
      <vt:lpstr>Equal Opportunity – Sexual Harassment </vt:lpstr>
      <vt:lpstr>Equal opportunity – Affirmative Action </vt:lpstr>
      <vt:lpstr>Intellectual Property Rights </vt:lpstr>
      <vt:lpstr>Protection of IPR </vt:lpstr>
      <vt:lpstr>Patents </vt:lpstr>
      <vt:lpstr>Trademarks </vt:lpstr>
      <vt:lpstr>Industrial Designs </vt:lpstr>
      <vt:lpstr>Geographical Locations </vt:lpstr>
      <vt:lpstr>WIPO </vt:lpstr>
      <vt:lpstr>Whistleblowing </vt:lpstr>
      <vt:lpstr>Concerns of Whistleblowing </vt:lpstr>
      <vt:lpstr>Business Ethics </vt:lpstr>
      <vt:lpstr>Environmental Ethics </vt:lpstr>
      <vt:lpstr>Computer Ethics </vt:lpstr>
      <vt:lpstr>PowerPoint Presentation</vt:lpstr>
      <vt:lpstr>Sample Code of Conduct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Ethics  </dc:title>
  <dc:creator>Admin</dc:creator>
  <cp:lastModifiedBy>HP</cp:lastModifiedBy>
  <cp:revision>13</cp:revision>
  <dcterms:created xsi:type="dcterms:W3CDTF">2021-03-09T18:59:37Z</dcterms:created>
  <dcterms:modified xsi:type="dcterms:W3CDTF">2021-03-12T06:08:39Z</dcterms:modified>
</cp:coreProperties>
</file>