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342F7418-7E24-4D3A-B49D-0C8CDFF9B9A4}" type="datetimeFigureOut">
              <a:rPr lang="en-US" smtClean="0"/>
              <a:t>10-Jun-19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CBC039B-D2C5-4871-BCE0-3E91C4AA5810}"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66583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2F7418-7E24-4D3A-B49D-0C8CDFF9B9A4}" type="datetimeFigureOut">
              <a:rPr lang="en-US" smtClean="0"/>
              <a:t>10-Jun-19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C039B-D2C5-4871-BCE0-3E91C4AA5810}" type="slidenum">
              <a:rPr lang="en-US" smtClean="0"/>
              <a:t>‹#›</a:t>
            </a:fld>
            <a:endParaRPr lang="en-US"/>
          </a:p>
        </p:txBody>
      </p:sp>
    </p:spTree>
    <p:extLst>
      <p:ext uri="{BB962C8B-B14F-4D97-AF65-F5344CB8AC3E}">
        <p14:creationId xmlns:p14="http://schemas.microsoft.com/office/powerpoint/2010/main" val="268138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2F7418-7E24-4D3A-B49D-0C8CDFF9B9A4}" type="datetimeFigureOut">
              <a:rPr lang="en-US" smtClean="0"/>
              <a:t>10-Jun-19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C039B-D2C5-4871-BCE0-3E91C4AA5810}" type="slidenum">
              <a:rPr lang="en-US" smtClean="0"/>
              <a:t>‹#›</a:t>
            </a:fld>
            <a:endParaRPr lang="en-US"/>
          </a:p>
        </p:txBody>
      </p:sp>
    </p:spTree>
    <p:extLst>
      <p:ext uri="{BB962C8B-B14F-4D97-AF65-F5344CB8AC3E}">
        <p14:creationId xmlns:p14="http://schemas.microsoft.com/office/powerpoint/2010/main" val="428345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2F7418-7E24-4D3A-B49D-0C8CDFF9B9A4}" type="datetimeFigureOut">
              <a:rPr lang="en-US" smtClean="0"/>
              <a:t>10-Jun-19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C039B-D2C5-4871-BCE0-3E91C4AA5810}" type="slidenum">
              <a:rPr lang="en-US" smtClean="0"/>
              <a:t>‹#›</a:t>
            </a:fld>
            <a:endParaRPr lang="en-US"/>
          </a:p>
        </p:txBody>
      </p:sp>
    </p:spTree>
    <p:extLst>
      <p:ext uri="{BB962C8B-B14F-4D97-AF65-F5344CB8AC3E}">
        <p14:creationId xmlns:p14="http://schemas.microsoft.com/office/powerpoint/2010/main" val="302832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2F7418-7E24-4D3A-B49D-0C8CDFF9B9A4}" type="datetimeFigureOut">
              <a:rPr lang="en-US" smtClean="0"/>
              <a:t>10-Jun-19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C039B-D2C5-4871-BCE0-3E91C4AA5810}"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502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2F7418-7E24-4D3A-B49D-0C8CDFF9B9A4}" type="datetimeFigureOut">
              <a:rPr lang="en-US" smtClean="0"/>
              <a:t>10-Jun-19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C039B-D2C5-4871-BCE0-3E91C4AA5810}" type="slidenum">
              <a:rPr lang="en-US" smtClean="0"/>
              <a:t>‹#›</a:t>
            </a:fld>
            <a:endParaRPr lang="en-US"/>
          </a:p>
        </p:txBody>
      </p:sp>
    </p:spTree>
    <p:extLst>
      <p:ext uri="{BB962C8B-B14F-4D97-AF65-F5344CB8AC3E}">
        <p14:creationId xmlns:p14="http://schemas.microsoft.com/office/powerpoint/2010/main" val="530270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2F7418-7E24-4D3A-B49D-0C8CDFF9B9A4}" type="datetimeFigureOut">
              <a:rPr lang="en-US" smtClean="0"/>
              <a:t>10-Jun-19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BC039B-D2C5-4871-BCE0-3E91C4AA5810}" type="slidenum">
              <a:rPr lang="en-US" smtClean="0"/>
              <a:t>‹#›</a:t>
            </a:fld>
            <a:endParaRPr lang="en-US"/>
          </a:p>
        </p:txBody>
      </p:sp>
    </p:spTree>
    <p:extLst>
      <p:ext uri="{BB962C8B-B14F-4D97-AF65-F5344CB8AC3E}">
        <p14:creationId xmlns:p14="http://schemas.microsoft.com/office/powerpoint/2010/main" val="170723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2F7418-7E24-4D3A-B49D-0C8CDFF9B9A4}" type="datetimeFigureOut">
              <a:rPr lang="en-US" smtClean="0"/>
              <a:t>10-Jun-19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C039B-D2C5-4871-BCE0-3E91C4AA5810}" type="slidenum">
              <a:rPr lang="en-US" smtClean="0"/>
              <a:t>‹#›</a:t>
            </a:fld>
            <a:endParaRPr lang="en-US"/>
          </a:p>
        </p:txBody>
      </p:sp>
    </p:spTree>
    <p:extLst>
      <p:ext uri="{BB962C8B-B14F-4D97-AF65-F5344CB8AC3E}">
        <p14:creationId xmlns:p14="http://schemas.microsoft.com/office/powerpoint/2010/main" val="339463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7418-7E24-4D3A-B49D-0C8CDFF9B9A4}" type="datetimeFigureOut">
              <a:rPr lang="en-US" smtClean="0"/>
              <a:t>10-Jun-19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BC039B-D2C5-4871-BCE0-3E91C4AA5810}" type="slidenum">
              <a:rPr lang="en-US" smtClean="0"/>
              <a:t>‹#›</a:t>
            </a:fld>
            <a:endParaRPr lang="en-US"/>
          </a:p>
        </p:txBody>
      </p:sp>
    </p:spTree>
    <p:extLst>
      <p:ext uri="{BB962C8B-B14F-4D97-AF65-F5344CB8AC3E}">
        <p14:creationId xmlns:p14="http://schemas.microsoft.com/office/powerpoint/2010/main" val="3863188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2F7418-7E24-4D3A-B49D-0C8CDFF9B9A4}" type="datetimeFigureOut">
              <a:rPr lang="en-US" smtClean="0"/>
              <a:t>10-Jun-19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C039B-D2C5-4871-BCE0-3E91C4AA5810}" type="slidenum">
              <a:rPr lang="en-US" smtClean="0"/>
              <a:t>‹#›</a:t>
            </a:fld>
            <a:endParaRPr lang="en-US"/>
          </a:p>
        </p:txBody>
      </p:sp>
    </p:spTree>
    <p:extLst>
      <p:ext uri="{BB962C8B-B14F-4D97-AF65-F5344CB8AC3E}">
        <p14:creationId xmlns:p14="http://schemas.microsoft.com/office/powerpoint/2010/main" val="120421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2F7418-7E24-4D3A-B49D-0C8CDFF9B9A4}" type="datetimeFigureOut">
              <a:rPr lang="en-US" smtClean="0"/>
              <a:t>10-Jun-19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C039B-D2C5-4871-BCE0-3E91C4AA5810}" type="slidenum">
              <a:rPr lang="en-US" smtClean="0"/>
              <a:t>‹#›</a:t>
            </a:fld>
            <a:endParaRPr lang="en-US"/>
          </a:p>
        </p:txBody>
      </p:sp>
    </p:spTree>
    <p:extLst>
      <p:ext uri="{BB962C8B-B14F-4D97-AF65-F5344CB8AC3E}">
        <p14:creationId xmlns:p14="http://schemas.microsoft.com/office/powerpoint/2010/main" val="198149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342F7418-7E24-4D3A-B49D-0C8CDFF9B9A4}" type="datetimeFigureOut">
              <a:rPr lang="en-US" smtClean="0"/>
              <a:t>10-Jun-19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7CBC039B-D2C5-4871-BCE0-3E91C4AA5810}" type="slidenum">
              <a:rPr lang="en-US" smtClean="0"/>
              <a:t>‹#›</a:t>
            </a:fld>
            <a:endParaRPr lang="en-US"/>
          </a:p>
        </p:txBody>
      </p:sp>
    </p:spTree>
    <p:extLst>
      <p:ext uri="{BB962C8B-B14F-4D97-AF65-F5344CB8AC3E}">
        <p14:creationId xmlns:p14="http://schemas.microsoft.com/office/powerpoint/2010/main" val="12165535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0"/>
            <a:ext cx="12192001" cy="6858000"/>
          </a:xfrm>
          <a:prstGeom prst="rect">
            <a:avLst/>
          </a:prstGeom>
        </p:spPr>
      </p:pic>
      <p:sp>
        <p:nvSpPr>
          <p:cNvPr id="2" name="Title 1"/>
          <p:cNvSpPr>
            <a:spLocks noGrp="1"/>
          </p:cNvSpPr>
          <p:nvPr>
            <p:ph type="ctrTitle"/>
          </p:nvPr>
        </p:nvSpPr>
        <p:spPr>
          <a:xfrm>
            <a:off x="-1" y="274320"/>
            <a:ext cx="12192001" cy="901337"/>
          </a:xfrm>
          <a:solidFill>
            <a:schemeClr val="accent2">
              <a:lumMod val="75000"/>
            </a:schemeClr>
          </a:solidFill>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The </a:t>
            </a:r>
            <a:r>
              <a:rPr lang="en-US" b="1"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Hakaluki</a:t>
            </a: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b="1"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Haor</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Subtitle 2"/>
          <p:cNvSpPr>
            <a:spLocks noGrp="1"/>
          </p:cNvSpPr>
          <p:nvPr>
            <p:ph type="subTitle" idx="1"/>
          </p:nvPr>
        </p:nvSpPr>
        <p:spPr>
          <a:xfrm>
            <a:off x="-1" y="4898572"/>
            <a:ext cx="12192000" cy="1619793"/>
          </a:xfrm>
          <a:solidFill>
            <a:schemeClr val="accent2">
              <a:lumMod val="7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numCol="1" anchor="t">
            <a:normAutofit lnSpcReduction="10000"/>
          </a:bodyPr>
          <a:lstStyle/>
          <a:p>
            <a:pPr lvl="3" algn="l"/>
            <a:r>
              <a:rPr lang="en-US"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Name		: Syeda </a:t>
            </a:r>
            <a:r>
              <a:rPr lang="en-US" sz="1800" b="1"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Nowshin</a:t>
            </a:r>
            <a:r>
              <a:rPr lang="en-US"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sz="1800" b="1" dirty="0" err="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Ibnat</a:t>
            </a:r>
            <a:endParaRPr lang="en-US"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lvl="3" algn="l"/>
            <a:r>
              <a:rPr lang="en-US"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ID No		: 017183103020		</a:t>
            </a:r>
          </a:p>
          <a:p>
            <a:pPr lvl="3" algn="l"/>
            <a:r>
              <a:rPr lang="en-US"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Dept.		: CSE</a:t>
            </a:r>
          </a:p>
          <a:p>
            <a:pPr lvl="3" algn="l"/>
            <a:r>
              <a:rPr lang="en-US"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Course title	: English language 1</a:t>
            </a:r>
          </a:p>
          <a:p>
            <a:pPr lvl="3" algn="l"/>
            <a:r>
              <a:rPr lang="en-US" sz="18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Course code	: ENG 101</a:t>
            </a:r>
          </a:p>
          <a:p>
            <a:pPr algn="l"/>
            <a:endParaRPr lang="en-US" sz="18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9682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The </a:t>
            </a:r>
            <a:r>
              <a:rPr lang="en-US" dirty="0" err="1" smtClean="0"/>
              <a:t>Hakaluki</a:t>
            </a:r>
            <a:r>
              <a:rPr lang="en-US" dirty="0" smtClean="0"/>
              <a:t> </a:t>
            </a:r>
            <a:r>
              <a:rPr lang="en-US" dirty="0" err="1" smtClean="0"/>
              <a:t>Haor</a:t>
            </a:r>
            <a:r>
              <a:rPr lang="en-US" dirty="0" smtClean="0">
                <a:solidFill>
                  <a:schemeClr val="accent6"/>
                </a:solidFill>
              </a:rPr>
              <a:t/>
            </a:r>
            <a:br>
              <a:rPr lang="en-US" dirty="0" smtClean="0">
                <a:solidFill>
                  <a:schemeClr val="accent6"/>
                </a:solidFill>
              </a:rPr>
            </a:br>
            <a:r>
              <a:rPr lang="en-US" sz="3100" dirty="0" err="1" smtClean="0">
                <a:solidFill>
                  <a:schemeClr val="accent6"/>
                </a:solidFill>
              </a:rPr>
              <a:t>Hakaluki</a:t>
            </a:r>
            <a:r>
              <a:rPr lang="en-US" sz="3100" dirty="0" smtClean="0">
                <a:solidFill>
                  <a:schemeClr val="accent6"/>
                </a:solidFill>
              </a:rPr>
              <a:t>: A rich hub of biodiversity and livelihood </a:t>
            </a:r>
            <a:endParaRPr lang="en-US" sz="3100" dirty="0">
              <a:solidFill>
                <a:schemeClr val="accent6"/>
              </a:solidFill>
            </a:endParaRPr>
          </a:p>
        </p:txBody>
      </p:sp>
      <p:sp>
        <p:nvSpPr>
          <p:cNvPr id="3" name="Content Placeholder 2"/>
          <p:cNvSpPr>
            <a:spLocks noGrp="1"/>
          </p:cNvSpPr>
          <p:nvPr>
            <p:ph idx="1"/>
          </p:nvPr>
        </p:nvSpPr>
        <p:spPr>
          <a:xfrm>
            <a:off x="838200" y="1690688"/>
            <a:ext cx="10515600" cy="5023621"/>
          </a:xfrm>
        </p:spPr>
        <p:txBody>
          <a:bodyPr>
            <a:normAutofit/>
          </a:bodyPr>
          <a:lstStyle/>
          <a:p>
            <a:pPr marL="0" indent="0">
              <a:buNone/>
            </a:pPr>
            <a:r>
              <a:rPr lang="en-US" u="sng" dirty="0" smtClean="0">
                <a:solidFill>
                  <a:schemeClr val="bg2">
                    <a:lumMod val="50000"/>
                  </a:schemeClr>
                </a:solidFill>
              </a:rPr>
              <a:t>Introduction</a:t>
            </a:r>
            <a:r>
              <a:rPr lang="en-US" dirty="0" smtClean="0"/>
              <a:t>: Bangladesh is blessed with huge inland open water resources </a:t>
            </a:r>
            <a:r>
              <a:rPr lang="en-US" dirty="0" err="1" smtClean="0"/>
              <a:t>hakaluki</a:t>
            </a:r>
            <a:r>
              <a:rPr lang="en-US" dirty="0" smtClean="0"/>
              <a:t> </a:t>
            </a:r>
            <a:r>
              <a:rPr lang="en-US" dirty="0" err="1" smtClean="0"/>
              <a:t>haor</a:t>
            </a:r>
            <a:r>
              <a:rPr lang="en-US" dirty="0" smtClean="0"/>
              <a:t> is one of the major wetlands of Bangladesh.</a:t>
            </a:r>
          </a:p>
          <a:p>
            <a:pPr marL="0" indent="0" algn="just">
              <a:buNone/>
            </a:pPr>
            <a:r>
              <a:rPr lang="en-US" dirty="0" smtClean="0"/>
              <a:t>This </a:t>
            </a:r>
            <a:r>
              <a:rPr lang="en-US" dirty="0" err="1" smtClean="0"/>
              <a:t>haor</a:t>
            </a:r>
            <a:r>
              <a:rPr lang="en-US" dirty="0" smtClean="0"/>
              <a:t> is a marsh wetland ecological system of North-Eastern Bangladesh and it is one of Bangladesh’s largest and one of Asia’s larger</a:t>
            </a:r>
          </a:p>
          <a:p>
            <a:pPr marL="0" indent="0" algn="just">
              <a:buNone/>
            </a:pPr>
            <a:r>
              <a:rPr lang="en-US" dirty="0" smtClean="0"/>
              <a:t>Marsh wetland resources. It supports a rich biodiversity and provides direct and indirect livelihood benefits to nearly 200000 people.</a:t>
            </a:r>
          </a:p>
          <a:p>
            <a:pPr marL="0" indent="0" algn="just">
              <a:buNone/>
            </a:pPr>
            <a:r>
              <a:rPr lang="en-US" dirty="0" smtClean="0"/>
              <a:t>The surface area of </a:t>
            </a:r>
            <a:r>
              <a:rPr lang="en-US" dirty="0" err="1" smtClean="0"/>
              <a:t>hakaluki</a:t>
            </a:r>
            <a:r>
              <a:rPr lang="en-US" dirty="0" smtClean="0"/>
              <a:t> </a:t>
            </a:r>
            <a:r>
              <a:rPr lang="en-US" dirty="0" err="1" smtClean="0"/>
              <a:t>haor</a:t>
            </a:r>
            <a:r>
              <a:rPr lang="en-US" dirty="0" smtClean="0"/>
              <a:t> is 181.15 hectors(km^2) of which 72.46 hectors is within the territory of </a:t>
            </a:r>
            <a:r>
              <a:rPr lang="en-US" dirty="0" err="1"/>
              <a:t>B</a:t>
            </a:r>
            <a:r>
              <a:rPr lang="en-US" dirty="0" err="1" smtClean="0"/>
              <a:t>arlekha</a:t>
            </a:r>
            <a:r>
              <a:rPr lang="en-US" dirty="0" smtClean="0"/>
              <a:t> </a:t>
            </a:r>
            <a:r>
              <a:rPr lang="en-US" dirty="0" err="1" smtClean="0"/>
              <a:t>Upozila.It</a:t>
            </a:r>
            <a:r>
              <a:rPr lang="en-US" dirty="0" smtClean="0"/>
              <a:t> is also under </a:t>
            </a:r>
            <a:r>
              <a:rPr lang="en-US" dirty="0" err="1" smtClean="0"/>
              <a:t>Kulaura</a:t>
            </a:r>
            <a:r>
              <a:rPr lang="en-US" dirty="0" smtClean="0"/>
              <a:t> </a:t>
            </a:r>
            <a:r>
              <a:rPr lang="en-US" dirty="0" err="1" smtClean="0"/>
              <a:t>Juri</a:t>
            </a:r>
            <a:r>
              <a:rPr lang="en-US" dirty="0" smtClean="0"/>
              <a:t> </a:t>
            </a:r>
            <a:r>
              <a:rPr lang="en-US" dirty="0" err="1" smtClean="0"/>
              <a:t>Upazila</a:t>
            </a:r>
            <a:r>
              <a:rPr lang="en-US" dirty="0" smtClean="0"/>
              <a:t> of </a:t>
            </a:r>
            <a:r>
              <a:rPr lang="en-US" dirty="0" err="1" smtClean="0"/>
              <a:t>Moulvibzar</a:t>
            </a:r>
            <a:r>
              <a:rPr lang="en-US" dirty="0" smtClean="0"/>
              <a:t> District and </a:t>
            </a:r>
            <a:r>
              <a:rPr lang="en-US" dirty="0" err="1" smtClean="0"/>
              <a:t>Golapganj,Fenchuganj</a:t>
            </a:r>
            <a:r>
              <a:rPr lang="en-US" dirty="0" smtClean="0"/>
              <a:t> </a:t>
            </a:r>
          </a:p>
          <a:p>
            <a:pPr marL="0" indent="0" algn="just">
              <a:buNone/>
            </a:pPr>
            <a:r>
              <a:rPr lang="en-US" dirty="0" err="1" smtClean="0"/>
              <a:t>Upazila</a:t>
            </a:r>
            <a:r>
              <a:rPr lang="en-US" dirty="0" smtClean="0"/>
              <a:t> of Sylhet </a:t>
            </a:r>
            <a:r>
              <a:rPr lang="en-US" dirty="0" err="1" smtClean="0"/>
              <a:t>district.Hakaluki</a:t>
            </a:r>
            <a:r>
              <a:rPr lang="en-US" dirty="0" smtClean="0"/>
              <a:t> </a:t>
            </a:r>
            <a:r>
              <a:rPr lang="en-US" dirty="0" err="1" smtClean="0"/>
              <a:t>haor</a:t>
            </a:r>
            <a:r>
              <a:rPr lang="en-US" dirty="0" smtClean="0"/>
              <a:t> is situated in the </a:t>
            </a:r>
            <a:r>
              <a:rPr lang="en-US" dirty="0" err="1" smtClean="0"/>
              <a:t>estern</a:t>
            </a:r>
            <a:r>
              <a:rPr lang="en-US" dirty="0" smtClean="0"/>
              <a:t> part of Bangladesh border.5 </a:t>
            </a:r>
            <a:r>
              <a:rPr lang="en-US" dirty="0" err="1" smtClean="0"/>
              <a:t>upazillas</a:t>
            </a:r>
            <a:r>
              <a:rPr lang="en-US" dirty="0" smtClean="0"/>
              <a:t> comprise this </a:t>
            </a:r>
            <a:r>
              <a:rPr lang="en-US" dirty="0" err="1" smtClean="0"/>
              <a:t>haor’s</a:t>
            </a:r>
            <a:r>
              <a:rPr lang="en-US" dirty="0" smtClean="0"/>
              <a:t> total area.</a:t>
            </a:r>
          </a:p>
          <a:p>
            <a:pPr marL="0" indent="0" algn="just">
              <a:buNone/>
            </a:pPr>
            <a:endParaRPr lang="en-US" dirty="0" smtClean="0"/>
          </a:p>
        </p:txBody>
      </p:sp>
    </p:spTree>
    <p:extLst>
      <p:ext uri="{BB962C8B-B14F-4D97-AF65-F5344CB8AC3E}">
        <p14:creationId xmlns:p14="http://schemas.microsoft.com/office/powerpoint/2010/main" val="3115278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It is a complex ecosystem , containing more than 238 interconnecting </a:t>
            </a:r>
            <a:r>
              <a:rPr lang="en-US" dirty="0" err="1" smtClean="0"/>
              <a:t>beel</a:t>
            </a:r>
            <a:r>
              <a:rPr lang="en-US" dirty="0" smtClean="0"/>
              <a:t> and </a:t>
            </a:r>
            <a:r>
              <a:rPr lang="en-US" dirty="0" err="1" smtClean="0"/>
              <a:t>jalmahals.The</a:t>
            </a:r>
            <a:r>
              <a:rPr lang="en-US" dirty="0" smtClean="0"/>
              <a:t> most important </a:t>
            </a:r>
            <a:r>
              <a:rPr lang="en-US" dirty="0" err="1" smtClean="0"/>
              <a:t>beels</a:t>
            </a:r>
            <a:r>
              <a:rPr lang="en-US" dirty="0" smtClean="0"/>
              <a:t> are </a:t>
            </a:r>
            <a:r>
              <a:rPr lang="en-US" dirty="0" err="1" smtClean="0"/>
              <a:t>Chatla,pinlarkona,dulla,sakua,balijhuri,lamba,haorkhal,tural</a:t>
            </a:r>
            <a:r>
              <a:rPr lang="en-US" dirty="0" smtClean="0"/>
              <a:t> and </a:t>
            </a:r>
            <a:r>
              <a:rPr lang="en-US" dirty="0" err="1" smtClean="0"/>
              <a:t>baghalkuri</a:t>
            </a:r>
            <a:r>
              <a:rPr lang="en-US" dirty="0" smtClean="0"/>
              <a:t> .The </a:t>
            </a:r>
            <a:r>
              <a:rPr lang="en-US" dirty="0" err="1" smtClean="0"/>
              <a:t>beels</a:t>
            </a:r>
            <a:r>
              <a:rPr lang="en-US" dirty="0" smtClean="0"/>
              <a:t> of </a:t>
            </a:r>
            <a:r>
              <a:rPr lang="en-US" dirty="0" err="1" smtClean="0"/>
              <a:t>hakaluki</a:t>
            </a:r>
            <a:r>
              <a:rPr lang="en-US" dirty="0" smtClean="0"/>
              <a:t> </a:t>
            </a:r>
            <a:r>
              <a:rPr lang="en-US" dirty="0" err="1" smtClean="0"/>
              <a:t>haor</a:t>
            </a:r>
            <a:r>
              <a:rPr lang="en-US" dirty="0" smtClean="0"/>
              <a:t> provide winter shelter for the mother of fisheries.</a:t>
            </a:r>
            <a:endParaRPr lang="en-US" sz="2400" dirty="0"/>
          </a:p>
          <a:p>
            <a:pPr marL="0" indent="0">
              <a:buNone/>
            </a:pPr>
            <a:r>
              <a:rPr lang="en-US" dirty="0" err="1" smtClean="0"/>
              <a:t>Hakaluki</a:t>
            </a:r>
            <a:r>
              <a:rPr lang="en-US" dirty="0" smtClean="0"/>
              <a:t> </a:t>
            </a:r>
            <a:r>
              <a:rPr lang="en-US" dirty="0" err="1" smtClean="0"/>
              <a:t>haor</a:t>
            </a:r>
            <a:r>
              <a:rPr lang="en-US" dirty="0" smtClean="0"/>
              <a:t> is an important source of fisheries resources for Bangladesh .</a:t>
            </a:r>
            <a:r>
              <a:rPr lang="en-US" dirty="0" err="1" smtClean="0"/>
              <a:t>Pabda,rui,kalibaus,chapila</a:t>
            </a:r>
            <a:r>
              <a:rPr lang="en-US" dirty="0" smtClean="0"/>
              <a:t> are the main fish species found here .Fishes of 107 species were available in the </a:t>
            </a:r>
            <a:r>
              <a:rPr lang="en-US" dirty="0" err="1" smtClean="0"/>
              <a:t>haor</a:t>
            </a:r>
            <a:r>
              <a:rPr lang="en-US" dirty="0" smtClean="0"/>
              <a:t> but a report of IUCN in 2008  represented that only 75 species remains today.</a:t>
            </a:r>
          </a:p>
          <a:p>
            <a:pPr marL="0" indent="0">
              <a:buNone/>
            </a:pPr>
            <a:endParaRPr lang="en-US" dirty="0" smtClean="0"/>
          </a:p>
        </p:txBody>
      </p:sp>
    </p:spTree>
    <p:extLst>
      <p:ext uri="{BB962C8B-B14F-4D97-AF65-F5344CB8AC3E}">
        <p14:creationId xmlns:p14="http://schemas.microsoft.com/office/powerpoint/2010/main" val="3387915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 </a:t>
            </a:r>
            <a:r>
              <a:rPr lang="en-US" dirty="0" err="1" smtClean="0"/>
              <a:t>Haor</a:t>
            </a:r>
            <a:r>
              <a:rPr lang="en-US" dirty="0" smtClean="0"/>
              <a:t> basin supports numerous wetland </a:t>
            </a:r>
            <a:r>
              <a:rPr lang="en-US" dirty="0" err="1" smtClean="0"/>
              <a:t>habitats.It</a:t>
            </a:r>
            <a:r>
              <a:rPr lang="en-US" dirty="0" smtClean="0"/>
              <a:t> provides sanctuary to many species of animals and birds including some rare </a:t>
            </a:r>
            <a:r>
              <a:rPr lang="en-US" dirty="0" err="1" smtClean="0"/>
              <a:t>kinds.A</a:t>
            </a:r>
            <a:r>
              <a:rPr lang="en-US" dirty="0" smtClean="0"/>
              <a:t> total of </a:t>
            </a:r>
            <a:r>
              <a:rPr lang="en-US" dirty="0" err="1" smtClean="0"/>
              <a:t>of</a:t>
            </a:r>
            <a:r>
              <a:rPr lang="en-US" dirty="0" smtClean="0"/>
              <a:t> 558 of animals and birds have been identified here.</a:t>
            </a:r>
          </a:p>
          <a:p>
            <a:pPr marL="0" indent="0">
              <a:buNone/>
            </a:pPr>
            <a:r>
              <a:rPr lang="en-US" dirty="0" smtClean="0"/>
              <a:t>Turtle ,</a:t>
            </a:r>
            <a:r>
              <a:rPr lang="en-US" dirty="0" err="1" smtClean="0"/>
              <a:t>otters,dolphin,snakes</a:t>
            </a:r>
            <a:r>
              <a:rPr lang="en-US" dirty="0" smtClean="0"/>
              <a:t> are some of the species.</a:t>
            </a:r>
          </a:p>
          <a:p>
            <a:pPr marL="0" indent="0">
              <a:buNone/>
            </a:pPr>
            <a:endParaRPr lang="en-US" dirty="0"/>
          </a:p>
        </p:txBody>
      </p:sp>
    </p:spTree>
    <p:extLst>
      <p:ext uri="{BB962C8B-B14F-4D97-AF65-F5344CB8AC3E}">
        <p14:creationId xmlns:p14="http://schemas.microsoft.com/office/powerpoint/2010/main" val="4240965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err="1" smtClean="0"/>
              <a:t>haor</a:t>
            </a:r>
            <a:r>
              <a:rPr lang="en-US" dirty="0" smtClean="0"/>
              <a:t> is a important resting place for migratory </a:t>
            </a:r>
            <a:r>
              <a:rPr lang="en-US" dirty="0" err="1" smtClean="0"/>
              <a:t>waterfowls.In</a:t>
            </a:r>
            <a:r>
              <a:rPr lang="en-US" dirty="0" smtClean="0"/>
              <a:t> every winter a large of migratory birds of about 150 species from Siberia and other cold regions flock to the </a:t>
            </a:r>
            <a:r>
              <a:rPr lang="en-US" dirty="0" err="1" smtClean="0"/>
              <a:t>haors.Most</a:t>
            </a:r>
            <a:r>
              <a:rPr lang="en-US" dirty="0" smtClean="0"/>
              <a:t> interesting species is the </a:t>
            </a:r>
            <a:r>
              <a:rPr lang="en-US" dirty="0" err="1" smtClean="0"/>
              <a:t>Barheaded</a:t>
            </a:r>
            <a:r>
              <a:rPr lang="en-US" dirty="0" smtClean="0"/>
              <a:t> </a:t>
            </a:r>
            <a:r>
              <a:rPr lang="en-US" dirty="0" err="1" smtClean="0"/>
              <a:t>Goose.It</a:t>
            </a:r>
            <a:r>
              <a:rPr lang="en-US" dirty="0" smtClean="0"/>
              <a:t> is also known as a good grazing land in winter.</a:t>
            </a:r>
          </a:p>
          <a:p>
            <a:pPr marL="0" indent="0">
              <a:buNone/>
            </a:pPr>
            <a:r>
              <a:rPr lang="en-US" dirty="0"/>
              <a:t>D</a:t>
            </a:r>
            <a:r>
              <a:rPr lang="en-US" dirty="0" smtClean="0"/>
              <a:t>uring the dry </a:t>
            </a:r>
            <a:r>
              <a:rPr lang="en-US" dirty="0" err="1" smtClean="0"/>
              <a:t>season,approximately</a:t>
            </a:r>
            <a:r>
              <a:rPr lang="en-US" dirty="0" smtClean="0"/>
              <a:t> 44000 </a:t>
            </a:r>
            <a:r>
              <a:rPr lang="en-US" dirty="0" err="1" smtClean="0"/>
              <a:t>haor</a:t>
            </a:r>
            <a:r>
              <a:rPr lang="en-US" dirty="0" smtClean="0"/>
              <a:t> are is covered by the </a:t>
            </a:r>
            <a:r>
              <a:rPr lang="en-US" dirty="0" err="1" smtClean="0"/>
              <a:t>beel</a:t>
            </a:r>
            <a:r>
              <a:rPr lang="en-US" dirty="0" smtClean="0"/>
              <a:t> ,but with the onset of rains in summer the entire area floods to about four and half times of this size and remains under water for up five </a:t>
            </a:r>
            <a:r>
              <a:rPr lang="en-US" dirty="0" err="1" smtClean="0"/>
              <a:t>months.During</a:t>
            </a:r>
            <a:r>
              <a:rPr lang="en-US" dirty="0" smtClean="0"/>
              <a:t> this period, all the </a:t>
            </a:r>
            <a:r>
              <a:rPr lang="en-US" dirty="0" err="1" smtClean="0"/>
              <a:t>beels</a:t>
            </a:r>
            <a:r>
              <a:rPr lang="en-US" dirty="0" smtClean="0"/>
              <a:t> are united as one large lake or </a:t>
            </a:r>
            <a:r>
              <a:rPr lang="en-US" dirty="0" err="1" smtClean="0"/>
              <a:t>haor</a:t>
            </a:r>
            <a:r>
              <a:rPr lang="en-US" dirty="0" smtClean="0"/>
              <a:t> ,making </a:t>
            </a:r>
            <a:r>
              <a:rPr lang="en-US" dirty="0" err="1" smtClean="0"/>
              <a:t>hakaluki</a:t>
            </a:r>
            <a:r>
              <a:rPr lang="en-US" dirty="0" smtClean="0"/>
              <a:t> </a:t>
            </a:r>
            <a:r>
              <a:rPr lang="en-US" dirty="0" err="1" smtClean="0"/>
              <a:t>haor</a:t>
            </a:r>
            <a:r>
              <a:rPr lang="en-US" dirty="0" smtClean="0"/>
              <a:t> the largest freshwater wetland in </a:t>
            </a:r>
            <a:r>
              <a:rPr lang="en-US" dirty="0" err="1" smtClean="0"/>
              <a:t>Bangladesh.And</a:t>
            </a:r>
            <a:r>
              <a:rPr lang="en-US" dirty="0" smtClean="0"/>
              <a:t> it looks like a infinite water kingdom.</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81738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77138"/>
          </a:xfrm>
        </p:spPr>
        <p:txBody>
          <a:bodyPr/>
          <a:lstStyle/>
          <a:p>
            <a:pPr lvl="0">
              <a:spcBef>
                <a:spcPts val="1000"/>
              </a:spcBef>
            </a:pPr>
            <a:r>
              <a:rPr lang="en-US" sz="2800" dirty="0">
                <a:solidFill>
                  <a:prstClr val="black"/>
                </a:solidFill>
                <a:latin typeface="Calibri" panose="020F0502020204030204"/>
                <a:ea typeface="+mn-ea"/>
                <a:cs typeface="+mn-cs"/>
              </a:rPr>
              <a:t>Though the </a:t>
            </a:r>
            <a:r>
              <a:rPr lang="en-US" sz="2800" dirty="0" err="1">
                <a:solidFill>
                  <a:prstClr val="black"/>
                </a:solidFill>
                <a:latin typeface="Calibri" panose="020F0502020204030204"/>
                <a:ea typeface="+mn-ea"/>
                <a:cs typeface="+mn-cs"/>
              </a:rPr>
              <a:t>hakaluki</a:t>
            </a:r>
            <a:r>
              <a:rPr lang="en-US" sz="2800" dirty="0">
                <a:solidFill>
                  <a:prstClr val="black"/>
                </a:solidFill>
                <a:latin typeface="Calibri" panose="020F0502020204030204"/>
                <a:ea typeface="+mn-ea"/>
                <a:cs typeface="+mn-cs"/>
              </a:rPr>
              <a:t> </a:t>
            </a:r>
            <a:r>
              <a:rPr lang="en-US" sz="2800" dirty="0" err="1">
                <a:solidFill>
                  <a:prstClr val="black"/>
                </a:solidFill>
                <a:latin typeface="Calibri" panose="020F0502020204030204"/>
                <a:ea typeface="+mn-ea"/>
                <a:cs typeface="+mn-cs"/>
              </a:rPr>
              <a:t>haor</a:t>
            </a:r>
            <a:r>
              <a:rPr lang="en-US" sz="2800" dirty="0">
                <a:solidFill>
                  <a:prstClr val="black"/>
                </a:solidFill>
                <a:latin typeface="Calibri" panose="020F0502020204030204"/>
                <a:ea typeface="+mn-ea"/>
                <a:cs typeface="+mn-cs"/>
              </a:rPr>
              <a:t> is an assembles of biodiversity and very dense swamp forests in the past .But for deforestation and a lack of conservation practices have virtually destroyed this unique forest in </a:t>
            </a:r>
            <a:br>
              <a:rPr lang="en-US" sz="2800" dirty="0">
                <a:solidFill>
                  <a:prstClr val="black"/>
                </a:solidFill>
                <a:latin typeface="Calibri" panose="020F0502020204030204"/>
                <a:ea typeface="+mn-ea"/>
                <a:cs typeface="+mn-cs"/>
              </a:rPr>
            </a:br>
            <a:r>
              <a:rPr lang="en-US" sz="2800" dirty="0">
                <a:solidFill>
                  <a:prstClr val="black"/>
                </a:solidFill>
                <a:latin typeface="Calibri" panose="020F0502020204030204"/>
                <a:ea typeface="+mn-ea"/>
                <a:cs typeface="+mn-cs"/>
              </a:rPr>
              <a:t>the last </a:t>
            </a:r>
            <a:r>
              <a:rPr lang="en-US" sz="2800" dirty="0" err="1">
                <a:solidFill>
                  <a:prstClr val="black"/>
                </a:solidFill>
                <a:latin typeface="Calibri" panose="020F0502020204030204"/>
                <a:ea typeface="+mn-ea"/>
                <a:cs typeface="+mn-cs"/>
              </a:rPr>
              <a:t>decades.For</a:t>
            </a:r>
            <a:r>
              <a:rPr lang="en-US" sz="2800" dirty="0">
                <a:solidFill>
                  <a:prstClr val="black"/>
                </a:solidFill>
                <a:latin typeface="Calibri" panose="020F0502020204030204"/>
                <a:ea typeface="+mn-ea"/>
                <a:cs typeface="+mn-cs"/>
              </a:rPr>
              <a:t> this reason the Department of </a:t>
            </a:r>
            <a:r>
              <a:rPr lang="en-US" sz="2800" dirty="0" err="1">
                <a:solidFill>
                  <a:prstClr val="black"/>
                </a:solidFill>
                <a:latin typeface="Calibri" panose="020F0502020204030204"/>
                <a:ea typeface="+mn-ea"/>
                <a:cs typeface="+mn-cs"/>
              </a:rPr>
              <a:t>Envirinment</a:t>
            </a:r>
            <a:r>
              <a:rPr lang="en-US" sz="2800" dirty="0">
                <a:solidFill>
                  <a:prstClr val="black"/>
                </a:solidFill>
                <a:latin typeface="Calibri" panose="020F0502020204030204"/>
                <a:ea typeface="+mn-ea"/>
                <a:cs typeface="+mn-cs"/>
              </a:rPr>
              <a:t> </a:t>
            </a:r>
            <a:r>
              <a:rPr lang="en-US" sz="2800" dirty="0" err="1">
                <a:solidFill>
                  <a:prstClr val="black"/>
                </a:solidFill>
                <a:latin typeface="Calibri" panose="020F0502020204030204"/>
                <a:ea typeface="+mn-ea"/>
                <a:cs typeface="+mn-cs"/>
              </a:rPr>
              <a:t>decleared</a:t>
            </a:r>
            <a:r>
              <a:rPr lang="en-US" sz="2800" dirty="0">
                <a:solidFill>
                  <a:prstClr val="black"/>
                </a:solidFill>
                <a:latin typeface="Calibri" panose="020F0502020204030204"/>
                <a:ea typeface="+mn-ea"/>
                <a:cs typeface="+mn-cs"/>
              </a:rPr>
              <a:t> as ecologically critical area in 1999 and mentioned some </a:t>
            </a:r>
            <a:r>
              <a:rPr lang="en-US" sz="2800" dirty="0" err="1">
                <a:solidFill>
                  <a:prstClr val="black"/>
                </a:solidFill>
                <a:latin typeface="Calibri" panose="020F0502020204030204"/>
                <a:ea typeface="+mn-ea"/>
                <a:cs typeface="+mn-cs"/>
              </a:rPr>
              <a:t>problems.such</a:t>
            </a:r>
            <a:r>
              <a:rPr lang="en-US" sz="2800" dirty="0">
                <a:solidFill>
                  <a:prstClr val="black"/>
                </a:solidFill>
                <a:latin typeface="Calibri" panose="020F0502020204030204"/>
                <a:ea typeface="+mn-ea"/>
                <a:cs typeface="+mn-cs"/>
              </a:rPr>
              <a:t> as-</a:t>
            </a:r>
            <a:br>
              <a:rPr lang="en-US" sz="2800" dirty="0">
                <a:solidFill>
                  <a:prstClr val="black"/>
                </a:solidFill>
                <a:latin typeface="Calibri" panose="020F0502020204030204"/>
                <a:ea typeface="+mn-ea"/>
                <a:cs typeface="+mn-cs"/>
              </a:rPr>
            </a:br>
            <a:endParaRPr lang="en-US" dirty="0"/>
          </a:p>
        </p:txBody>
      </p:sp>
      <p:sp>
        <p:nvSpPr>
          <p:cNvPr id="3" name="Content Placeholder 2"/>
          <p:cNvSpPr>
            <a:spLocks noGrp="1"/>
          </p:cNvSpPr>
          <p:nvPr>
            <p:ph idx="1"/>
          </p:nvPr>
        </p:nvSpPr>
        <p:spPr>
          <a:xfrm>
            <a:off x="838200" y="4754879"/>
            <a:ext cx="10515600" cy="1422083"/>
          </a:xfrm>
        </p:spPr>
        <p:txBody>
          <a:bodyPr>
            <a:normAutofit/>
          </a:bodyPr>
          <a:lstStyle/>
          <a:p>
            <a:r>
              <a:rPr lang="en-US" dirty="0" smtClean="0"/>
              <a:t>Indiscriminate use of </a:t>
            </a:r>
            <a:r>
              <a:rPr lang="en-US" dirty="0" err="1" smtClean="0"/>
              <a:t>resourses</a:t>
            </a:r>
            <a:endParaRPr lang="en-US" dirty="0" smtClean="0"/>
          </a:p>
          <a:p>
            <a:r>
              <a:rPr lang="en-US" dirty="0" smtClean="0"/>
              <a:t>Conversion of wetlands into rice </a:t>
            </a:r>
            <a:r>
              <a:rPr lang="en-US" dirty="0" err="1" smtClean="0"/>
              <a:t>filds</a:t>
            </a:r>
            <a:r>
              <a:rPr lang="en-US" dirty="0" smtClean="0"/>
              <a:t>.</a:t>
            </a:r>
          </a:p>
          <a:p>
            <a:r>
              <a:rPr lang="en-US" dirty="0" smtClean="0"/>
              <a:t>Drying up </a:t>
            </a:r>
            <a:r>
              <a:rPr lang="en-US" dirty="0" err="1" smtClean="0"/>
              <a:t>haor</a:t>
            </a:r>
            <a:r>
              <a:rPr lang="en-US" dirty="0" smtClean="0"/>
              <a:t> </a:t>
            </a:r>
            <a:r>
              <a:rPr lang="en-US" dirty="0" err="1" smtClean="0"/>
              <a:t>beels</a:t>
            </a:r>
            <a:r>
              <a:rPr lang="en-US" dirty="0" smtClean="0"/>
              <a:t> for fishing are some of them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19451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In order to conserve and protect the biodiversity  of </a:t>
            </a:r>
            <a:r>
              <a:rPr lang="en-US" dirty="0" err="1" smtClean="0"/>
              <a:t>hakaluki</a:t>
            </a:r>
            <a:r>
              <a:rPr lang="en-US" dirty="0" smtClean="0"/>
              <a:t> </a:t>
            </a:r>
            <a:r>
              <a:rPr lang="en-US" dirty="0" err="1" smtClean="0"/>
              <a:t>haor</a:t>
            </a:r>
            <a:r>
              <a:rPr lang="en-US" dirty="0" smtClean="0"/>
              <a:t> from destroying , government organizations have funded some different programs. </a:t>
            </a:r>
          </a:p>
          <a:p>
            <a:pPr marL="0" indent="0">
              <a:buNone/>
            </a:pPr>
            <a:endParaRPr lang="en-US" dirty="0"/>
          </a:p>
          <a:p>
            <a:pPr marL="0" indent="0">
              <a:buNone/>
            </a:pPr>
            <a:r>
              <a:rPr lang="en-US" dirty="0" smtClean="0"/>
              <a:t>At the last it can be said that if proper and effective management steps should be taken and followed by government and NGO’s then it will be the exhaustive source for both biodiversity and beauty not only for Bangladesh but also for the whole world.</a:t>
            </a:r>
          </a:p>
          <a:p>
            <a:pPr marL="0" indent="0">
              <a:buNone/>
            </a:pPr>
            <a:r>
              <a:rPr lang="en-US" dirty="0"/>
              <a:t> </a:t>
            </a:r>
            <a:r>
              <a:rPr lang="en-US" dirty="0" smtClean="0"/>
              <a:t>                                            </a:t>
            </a:r>
            <a:r>
              <a:rPr lang="en-US" sz="4400" dirty="0" smtClean="0">
                <a:solidFill>
                  <a:schemeClr val="accent5">
                    <a:lumMod val="50000"/>
                  </a:schemeClr>
                </a:solidFill>
              </a:rPr>
              <a:t>THANK  YOU !</a:t>
            </a:r>
            <a:endParaRPr lang="en-US" sz="4400" dirty="0">
              <a:solidFill>
                <a:schemeClr val="accent5">
                  <a:lumMod val="50000"/>
                </a:schemeClr>
              </a:solidFill>
            </a:endParaRPr>
          </a:p>
        </p:txBody>
      </p:sp>
    </p:spTree>
    <p:extLst>
      <p:ext uri="{BB962C8B-B14F-4D97-AF65-F5344CB8AC3E}">
        <p14:creationId xmlns:p14="http://schemas.microsoft.com/office/powerpoint/2010/main" val="2511843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emplate>View</Template>
  <TotalTime>263</TotalTime>
  <Words>499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Schoolbook</vt:lpstr>
      <vt:lpstr>Wingdings 2</vt:lpstr>
      <vt:lpstr>View</vt:lpstr>
      <vt:lpstr>          The Hakaluki Haor</vt:lpstr>
      <vt:lpstr> The Hakaluki Haor Hakaluki: A rich hub of biodiversity and livelihood </vt:lpstr>
      <vt:lpstr>PowerPoint Presentation</vt:lpstr>
      <vt:lpstr>PowerPoint Presentation</vt:lpstr>
      <vt:lpstr>PowerPoint Presentation</vt:lpstr>
      <vt:lpstr>Though the hakaluki haor is an assembles of biodiversity and very dense swamp forests in the past .But for deforestation and a lack of conservation practices have virtually destroyed this unique forest in  the last decades.For this reason the Department of Envirinment decleared as ecologically critical area in 1999 and mentioned some problems.such as-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Rafi Sifath Palal</dc:creator>
  <cp:lastModifiedBy>Syeda Nowshin Ibnat</cp:lastModifiedBy>
  <cp:revision>27</cp:revision>
  <dcterms:created xsi:type="dcterms:W3CDTF">2018-09-07T02:53:56Z</dcterms:created>
  <dcterms:modified xsi:type="dcterms:W3CDTF">2019-06-10T14:42:12Z</dcterms:modified>
</cp:coreProperties>
</file>