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92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73" r:id="rId14"/>
    <p:sldId id="274" r:id="rId15"/>
    <p:sldId id="275" r:id="rId16"/>
    <p:sldId id="279" r:id="rId17"/>
    <p:sldId id="280" r:id="rId18"/>
    <p:sldId id="281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562600"/>
            <a:ext cx="10363200" cy="11430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925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4855EC-F151-487B-A701-E0AF957D683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9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"/>
            <a:ext cx="2971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76200"/>
            <a:ext cx="8712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48F5F-C9BD-4FFF-AB4B-567921E79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987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562600"/>
            <a:ext cx="10363200" cy="11430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96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28EFA8-F554-471F-86F8-7B101B68796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73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DC6626-7CDC-4979-9983-37B1F34420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217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B3DB1C-9D6E-4E42-9362-F7B0A346CEF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69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0E988F-CE1A-4945-980C-C71087631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60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680742-9EF6-4108-8389-00CAB06F47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474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7DD751-27A4-4CCB-B053-499FF08970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59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4F8F90-8817-45D3-B360-7AC4BF73FC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6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28EFA8-F554-471F-86F8-7B101B68796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602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CE9F8E-37F2-48DD-820A-0C6261C296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134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4855EC-F151-487B-A701-E0AF957D683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037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"/>
            <a:ext cx="2971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76200"/>
            <a:ext cx="8712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48F5F-C9BD-4FFF-AB4B-567921E79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3535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562600"/>
            <a:ext cx="10363200" cy="11430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80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28EFA8-F554-471F-86F8-7B101B68796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403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DC6626-7CDC-4979-9983-37B1F34420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1770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B3DB1C-9D6E-4E42-9362-F7B0A346CEF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179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0E988F-CE1A-4945-980C-C71087631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401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680742-9EF6-4108-8389-00CAB06F47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469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7DD751-27A4-4CCB-B053-499FF08970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36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DC6626-7CDC-4979-9983-37B1F34420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4920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4F8F90-8817-45D3-B360-7AC4BF73FC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76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CE9F8E-37F2-48DD-820A-0C6261C296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861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4855EC-F151-487B-A701-E0AF957D683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916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"/>
            <a:ext cx="2971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76200"/>
            <a:ext cx="8712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48F5F-C9BD-4FFF-AB4B-567921E79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1881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562600"/>
            <a:ext cx="10363200" cy="11430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63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28EFA8-F554-471F-86F8-7B101B68796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45442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DC6626-7CDC-4979-9983-37B1F34420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2085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B3DB1C-9D6E-4E42-9362-F7B0A346CEF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09604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0E988F-CE1A-4945-980C-C71087631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956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680742-9EF6-4108-8389-00CAB06F47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17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842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B3DB1C-9D6E-4E42-9362-F7B0A346CEF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1271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7DD751-27A4-4CCB-B053-499FF08970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9767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4F8F90-8817-45D3-B360-7AC4BF73FC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1480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CE9F8E-37F2-48DD-820A-0C6261C296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3698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4855EC-F151-487B-A701-E0AF957D683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9692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"/>
            <a:ext cx="2971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76200"/>
            <a:ext cx="8712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E48F5F-C9BD-4FFF-AB4B-567921E79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68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0E988F-CE1A-4945-980C-C71087631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680742-9EF6-4108-8389-00CAB06F47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75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7DD751-27A4-4CCB-B053-499FF08970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67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4F8F90-8817-45D3-B360-7AC4BF73FC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54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CE9F8E-37F2-48DD-820A-0C6261C296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0"/>
            <a:ext cx="1188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88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416800" y="6319838"/>
            <a:ext cx="4673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7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0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Copyright ©2009 by Pearson Education, Inc.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Upper Saddle River, New Jersey 07458 • All rights reserved.</a:t>
            </a:r>
            <a:endParaRPr lang="en-US" altLang="zh-TW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" y="6248400"/>
            <a:ext cx="1218776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16000" y="6248400"/>
            <a:ext cx="5994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The Intel Microprocessors: </a:t>
            </a: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8086/8088, 80186/80188, 80286, 80386, 80486 Pentium,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Pentium Pro Processor, Pentium II, Pentium, 4, and Core2 with 64-bit Extensions</a:t>
            </a:r>
            <a:endParaRPr lang="en-US" altLang="zh-TW" sz="900" i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Architecture, Programming, and Interfacing,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Eighth Edition</a:t>
            </a: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Barry B. Brey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3246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D4866E3-A166-4F3D-B2BC-740FFA504256}" type="slidenum">
              <a:rPr lang="zh-TW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/>
          </a:p>
        </p:txBody>
      </p:sp>
      <p:pic>
        <p:nvPicPr>
          <p:cNvPr id="1037" name="Picture 13" descr="Pearson_100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075267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0"/>
            <a:ext cx="1188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88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416800" y="6319838"/>
            <a:ext cx="4673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7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0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Copyright ©2009 by Pearson Education, Inc.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Upper Saddle River, New Jersey 07458 • All rights reserved.</a:t>
            </a:r>
            <a:endParaRPr lang="en-US" altLang="zh-TW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" y="6248400"/>
            <a:ext cx="1218776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16000" y="6248400"/>
            <a:ext cx="5994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The Intel Microprocessors: </a:t>
            </a: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8086/8088, 80186/80188, 80286, 80386, 80486 Pentium,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Pentium Pro Processor, Pentium II, Pentium, 4, and Core2 with 64-bit Extensions</a:t>
            </a:r>
            <a:endParaRPr lang="en-US" altLang="zh-TW" sz="900" i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Architecture, Programming, and Interfacing,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Eighth Edition</a:t>
            </a: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Barry B. Brey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3246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D4866E3-A166-4F3D-B2BC-740FFA504256}" type="slidenum">
              <a:rPr lang="zh-TW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/>
          </a:p>
        </p:txBody>
      </p:sp>
      <p:pic>
        <p:nvPicPr>
          <p:cNvPr id="1037" name="Picture 13" descr="Pearson_100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075267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5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0"/>
            <a:ext cx="1188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88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416800" y="6319838"/>
            <a:ext cx="4673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7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0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Copyright ©2009 by Pearson Education, Inc.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Upper Saddle River, New Jersey 07458 • All rights reserved.</a:t>
            </a:r>
            <a:endParaRPr lang="en-US" altLang="zh-TW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" y="6248400"/>
            <a:ext cx="1218776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16000" y="6248400"/>
            <a:ext cx="5994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The Intel Microprocessors: </a:t>
            </a: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8086/8088, 80186/80188, 80286, 80386, 80486 Pentium,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Pentium Pro Processor, Pentium II, Pentium, 4, and Core2 with 64-bit Extensions</a:t>
            </a:r>
            <a:endParaRPr lang="en-US" altLang="zh-TW" sz="900" i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Architecture, Programming, and Interfacing,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Eighth Edition</a:t>
            </a: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Barry B. Brey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3246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D4866E3-A166-4F3D-B2BC-740FFA504256}" type="slidenum">
              <a:rPr lang="zh-TW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/>
          </a:p>
        </p:txBody>
      </p:sp>
      <p:pic>
        <p:nvPicPr>
          <p:cNvPr id="1037" name="Picture 13" descr="Pearson_100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075267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0"/>
            <a:ext cx="1188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88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416800" y="6319838"/>
            <a:ext cx="4673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7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0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Copyright ©2009 by Pearson Education, Inc.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Upper Saddle River, New Jersey 07458 • All rights reserved.</a:t>
            </a:r>
            <a:endParaRPr lang="en-US" altLang="zh-TW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" y="6248400"/>
            <a:ext cx="12187767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16000" y="6248400"/>
            <a:ext cx="5994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The Intel Microprocessors: </a:t>
            </a: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8086/8088, 80186/80188, 80286, 80386, 80486 Pentium,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800" i="1">
                <a:solidFill>
                  <a:srgbClr val="000000"/>
                </a:solidFill>
                <a:cs typeface="Arial" panose="020B0604020202020204" pitchFamily="34" charset="0"/>
              </a:rPr>
              <a:t>Pentium Pro Processor, Pentium II, Pentium, 4, and Core2 with 64-bit Extensions</a:t>
            </a:r>
            <a:endParaRPr lang="en-US" altLang="zh-TW" sz="900" i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>Architecture, Programming, and Interfacing, </a:t>
            </a: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Eighth Edition</a:t>
            </a:r>
            <a: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en-US" altLang="zh-TW" sz="900" i="1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zh-TW" sz="900">
                <a:solidFill>
                  <a:srgbClr val="000000"/>
                </a:solidFill>
                <a:cs typeface="Arial" panose="020B0604020202020204" pitchFamily="34" charset="0"/>
              </a:rPr>
              <a:t>Barry B. Brey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3246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D4866E3-A166-4F3D-B2BC-740FFA504256}" type="slidenum">
              <a:rPr lang="zh-TW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/>
          </a:p>
        </p:txBody>
      </p:sp>
      <p:pic>
        <p:nvPicPr>
          <p:cNvPr id="1037" name="Picture 13" descr="Pearson_100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075267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26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5638800"/>
            <a:ext cx="8763000" cy="1219200"/>
          </a:xfrm>
        </p:spPr>
        <p:txBody>
          <a:bodyPr/>
          <a:lstStyle/>
          <a:p>
            <a:r>
              <a:rPr lang="en-US" altLang="zh-TW" sz="2800"/>
              <a:t>Chapter 11:  Basic I/O Interface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059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cs typeface="Times New Roman" panose="02020603050405020304" pitchFamily="18" charset="0"/>
              </a:rPr>
              <a:t>An LCD Display Interfaced to the 82C55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563" y="1598613"/>
            <a:ext cx="8915400" cy="4800600"/>
          </a:xfrm>
        </p:spPr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LCDs (</a:t>
            </a:r>
            <a:r>
              <a:rPr lang="en-US" altLang="zh-TW" b="1">
                <a:solidFill>
                  <a:srgbClr val="FF0000"/>
                </a:solidFill>
                <a:cs typeface="Arial" panose="020B0604020202020204" pitchFamily="34" charset="0"/>
              </a:rPr>
              <a:t>l</a:t>
            </a:r>
            <a:r>
              <a:rPr lang="en-US" altLang="zh-TW" b="1">
                <a:cs typeface="Arial" panose="020B0604020202020204" pitchFamily="34" charset="0"/>
              </a:rPr>
              <a:t>iquid </a:t>
            </a:r>
            <a:r>
              <a:rPr lang="en-US" altLang="zh-TW" b="1">
                <a:solidFill>
                  <a:srgbClr val="FF0000"/>
                </a:solidFill>
                <a:cs typeface="Arial" panose="020B0604020202020204" pitchFamily="34" charset="0"/>
              </a:rPr>
              <a:t>c</a:t>
            </a:r>
            <a:r>
              <a:rPr lang="en-US" altLang="zh-TW" b="1">
                <a:cs typeface="Arial" panose="020B0604020202020204" pitchFamily="34" charset="0"/>
              </a:rPr>
              <a:t>rystal </a:t>
            </a:r>
            <a:r>
              <a:rPr lang="en-US" altLang="zh-TW" b="1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en-US" altLang="zh-TW" b="1">
                <a:cs typeface="Arial" panose="020B0604020202020204" pitchFamily="34" charset="0"/>
              </a:rPr>
              <a:t>isplays</a:t>
            </a:r>
            <a:r>
              <a:rPr lang="en-US" altLang="zh-TW">
                <a:cs typeface="Arial" panose="020B0604020202020204" pitchFamily="34" charset="0"/>
              </a:rPr>
              <a:t>) have replaced LED displays in many applications. </a:t>
            </a:r>
          </a:p>
          <a:p>
            <a:r>
              <a:rPr lang="en-US" altLang="zh-TW">
                <a:cs typeface="Arial" panose="020B0604020202020204" pitchFamily="34" charset="0"/>
              </a:rPr>
              <a:t>Fig 11–22 shows an Optrex DMC-20481 LCD display interfaced to an 82C55. 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DMC-20481 is a 4-line by 20-characters-per-line display that accepts ASCII code as input data </a:t>
            </a:r>
          </a:p>
          <a:p>
            <a:r>
              <a:rPr lang="en-US" altLang="zh-TW">
                <a:cs typeface="Arial" panose="020B0604020202020204" pitchFamily="34" charset="0"/>
              </a:rPr>
              <a:t>It also accepts commands that initialize it and control its application. </a:t>
            </a:r>
            <a:endParaRPr lang="en-AU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2400" b="1">
                <a:cs typeface="Arial" panose="020B0604020202020204" pitchFamily="34" charset="0"/>
              </a:rPr>
              <a:t>Figure 11</a:t>
            </a:r>
            <a:r>
              <a:rPr lang="en-US" altLang="zh-TW" sz="2400" b="1">
                <a:latin typeface="B Helvetica Bold"/>
                <a:cs typeface="Arial" panose="020B0604020202020204" pitchFamily="34" charset="0"/>
              </a:rPr>
              <a:t>–</a:t>
            </a:r>
            <a:r>
              <a:rPr lang="en-US" altLang="zh-TW" sz="2400" b="1">
                <a:cs typeface="Arial" panose="020B0604020202020204" pitchFamily="34" charset="0"/>
              </a:rPr>
              <a:t>22</a:t>
            </a:r>
            <a:r>
              <a:rPr lang="en-US" altLang="zh-TW" sz="2400">
                <a:cs typeface="Arial" panose="020B0604020202020204" pitchFamily="34" charset="0"/>
              </a:rPr>
              <a:t>  The DMC-20481 LCD display interfaced to the 82C55.</a:t>
            </a:r>
            <a:r>
              <a:rPr lang="en-AU" sz="1800">
                <a:latin typeface="C Helvetica Condensed" charset="0"/>
                <a:cs typeface="Times New Roman" panose="02020603050405020304" pitchFamily="18" charset="0"/>
              </a:rPr>
              <a:t/>
            </a:r>
            <a:br>
              <a:rPr lang="en-AU" sz="1800">
                <a:latin typeface="C Helvetica Condensed" charset="0"/>
                <a:cs typeface="Times New Roman" panose="02020603050405020304" pitchFamily="18" charset="0"/>
              </a:rPr>
            </a:br>
            <a:endParaRPr lang="en-US" altLang="zh-TW" sz="1800">
              <a:latin typeface="C Helvetica Condensed" charset="0"/>
              <a:cs typeface="Times New Roman" panose="02020603050405020304" pitchFamily="18" charset="0"/>
            </a:endParaRPr>
          </a:p>
        </p:txBody>
      </p:sp>
      <p:pic>
        <p:nvPicPr>
          <p:cNvPr id="73731" name="Picture 3" descr="FG11_022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223963"/>
            <a:ext cx="8353425" cy="49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The data connections, which are attached to the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82C55 port A</a:t>
            </a:r>
            <a:r>
              <a:rPr lang="en-US" altLang="zh-TW">
                <a:cs typeface="Arial" panose="020B0604020202020204" pitchFamily="34" charset="0"/>
              </a:rPr>
              <a:t>, are used to input display data and to read information from the display. </a:t>
            </a:r>
          </a:p>
          <a:p>
            <a:r>
              <a:rPr lang="en-US" altLang="zh-TW">
                <a:cs typeface="Arial" panose="020B0604020202020204" pitchFamily="34" charset="0"/>
              </a:rPr>
              <a:t>For a 4-bit interface, D</a:t>
            </a:r>
            <a:r>
              <a:rPr lang="en-US" altLang="zh-TW" baseline="-30000">
                <a:cs typeface="Arial" panose="020B0604020202020204" pitchFamily="34" charset="0"/>
              </a:rPr>
              <a:t>4</a:t>
            </a:r>
            <a:r>
              <a:rPr lang="en-US" altLang="zh-TW">
                <a:cs typeface="Arial" panose="020B0604020202020204" pitchFamily="34" charset="0"/>
              </a:rPr>
              <a:t>–D</a:t>
            </a:r>
            <a:r>
              <a:rPr lang="en-US" altLang="zh-TW" baseline="-30000">
                <a:cs typeface="Arial" panose="020B0604020202020204" pitchFamily="34" charset="0"/>
              </a:rPr>
              <a:t>7</a:t>
            </a:r>
            <a:r>
              <a:rPr lang="en-US" altLang="zh-TW">
                <a:cs typeface="Arial" panose="020B0604020202020204" pitchFamily="34" charset="0"/>
              </a:rPr>
              <a:t> pins are used where the data must be formatted with the high nibble first, followed by the low nibble. </a:t>
            </a:r>
          </a:p>
          <a:p>
            <a:r>
              <a:rPr lang="en-US" altLang="zh-TW">
                <a:cs typeface="Arial" panose="020B0604020202020204" pitchFamily="34" charset="0"/>
              </a:rPr>
              <a:t>A few newer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OLED devices</a:t>
            </a:r>
            <a:r>
              <a:rPr lang="en-US" altLang="zh-TW">
                <a:cs typeface="Arial" panose="020B0604020202020204" pitchFamily="34" charset="0"/>
              </a:rPr>
              <a:t> contain a serial interface that uses a single pin for the data.</a:t>
            </a:r>
            <a:r>
              <a:rPr lang="en-AU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0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After initialization,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time delays</a:t>
            </a:r>
            <a:r>
              <a:rPr lang="en-US" altLang="zh-TW">
                <a:cs typeface="Arial" panose="020B0604020202020204" pitchFamily="34" charset="0"/>
              </a:rPr>
              <a:t> are no longer needed when sending data or many commands to the display. </a:t>
            </a:r>
          </a:p>
          <a:p>
            <a:r>
              <a:rPr lang="en-US" altLang="zh-TW">
                <a:cs typeface="Arial" panose="020B0604020202020204" pitchFamily="34" charset="0"/>
              </a:rPr>
              <a:t>The clear display command still needs a time delay as the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busy flag</a:t>
            </a:r>
            <a:r>
              <a:rPr lang="en-US" altLang="zh-TW">
                <a:cs typeface="Arial" panose="020B0604020202020204" pitchFamily="34" charset="0"/>
              </a:rPr>
              <a:t> is not used .</a:t>
            </a:r>
          </a:p>
          <a:p>
            <a:r>
              <a:rPr lang="en-US" altLang="zh-TW">
                <a:cs typeface="Arial" panose="020B0604020202020204" pitchFamily="34" charset="0"/>
              </a:rPr>
              <a:t>Instead of a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time delay</a:t>
            </a:r>
            <a:r>
              <a:rPr lang="en-US" altLang="zh-TW">
                <a:cs typeface="Arial" panose="020B0604020202020204" pitchFamily="34" charset="0"/>
              </a:rPr>
              <a:t>, the busy flag is tested to see whether the display has completed an operation. </a:t>
            </a:r>
          </a:p>
          <a:p>
            <a:r>
              <a:rPr lang="en-US" altLang="zh-TW">
                <a:cs typeface="Arial" panose="020B0604020202020204" pitchFamily="34" charset="0"/>
              </a:rPr>
              <a:t>The BUSY procedure tests the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LCD display</a:t>
            </a:r>
            <a:r>
              <a:rPr lang="en-US" altLang="zh-TW">
                <a:cs typeface="Arial" panose="020B0604020202020204" pitchFamily="34" charset="0"/>
              </a:rPr>
              <a:t> and only returns when the display has completed a prior instruction.</a:t>
            </a:r>
            <a:endParaRPr lang="en-AU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4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Once the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BUSY</a:t>
            </a:r>
            <a:r>
              <a:rPr lang="en-US" altLang="zh-TW" dirty="0">
                <a:cs typeface="Arial" panose="020B0604020202020204" pitchFamily="34" charset="0"/>
              </a:rPr>
              <a:t> procedure is available, data can be sent to the display by writing another procedure called WRITE. 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The WRITE procedure uses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BUSY</a:t>
            </a:r>
            <a:r>
              <a:rPr lang="en-US" altLang="zh-TW" dirty="0">
                <a:cs typeface="Arial" panose="020B0604020202020204" pitchFamily="34" charset="0"/>
              </a:rPr>
              <a:t> to test before trying to write new data to the display. </a:t>
            </a:r>
          </a:p>
          <a:p>
            <a:r>
              <a:rPr lang="en-US" altLang="zh-TW" dirty="0" smtClean="0">
                <a:cs typeface="Arial" panose="020B0604020202020204" pitchFamily="34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WRITE</a:t>
            </a:r>
            <a:r>
              <a:rPr lang="en-US" altLang="zh-TW" dirty="0">
                <a:cs typeface="Arial" panose="020B0604020202020204" pitchFamily="34" charset="0"/>
              </a:rPr>
              <a:t> procedure, which transfers the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ASCII</a:t>
            </a:r>
            <a:r>
              <a:rPr lang="en-US" altLang="zh-TW" dirty="0">
                <a:cs typeface="Arial" panose="020B0604020202020204" pitchFamily="34" charset="0"/>
              </a:rPr>
              <a:t> character from the BL register to the current cursor position of the display. 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1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The only other procedure needed for a basic display is the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clear</a:t>
            </a:r>
            <a:r>
              <a:rPr lang="en-US" altLang="zh-TW" dirty="0">
                <a:cs typeface="Arial" panose="020B0604020202020204" pitchFamily="34" charset="0"/>
              </a:rPr>
              <a:t> &amp;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home cursor procedure</a:t>
            </a:r>
            <a:r>
              <a:rPr lang="en-US" altLang="zh-TW" dirty="0">
                <a:cs typeface="Arial" panose="020B0604020202020204" pitchFamily="34" charset="0"/>
              </a:rPr>
              <a:t>, called </a:t>
            </a:r>
            <a:r>
              <a:rPr lang="en-US" altLang="zh-TW" dirty="0" smtClean="0">
                <a:solidFill>
                  <a:srgbClr val="FF0000"/>
                </a:solidFill>
                <a:cs typeface="Arial" panose="020B0604020202020204" pitchFamily="34" charset="0"/>
              </a:rPr>
              <a:t>CLS</a:t>
            </a:r>
            <a:endParaRPr lang="en-US" altLang="zh-TW" dirty="0">
              <a:cs typeface="Arial" panose="020B0604020202020204" pitchFamily="34" charset="0"/>
            </a:endParaRPr>
          </a:p>
          <a:p>
            <a:r>
              <a:rPr lang="en-US" altLang="zh-TW" dirty="0">
                <a:cs typeface="Arial" panose="020B0604020202020204" pitchFamily="34" charset="0"/>
              </a:rPr>
              <a:t>This procedure uses the SEND macro from the initialization software to send the clear command to the display.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With CLS and the procedures presented thus far, you can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display</a:t>
            </a:r>
            <a:r>
              <a:rPr lang="en-US" altLang="zh-TW" dirty="0">
                <a:cs typeface="Arial" panose="020B0604020202020204" pitchFamily="34" charset="0"/>
              </a:rPr>
              <a:t> any message on the display,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clear</a:t>
            </a:r>
            <a:r>
              <a:rPr lang="en-US" altLang="zh-TW" dirty="0">
                <a:cs typeface="Arial" panose="020B0604020202020204" pitchFamily="34" charset="0"/>
              </a:rPr>
              <a:t> it,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display</a:t>
            </a:r>
            <a:r>
              <a:rPr lang="en-US" altLang="zh-TW" dirty="0">
                <a:cs typeface="Arial" panose="020B0604020202020204" pitchFamily="34" charset="0"/>
              </a:rPr>
              <a:t> another message, and basically operate the display. </a:t>
            </a:r>
          </a:p>
        </p:txBody>
      </p:sp>
    </p:spTree>
    <p:extLst>
      <p:ext uri="{BB962C8B-B14F-4D97-AF65-F5344CB8AC3E}">
        <p14:creationId xmlns:p14="http://schemas.microsoft.com/office/powerpoint/2010/main" val="97751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4000" b="1" i="1">
                <a:cs typeface="Arial" panose="020B0604020202020204" pitchFamily="34" charset="0"/>
              </a:rPr>
              <a:t>Key Matrix Interface</a:t>
            </a:r>
            <a:r>
              <a:rPr lang="en-US" altLang="zh-TW" sz="40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563" y="912813"/>
            <a:ext cx="8915400" cy="48006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Keyboards</a:t>
            </a:r>
            <a:r>
              <a:rPr lang="en-US" altLang="zh-TW">
                <a:cs typeface="Arial" panose="020B0604020202020204" pitchFamily="34" charset="0"/>
              </a:rPr>
              <a:t> come in a variety of sizes, from standard 101-key QWERTY keyboards to special keyboards that contain 4 to 16 keys. </a:t>
            </a:r>
          </a:p>
          <a:p>
            <a:r>
              <a:rPr lang="en-US" altLang="zh-TW">
                <a:cs typeface="Arial" panose="020B0604020202020204" pitchFamily="34" charset="0"/>
              </a:rPr>
              <a:t>Fig 11–25 is a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key matrix</a:t>
            </a:r>
            <a:r>
              <a:rPr lang="en-US" altLang="zh-TW">
                <a:cs typeface="Arial" panose="020B0604020202020204" pitchFamily="34" charset="0"/>
              </a:rPr>
              <a:t> with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16 switches</a:t>
            </a:r>
            <a:r>
              <a:rPr lang="en-US" altLang="zh-TW">
                <a:cs typeface="Arial" panose="020B0604020202020204" pitchFamily="34" charset="0"/>
              </a:rPr>
              <a:t> interfaced to ports A and B of an 82C55. 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the switches are formed into a 4 </a:t>
            </a:r>
            <a:r>
              <a:rPr lang="en-US" altLang="zh-TW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>
                <a:cs typeface="Arial" panose="020B0604020202020204" pitchFamily="34" charset="0"/>
              </a:rPr>
              <a:t> 4 matrix,</a:t>
            </a:r>
            <a:br>
              <a:rPr lang="en-US" altLang="zh-TW">
                <a:cs typeface="Arial" panose="020B0604020202020204" pitchFamily="34" charset="0"/>
              </a:rPr>
            </a:br>
            <a:r>
              <a:rPr lang="en-US" altLang="zh-TW">
                <a:cs typeface="Arial" panose="020B0604020202020204" pitchFamily="34" charset="0"/>
              </a:rPr>
              <a:t>but any matrix could be used, such as a 2 </a:t>
            </a:r>
            <a:r>
              <a:rPr lang="en-US" altLang="zh-TW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>
                <a:cs typeface="Arial" panose="020B0604020202020204" pitchFamily="34" charset="0"/>
              </a:rPr>
              <a:t> 8</a:t>
            </a:r>
          </a:p>
          <a:p>
            <a:r>
              <a:rPr lang="en-US" altLang="zh-TW">
                <a:cs typeface="Arial" panose="020B0604020202020204" pitchFamily="34" charset="0"/>
              </a:rPr>
              <a:t>The keys are organized into four rows and columns: (ROW</a:t>
            </a:r>
            <a:r>
              <a:rPr lang="en-US" altLang="zh-TW" baseline="-30000">
                <a:cs typeface="Arial" panose="020B0604020202020204" pitchFamily="34" charset="0"/>
              </a:rPr>
              <a:t>0</a:t>
            </a:r>
            <a:r>
              <a:rPr lang="en-US" altLang="zh-TW">
                <a:cs typeface="Arial" panose="020B0604020202020204" pitchFamily="34" charset="0"/>
              </a:rPr>
              <a:t>–ROW</a:t>
            </a:r>
            <a:r>
              <a:rPr lang="en-US" altLang="zh-TW" baseline="-30000">
                <a:cs typeface="Arial" panose="020B0604020202020204" pitchFamily="34" charset="0"/>
              </a:rPr>
              <a:t>3</a:t>
            </a:r>
            <a:r>
              <a:rPr lang="en-US" altLang="zh-TW">
                <a:cs typeface="Arial" panose="020B0604020202020204" pitchFamily="34" charset="0"/>
              </a:rPr>
              <a:t>)  (COL</a:t>
            </a:r>
            <a:r>
              <a:rPr lang="en-US" altLang="zh-TW" baseline="-30000">
                <a:cs typeface="Arial" panose="020B0604020202020204" pitchFamily="34" charset="0"/>
              </a:rPr>
              <a:t>0</a:t>
            </a:r>
            <a:r>
              <a:rPr lang="en-US" altLang="zh-TW">
                <a:cs typeface="Arial" panose="020B0604020202020204" pitchFamily="34" charset="0"/>
              </a:rPr>
              <a:t>–COL</a:t>
            </a:r>
            <a:r>
              <a:rPr lang="en-US" altLang="zh-TW" baseline="-30000">
                <a:cs typeface="Arial" panose="020B0604020202020204" pitchFamily="34" charset="0"/>
              </a:rPr>
              <a:t>3</a:t>
            </a:r>
            <a:r>
              <a:rPr lang="en-US" altLang="zh-TW">
                <a:cs typeface="Arial" panose="020B0604020202020204" pitchFamily="34" charset="0"/>
              </a:rPr>
              <a:t>)</a:t>
            </a:r>
            <a:endParaRPr lang="en-US" altLang="zh-TW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3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panose="020B0604020202020204" pitchFamily="34" charset="0"/>
              </a:rPr>
              <a:t>Figure 11</a:t>
            </a:r>
            <a:r>
              <a:rPr lang="en-US" altLang="zh-TW" sz="1800" b="1">
                <a:latin typeface="B Helvetica Bold"/>
                <a:cs typeface="Arial" panose="020B0604020202020204" pitchFamily="34" charset="0"/>
              </a:rPr>
              <a:t>–</a:t>
            </a:r>
            <a:r>
              <a:rPr lang="en-US" altLang="zh-TW" sz="1800" b="1">
                <a:cs typeface="Arial" panose="020B0604020202020204" pitchFamily="34" charset="0"/>
              </a:rPr>
              <a:t>25</a:t>
            </a:r>
            <a:r>
              <a:rPr lang="en-US" altLang="zh-TW" sz="1800">
                <a:cs typeface="Arial" panose="020B0604020202020204" pitchFamily="34" charset="0"/>
              </a:rPr>
              <a:t>  A 4 </a:t>
            </a:r>
            <a:r>
              <a:rPr lang="en-US" altLang="zh-TW" sz="180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1800">
                <a:cs typeface="Arial" panose="020B0604020202020204" pitchFamily="34" charset="0"/>
              </a:rPr>
              <a:t> 4 keyboard matrix connected to an 8088 microprocessor through the 82C55 PIA.</a:t>
            </a:r>
            <a:r>
              <a:rPr lang="en-AU" sz="1800">
                <a:latin typeface="C Helvetica Condensed" charset="0"/>
                <a:cs typeface="Times New Roman" panose="02020603050405020304" pitchFamily="18" charset="0"/>
              </a:rPr>
              <a:t/>
            </a:r>
            <a:br>
              <a:rPr lang="en-AU" sz="1800">
                <a:latin typeface="C Helvetica Condensed" charset="0"/>
                <a:cs typeface="Times New Roman" panose="02020603050405020304" pitchFamily="18" charset="0"/>
              </a:rPr>
            </a:br>
            <a:endParaRPr lang="en-US" altLang="zh-TW" sz="1800">
              <a:latin typeface="C Helvetica Condensed" charset="0"/>
              <a:cs typeface="Times New Roman" panose="02020603050405020304" pitchFamily="18" charset="0"/>
            </a:endParaRPr>
          </a:p>
        </p:txBody>
      </p:sp>
      <p:pic>
        <p:nvPicPr>
          <p:cNvPr id="70659" name="Picture 3" descr="FG11_02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9" y="476250"/>
            <a:ext cx="2706687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249362" y="917576"/>
            <a:ext cx="6370638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the 82C55 is decoded at I/O</a:t>
            </a:r>
            <a:b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ports 50H–53H for an 8088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port A is programmed as an</a:t>
            </a:r>
            <a:b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input port to read the rows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port B is programmed as an output port to select a column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a flowchart of the software required to read a key from the keyboard matrix and </a:t>
            </a:r>
            <a:r>
              <a:rPr lang="en-US" altLang="zh-TW" sz="2800">
                <a:solidFill>
                  <a:srgbClr val="FF0000"/>
                </a:solidFill>
                <a:cs typeface="Times New Roman" panose="02020603050405020304" pitchFamily="18" charset="0"/>
              </a:rPr>
              <a:t>debounce</a:t>
            </a:r>
            <a:r>
              <a:rPr lang="en-US" altLang="zh-TW" sz="2800">
                <a:solidFill>
                  <a:srgbClr val="000000"/>
                </a:solidFill>
                <a:cs typeface="Times New Roman" panose="02020603050405020304" pitchFamily="18" charset="0"/>
              </a:rPr>
              <a:t> the key is illustrated in Fig 11–26</a:t>
            </a:r>
            <a:endParaRPr lang="en-US" altLang="zh-TW" sz="2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panose="020B0604020202020204" pitchFamily="34" charset="0"/>
              </a:rPr>
              <a:t>Figure 11</a:t>
            </a:r>
            <a:r>
              <a:rPr lang="en-US" altLang="zh-TW" sz="1800" b="1">
                <a:latin typeface="B Helvetica Bold"/>
                <a:cs typeface="Arial" panose="020B0604020202020204" pitchFamily="34" charset="0"/>
              </a:rPr>
              <a:t>–</a:t>
            </a:r>
            <a:r>
              <a:rPr lang="en-US" altLang="zh-TW" sz="1800" b="1">
                <a:cs typeface="Arial" panose="020B0604020202020204" pitchFamily="34" charset="0"/>
              </a:rPr>
              <a:t>26</a:t>
            </a:r>
            <a:r>
              <a:rPr lang="en-US" altLang="zh-TW" sz="1800">
                <a:cs typeface="Arial" panose="020B0604020202020204" pitchFamily="34" charset="0"/>
              </a:rPr>
              <a:t>  The flowchart of a keyboard-scanning procedure.</a:t>
            </a:r>
            <a:r>
              <a:rPr lang="en-AU" sz="1800">
                <a:latin typeface="C Helvetica Condensed" charset="0"/>
                <a:cs typeface="Times New Roman" panose="02020603050405020304" pitchFamily="18" charset="0"/>
              </a:rPr>
              <a:t/>
            </a:r>
            <a:br>
              <a:rPr lang="en-AU" sz="1800">
                <a:latin typeface="C Helvetica Condensed" charset="0"/>
                <a:cs typeface="Times New Roman" panose="02020603050405020304" pitchFamily="18" charset="0"/>
              </a:rPr>
            </a:br>
            <a:endParaRPr lang="en-US" altLang="zh-TW" sz="1800">
              <a:latin typeface="C Helvetica Condensed" charset="0"/>
              <a:cs typeface="Times New Roman" panose="02020603050405020304" pitchFamily="18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114800" y="609601"/>
            <a:ext cx="6477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keys must be </a:t>
            </a:r>
            <a:r>
              <a:rPr lang="en-US" altLang="zh-TW" sz="2800" dirty="0" err="1">
                <a:solidFill>
                  <a:srgbClr val="000000"/>
                </a:solidFill>
                <a:cs typeface="Arial" panose="020B0604020202020204" pitchFamily="34" charset="0"/>
              </a:rPr>
              <a:t>debounced</a:t>
            </a: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, normally with a  time delay of 10–20 </a:t>
            </a:r>
            <a:r>
              <a:rPr lang="en-US" altLang="zh-TW" sz="2800" dirty="0" err="1">
                <a:solidFill>
                  <a:srgbClr val="000000"/>
                </a:solidFill>
                <a:cs typeface="Arial" panose="020B0604020202020204" pitchFamily="34" charset="0"/>
              </a:rPr>
              <a:t>ms</a:t>
            </a:r>
            <a:endParaRPr lang="en-US" altLang="zh-TW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the software uses a procedure called SCAN to scan the keys and another called DELAY10 to </a:t>
            </a:r>
            <a:r>
              <a:rPr lang="en-US" altLang="zh-TW" sz="2800" dirty="0">
                <a:solidFill>
                  <a:srgbClr val="FF0000"/>
                </a:solidFill>
                <a:cs typeface="Arial" panose="020B0604020202020204" pitchFamily="34" charset="0"/>
              </a:rPr>
              <a:t>waste 10 </a:t>
            </a:r>
            <a:r>
              <a:rPr lang="en-US" altLang="zh-TW" sz="2800" dirty="0" err="1">
                <a:solidFill>
                  <a:srgbClr val="FF0000"/>
                </a:solidFill>
                <a:cs typeface="Arial" panose="020B0604020202020204" pitchFamily="34" charset="0"/>
              </a:rPr>
              <a:t>ms</a:t>
            </a:r>
            <a:r>
              <a:rPr lang="en-US" altLang="zh-TW" sz="2800" dirty="0">
                <a:solidFill>
                  <a:srgbClr val="FF0000"/>
                </a:solidFill>
                <a:cs typeface="Arial" panose="020B0604020202020204" pitchFamily="34" charset="0"/>
              </a:rPr>
              <a:t> of time for </a:t>
            </a:r>
            <a:r>
              <a:rPr lang="en-US" altLang="zh-TW" sz="2800" dirty="0" err="1">
                <a:solidFill>
                  <a:srgbClr val="FF0000"/>
                </a:solidFill>
                <a:cs typeface="Arial" panose="020B0604020202020204" pitchFamily="34" charset="0"/>
              </a:rPr>
              <a:t>debouncing</a:t>
            </a: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the main keyboard procedure is called KEY and appears in Example 11–17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the KEY procedure is generic, and can handle any configuration from a 1 </a:t>
            </a: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 1 matrix to an 8 </a:t>
            </a: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800" dirty="0">
                <a:solidFill>
                  <a:srgbClr val="000000"/>
                </a:solidFill>
                <a:cs typeface="Arial" panose="020B0604020202020204" pitchFamily="34" charset="0"/>
              </a:rPr>
              <a:t> 8 matrix.</a:t>
            </a:r>
            <a:endParaRPr lang="en-US" altLang="zh-TW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69638" name="Picture 2" descr="D:\123\0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692151"/>
            <a:ext cx="3154363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72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90488"/>
            <a:ext cx="9144000" cy="1143000"/>
          </a:xfrm>
        </p:spPr>
        <p:txBody>
          <a:bodyPr/>
          <a:lstStyle/>
          <a:p>
            <a:r>
              <a:rPr lang="en-US" altLang="zh-TW" sz="4000" b="1">
                <a:cs typeface="Times New Roman" panose="02020603050405020304" pitchFamily="18" charset="0"/>
              </a:rPr>
              <a:t>11–3  THE PROGRAMMABLE PERIPHERAL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564" y="1598613"/>
            <a:ext cx="8961437" cy="4265612"/>
          </a:xfrm>
        </p:spPr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82C55 </a:t>
            </a:r>
            <a:r>
              <a:rPr lang="en-US" altLang="zh-TW" b="1" dirty="0">
                <a:solidFill>
                  <a:srgbClr val="FF0000"/>
                </a:solidFill>
                <a:cs typeface="Arial" panose="020B0604020202020204" pitchFamily="34" charset="0"/>
              </a:rPr>
              <a:t>programmable peripheral interface</a:t>
            </a:r>
            <a:r>
              <a:rPr lang="en-US" altLang="zh-TW" dirty="0">
                <a:cs typeface="Arial" panose="020B0604020202020204" pitchFamily="34" charset="0"/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cs typeface="Arial" panose="020B0604020202020204" pitchFamily="34" charset="0"/>
              </a:rPr>
              <a:t>PPI</a:t>
            </a:r>
            <a:r>
              <a:rPr lang="en-US" altLang="zh-TW" dirty="0">
                <a:cs typeface="Arial" panose="020B0604020202020204" pitchFamily="34" charset="0"/>
              </a:rPr>
              <a:t>) is a popular, low-cost interface component found in many applications. 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The PPI has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24 pins for I/O</a:t>
            </a:r>
            <a:r>
              <a:rPr lang="en-US" altLang="zh-TW" dirty="0">
                <a:cs typeface="Arial" panose="020B0604020202020204" pitchFamily="34" charset="0"/>
              </a:rPr>
              <a:t>, programmable in groups of 12 pins and groups that operate in three distinct modes of operation. </a:t>
            </a:r>
          </a:p>
        </p:txBody>
      </p:sp>
    </p:spTree>
    <p:extLst>
      <p:ext uri="{BB962C8B-B14F-4D97-AF65-F5344CB8AC3E}">
        <p14:creationId xmlns:p14="http://schemas.microsoft.com/office/powerpoint/2010/main" val="39323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The 82C55 (CMOS version) requires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wait states</a:t>
            </a:r>
            <a:r>
              <a:rPr lang="en-US" altLang="zh-TW" dirty="0">
                <a:cs typeface="Arial" panose="020B0604020202020204" pitchFamily="34" charset="0"/>
              </a:rPr>
              <a:t> if operated with a processor using higher than an 8 MHz clock. </a:t>
            </a:r>
          </a:p>
          <a:p>
            <a:r>
              <a:rPr lang="en-US" altLang="zh-TW" dirty="0" smtClean="0">
                <a:cs typeface="Arial" panose="020B0604020202020204" pitchFamily="34" charset="0"/>
              </a:rPr>
              <a:t>Because </a:t>
            </a:r>
            <a:r>
              <a:rPr lang="en-US" altLang="zh-TW" dirty="0">
                <a:cs typeface="Arial" panose="020B0604020202020204" pitchFamily="34" charset="0"/>
              </a:rPr>
              <a:t>I/O devices are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inherently slow</a:t>
            </a:r>
            <a:r>
              <a:rPr lang="en-US" altLang="zh-TW" dirty="0"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wait states</a:t>
            </a:r>
            <a:r>
              <a:rPr lang="en-US" altLang="zh-TW" dirty="0">
                <a:cs typeface="Arial" panose="020B0604020202020204" pitchFamily="34" charset="0"/>
              </a:rPr>
              <a:t> used during I/O transfers do not impact significantly upon the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speed</a:t>
            </a:r>
            <a:r>
              <a:rPr lang="en-US" altLang="zh-TW" dirty="0">
                <a:cs typeface="Arial" panose="020B0604020202020204" pitchFamily="34" charset="0"/>
              </a:rPr>
              <a:t> of the system.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The 82C55 still finds application even in the latest Core2-based computer system. 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82C55</a:t>
            </a:r>
            <a:r>
              <a:rPr lang="en-US" altLang="zh-TW">
                <a:cs typeface="Arial" panose="020B0604020202020204" pitchFamily="34" charset="0"/>
              </a:rPr>
              <a:t> is used for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interface </a:t>
            </a:r>
            <a:r>
              <a:rPr lang="en-US" altLang="zh-TW">
                <a:cs typeface="Arial" panose="020B0604020202020204" pitchFamily="34" charset="0"/>
              </a:rPr>
              <a:t>to the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keyboard</a:t>
            </a:r>
            <a:r>
              <a:rPr lang="en-US" altLang="zh-TW">
                <a:cs typeface="Arial" panose="020B0604020202020204" pitchFamily="34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parallel printer</a:t>
            </a:r>
            <a:r>
              <a:rPr lang="en-US" altLang="zh-TW">
                <a:cs typeface="Arial" panose="020B0604020202020204" pitchFamily="34" charset="0"/>
              </a:rPr>
              <a:t>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port</a:t>
            </a:r>
            <a:r>
              <a:rPr lang="en-US" altLang="zh-TW">
                <a:cs typeface="Arial" panose="020B0604020202020204" pitchFamily="34" charset="0"/>
              </a:rPr>
              <a:t> in many PCs.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found as a function within an interfacing chip set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also controls the timer and reads data from the keyboard interface</a:t>
            </a:r>
            <a:endParaRPr lang="en-AU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cs typeface="Arial" panose="020B0604020202020204" pitchFamily="34" charset="0"/>
              </a:rPr>
              <a:t>An experimentation board is available that plugs into the parallel port of a PC, to allow access to an 8255 located on the board. </a:t>
            </a:r>
          </a:p>
          <a:p>
            <a:r>
              <a:rPr lang="en-US" altLang="zh-TW">
                <a:cs typeface="Arial" panose="020B0604020202020204" pitchFamily="34" charset="0"/>
              </a:rPr>
              <a:t>The 8255 is programmed in either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assembly language</a:t>
            </a:r>
            <a:r>
              <a:rPr lang="en-US" altLang="zh-TW">
                <a:cs typeface="Arial" panose="020B0604020202020204" pitchFamily="34" charset="0"/>
              </a:rPr>
              <a:t> or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Visual C++</a:t>
            </a:r>
            <a:r>
              <a:rPr lang="en-US" altLang="zh-TW">
                <a:cs typeface="Arial" panose="020B0604020202020204" pitchFamily="34" charset="0"/>
              </a:rPr>
              <a:t> through drivers available with the board. </a:t>
            </a:r>
            <a:endParaRPr lang="en-US" altLang="zh-TW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5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cs typeface="Times New Roman" panose="02020603050405020304" pitchFamily="18" charset="0"/>
              </a:rPr>
              <a:t>Basic Description of the 82C55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563" y="912813"/>
            <a:ext cx="8915400" cy="4800600"/>
          </a:xfrm>
        </p:spPr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Fig 11–18 shows pin-outs of the 82C55 in </a:t>
            </a:r>
            <a:br>
              <a:rPr lang="en-US" altLang="zh-TW">
                <a:cs typeface="Arial" panose="020B0604020202020204" pitchFamily="34" charset="0"/>
              </a:rPr>
            </a:br>
            <a:r>
              <a:rPr lang="en-US" altLang="zh-TW">
                <a:cs typeface="Arial" panose="020B0604020202020204" pitchFamily="34" charset="0"/>
              </a:rPr>
              <a:t>DIP and surface mount (flat pack) format.</a:t>
            </a:r>
          </a:p>
          <a:p>
            <a:r>
              <a:rPr lang="en-US" altLang="zh-TW">
                <a:cs typeface="Arial" panose="020B0604020202020204" pitchFamily="34" charset="0"/>
              </a:rPr>
              <a:t>The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cs typeface="Times New Roman" panose="02020603050405020304" pitchFamily="18" charset="0"/>
              </a:rPr>
              <a:t>three I/O ports</a:t>
            </a:r>
            <a:r>
              <a:rPr lang="en-US" altLang="zh-TW">
                <a:cs typeface="Times New Roman" panose="02020603050405020304" pitchFamily="18" charset="0"/>
              </a:rPr>
              <a:t> (labeled </a:t>
            </a:r>
            <a:r>
              <a:rPr lang="en-US" altLang="zh-TW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TW">
                <a:cs typeface="Times New Roman" panose="02020603050405020304" pitchFamily="18" charset="0"/>
              </a:rPr>
              <a:t>, </a:t>
            </a:r>
            <a:r>
              <a:rPr lang="en-US" altLang="zh-TW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TW">
                <a:cs typeface="Times New Roman" panose="02020603050405020304" pitchFamily="18" charset="0"/>
              </a:rPr>
              <a:t>, and </a:t>
            </a:r>
            <a:r>
              <a:rPr lang="en-US" altLang="zh-TW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TW">
                <a:cs typeface="Times New Roman" panose="02020603050405020304" pitchFamily="18" charset="0"/>
              </a:rPr>
              <a:t>) are programmed as groups. </a:t>
            </a:r>
            <a:endParaRPr lang="en-US" altLang="zh-TW">
              <a:cs typeface="Arial" panose="020B0604020202020204" pitchFamily="34" charset="0"/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group A</a:t>
            </a:r>
            <a:r>
              <a:rPr lang="en-US" altLang="zh-TW">
                <a:cs typeface="Arial" panose="020B0604020202020204" pitchFamily="34" charset="0"/>
              </a:rPr>
              <a:t> connections consist of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port A</a:t>
            </a:r>
            <a:r>
              <a:rPr lang="en-US" altLang="zh-TW">
                <a:cs typeface="Arial" panose="020B0604020202020204" pitchFamily="34" charset="0"/>
              </a:rPr>
              <a:t> (PA</a:t>
            </a:r>
            <a:r>
              <a:rPr lang="en-US" altLang="zh-TW" baseline="-30000">
                <a:cs typeface="Arial" panose="020B0604020202020204" pitchFamily="34" charset="0"/>
              </a:rPr>
              <a:t>7</a:t>
            </a:r>
            <a:r>
              <a:rPr lang="en-US" altLang="zh-TW">
                <a:cs typeface="Arial" panose="020B0604020202020204" pitchFamily="34" charset="0"/>
              </a:rPr>
              <a:t>–PA</a:t>
            </a:r>
            <a:r>
              <a:rPr lang="en-US" altLang="zh-TW" baseline="-30000">
                <a:cs typeface="Arial" panose="020B0604020202020204" pitchFamily="34" charset="0"/>
              </a:rPr>
              <a:t>0</a:t>
            </a:r>
            <a:r>
              <a:rPr lang="en-US" altLang="zh-TW">
                <a:cs typeface="Arial" panose="020B0604020202020204" pitchFamily="34" charset="0"/>
              </a:rPr>
              <a:t>) and the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upper half</a:t>
            </a:r>
            <a:r>
              <a:rPr lang="en-US" altLang="zh-TW">
                <a:cs typeface="Arial" panose="020B0604020202020204" pitchFamily="34" charset="0"/>
              </a:rPr>
              <a:t> of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port C</a:t>
            </a:r>
            <a:r>
              <a:rPr lang="en-US" altLang="zh-TW">
                <a:cs typeface="Arial" panose="020B0604020202020204" pitchFamily="34" charset="0"/>
              </a:rPr>
              <a:t> (PC</a:t>
            </a:r>
            <a:r>
              <a:rPr lang="en-US" altLang="zh-TW" baseline="-30000">
                <a:cs typeface="Arial" panose="020B0604020202020204" pitchFamily="34" charset="0"/>
              </a:rPr>
              <a:t>7</a:t>
            </a:r>
            <a:r>
              <a:rPr lang="en-US" altLang="zh-TW">
                <a:cs typeface="Arial" panose="020B0604020202020204" pitchFamily="34" charset="0"/>
              </a:rPr>
              <a:t>–PC</a:t>
            </a:r>
            <a:r>
              <a:rPr lang="en-US" altLang="zh-TW" baseline="-30000">
                <a:cs typeface="Arial" panose="020B0604020202020204" pitchFamily="34" charset="0"/>
              </a:rPr>
              <a:t>4</a:t>
            </a:r>
            <a:r>
              <a:rPr lang="en-US" altLang="zh-TW"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group B</a:t>
            </a:r>
            <a:r>
              <a:rPr lang="en-US" altLang="zh-TW">
                <a:cs typeface="Arial" panose="020B0604020202020204" pitchFamily="34" charset="0"/>
              </a:rPr>
              <a:t> consists of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port B</a:t>
            </a:r>
            <a:r>
              <a:rPr lang="en-US" altLang="zh-TW">
                <a:cs typeface="Arial" panose="020B0604020202020204" pitchFamily="34" charset="0"/>
              </a:rPr>
              <a:t> (PB</a:t>
            </a:r>
            <a:r>
              <a:rPr lang="en-US" altLang="zh-TW" baseline="-30000">
                <a:cs typeface="Arial" panose="020B0604020202020204" pitchFamily="34" charset="0"/>
              </a:rPr>
              <a:t>7</a:t>
            </a:r>
            <a:r>
              <a:rPr lang="en-US" altLang="zh-TW">
                <a:cs typeface="Arial" panose="020B0604020202020204" pitchFamily="34" charset="0"/>
              </a:rPr>
              <a:t>–PB</a:t>
            </a:r>
            <a:r>
              <a:rPr lang="en-US" altLang="zh-TW" baseline="-30000">
                <a:cs typeface="Arial" panose="020B0604020202020204" pitchFamily="34" charset="0"/>
              </a:rPr>
              <a:t>0</a:t>
            </a:r>
            <a:r>
              <a:rPr lang="en-US" altLang="zh-TW">
                <a:cs typeface="Arial" panose="020B0604020202020204" pitchFamily="34" charset="0"/>
              </a:rPr>
              <a:t>) and the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lower half</a:t>
            </a:r>
            <a:r>
              <a:rPr lang="en-US" altLang="zh-TW">
                <a:cs typeface="Arial" panose="020B0604020202020204" pitchFamily="34" charset="0"/>
              </a:rPr>
              <a:t> of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port C</a:t>
            </a:r>
            <a:r>
              <a:rPr lang="en-US" altLang="zh-TW">
                <a:cs typeface="Arial" panose="020B0604020202020204" pitchFamily="34" charset="0"/>
              </a:rPr>
              <a:t> (PC</a:t>
            </a:r>
            <a:r>
              <a:rPr lang="en-US" altLang="zh-TW" baseline="-30000">
                <a:cs typeface="Arial" panose="020B0604020202020204" pitchFamily="34" charset="0"/>
              </a:rPr>
              <a:t>3</a:t>
            </a:r>
            <a:r>
              <a:rPr lang="en-US" altLang="zh-TW">
                <a:cs typeface="Arial" panose="020B0604020202020204" pitchFamily="34" charset="0"/>
              </a:rPr>
              <a:t>–PC</a:t>
            </a:r>
            <a:r>
              <a:rPr lang="en-US" altLang="zh-TW" baseline="-30000">
                <a:cs typeface="Arial" panose="020B0604020202020204" pitchFamily="34" charset="0"/>
              </a:rPr>
              <a:t>0</a:t>
            </a:r>
            <a:r>
              <a:rPr lang="en-US" altLang="zh-TW">
                <a:cs typeface="Arial" panose="020B0604020202020204" pitchFamily="34" charset="0"/>
              </a:rPr>
              <a:t>) </a:t>
            </a:r>
          </a:p>
          <a:p>
            <a:r>
              <a:rPr lang="en-US" altLang="zh-TW">
                <a:cs typeface="Arial" panose="020B0604020202020204" pitchFamily="34" charset="0"/>
              </a:rPr>
              <a:t>82C55 is selected by its CS pin for programming and reading/writing to a port.</a:t>
            </a:r>
          </a:p>
        </p:txBody>
      </p:sp>
      <p:sp>
        <p:nvSpPr>
          <p:cNvPr id="150532" name="Line 4"/>
          <p:cNvSpPr>
            <a:spLocks noChangeShapeType="1"/>
          </p:cNvSpPr>
          <p:nvPr/>
        </p:nvSpPr>
        <p:spPr bwMode="auto">
          <a:xfrm>
            <a:off x="6553200" y="501491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2400" b="1">
                <a:cs typeface="Arial" panose="020B0604020202020204" pitchFamily="34" charset="0"/>
              </a:rPr>
              <a:t>Figure 11</a:t>
            </a:r>
            <a:r>
              <a:rPr lang="en-US" altLang="zh-TW" sz="2400" b="1">
                <a:latin typeface="B Helvetica Bold"/>
                <a:cs typeface="Arial" panose="020B0604020202020204" pitchFamily="34" charset="0"/>
              </a:rPr>
              <a:t>–</a:t>
            </a:r>
            <a:r>
              <a:rPr lang="en-US" altLang="zh-TW" sz="2400" b="1">
                <a:cs typeface="Arial" panose="020B0604020202020204" pitchFamily="34" charset="0"/>
              </a:rPr>
              <a:t>18</a:t>
            </a:r>
            <a:r>
              <a:rPr lang="en-US" altLang="zh-TW" sz="2400">
                <a:cs typeface="Arial" panose="020B0604020202020204" pitchFamily="34" charset="0"/>
              </a:rPr>
              <a:t>  The pin-out of the 82C55 peripheral interface adapter (PPI).</a:t>
            </a:r>
            <a:r>
              <a:rPr lang="en-AU" sz="1800">
                <a:latin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AU" sz="1800">
                <a:latin typeface="Helvetica" panose="020B0604020202020204" pitchFamily="34" charset="0"/>
                <a:cs typeface="Times New Roman" panose="02020603050405020304" pitchFamily="18" charset="0"/>
              </a:rPr>
            </a:br>
            <a:endParaRPr lang="en-US" altLang="zh-TW" sz="1800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7827" name="Picture 3" descr="FG11_018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1" y="914401"/>
            <a:ext cx="5495925" cy="526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25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cs typeface="Times New Roman" panose="02020603050405020304" pitchFamily="18" charset="0"/>
              </a:rPr>
              <a:t>Programming the 82C55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563" y="912813"/>
            <a:ext cx="8915400" cy="4800600"/>
          </a:xfrm>
        </p:spPr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82C55 is programmed through two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internal command registers</a:t>
            </a:r>
            <a:r>
              <a:rPr lang="en-US" altLang="zh-TW">
                <a:cs typeface="Arial" panose="020B0604020202020204" pitchFamily="34" charset="0"/>
              </a:rPr>
              <a:t> shown in Figure 11–20.</a:t>
            </a:r>
          </a:p>
          <a:p>
            <a:r>
              <a:rPr lang="en-US" altLang="zh-TW">
                <a:cs typeface="Arial" panose="020B0604020202020204" pitchFamily="34" charset="0"/>
              </a:rPr>
              <a:t>Bit position 7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selects</a:t>
            </a:r>
            <a:r>
              <a:rPr lang="en-US" altLang="zh-TW">
                <a:cs typeface="Arial" panose="020B0604020202020204" pitchFamily="34" charset="0"/>
              </a:rPr>
              <a:t> either command byte A or command byte B. 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command byte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US" altLang="zh-TW">
                <a:cs typeface="Arial" panose="020B0604020202020204" pitchFamily="34" charset="0"/>
              </a:rPr>
              <a:t> programs functions of group</a:t>
            </a:r>
            <a:br>
              <a:rPr lang="en-US" altLang="zh-TW">
                <a:cs typeface="Arial" panose="020B0604020202020204" pitchFamily="34" charset="0"/>
              </a:rPr>
            </a:br>
            <a:r>
              <a:rPr lang="en-US" altLang="zh-TW">
                <a:cs typeface="Arial" panose="020B0604020202020204" pitchFamily="34" charset="0"/>
              </a:rPr>
              <a:t>A and B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byte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r>
              <a:rPr lang="en-US" altLang="zh-TW">
                <a:cs typeface="Arial" panose="020B0604020202020204" pitchFamily="34" charset="0"/>
              </a:rPr>
              <a:t> sets (1) or resets (0) bits of port C only</a:t>
            </a:r>
            <a:br>
              <a:rPr lang="en-US" altLang="zh-TW">
                <a:cs typeface="Arial" panose="020B0604020202020204" pitchFamily="34" charset="0"/>
              </a:rPr>
            </a:br>
            <a:r>
              <a:rPr lang="en-US" altLang="zh-TW">
                <a:cs typeface="Arial" panose="020B0604020202020204" pitchFamily="34" charset="0"/>
              </a:rPr>
              <a:t>if the 82C55 is programmed in mode 1 or 2</a:t>
            </a:r>
            <a:endParaRPr lang="en-AU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706564" y="5027614"/>
            <a:ext cx="883602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•"/>
            </a:pPr>
            <a:r>
              <a:rPr lang="en-US" altLang="zh-TW" sz="3200">
                <a:solidFill>
                  <a:srgbClr val="FF0000"/>
                </a:solidFill>
                <a:cs typeface="Times New Roman" panose="02020603050405020304" pitchFamily="18" charset="0"/>
              </a:rPr>
              <a:t>Group B</a:t>
            </a:r>
            <a:r>
              <a:rPr lang="en-US" altLang="zh-TW" sz="3200">
                <a:solidFill>
                  <a:srgbClr val="000000"/>
                </a:solidFill>
                <a:cs typeface="Times New Roman" panose="02020603050405020304" pitchFamily="18" charset="0"/>
              </a:rPr>
              <a:t> (port B and the lower part of port C) are programmed as input or output pins. </a:t>
            </a:r>
          </a:p>
        </p:txBody>
      </p:sp>
    </p:spTree>
    <p:extLst>
      <p:ext uri="{BB962C8B-B14F-4D97-AF65-F5344CB8AC3E}">
        <p14:creationId xmlns:p14="http://schemas.microsoft.com/office/powerpoint/2010/main" val="20017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90488"/>
            <a:ext cx="8915400" cy="1143000"/>
          </a:xfrm>
        </p:spPr>
        <p:txBody>
          <a:bodyPr/>
          <a:lstStyle/>
          <a:p>
            <a:r>
              <a:rPr lang="en-US" altLang="zh-TW" sz="2000" b="1">
                <a:cs typeface="Arial" panose="020B0604020202020204" pitchFamily="34" charset="0"/>
              </a:rPr>
              <a:t>Figure 11</a:t>
            </a:r>
            <a:r>
              <a:rPr lang="en-US" altLang="zh-TW" sz="2000" b="1">
                <a:latin typeface="B Helvetica Bold"/>
                <a:cs typeface="Arial" panose="020B0604020202020204" pitchFamily="34" charset="0"/>
              </a:rPr>
              <a:t>–</a:t>
            </a:r>
            <a:r>
              <a:rPr lang="en-US" altLang="zh-TW" sz="2000" b="1">
                <a:cs typeface="Arial" panose="020B0604020202020204" pitchFamily="34" charset="0"/>
              </a:rPr>
              <a:t>20</a:t>
            </a:r>
            <a:r>
              <a:rPr lang="en-US" altLang="zh-TW" sz="2000">
                <a:cs typeface="Arial" panose="020B0604020202020204" pitchFamily="34" charset="0"/>
              </a:rPr>
              <a:t>  The command byte of the command register in the 82C55. (a) Programs ports A, B, and C. (b) Sets or resets the bit indicated in the select a bit field</a:t>
            </a:r>
            <a:r>
              <a:rPr lang="en-US" altLang="zh-TW" sz="2400">
                <a:cs typeface="Arial" panose="020B0604020202020204" pitchFamily="34" charset="0"/>
              </a:rPr>
              <a:t>.</a:t>
            </a:r>
            <a:r>
              <a:rPr lang="en-AU" sz="1800">
                <a:latin typeface="C Helvetica Condensed" charset="0"/>
                <a:cs typeface="Times New Roman" panose="02020603050405020304" pitchFamily="18" charset="0"/>
              </a:rPr>
              <a:t/>
            </a:r>
            <a:br>
              <a:rPr lang="en-AU" sz="1800">
                <a:latin typeface="C Helvetica Condensed" charset="0"/>
                <a:cs typeface="Times New Roman" panose="02020603050405020304" pitchFamily="18" charset="0"/>
              </a:rPr>
            </a:br>
            <a:endParaRPr lang="en-US" altLang="zh-TW" sz="1800">
              <a:latin typeface="C Helvetica Condensed" charset="0"/>
              <a:cs typeface="Times New Roman" panose="02020603050405020304" pitchFamily="18" charset="0"/>
            </a:endParaRPr>
          </a:p>
        </p:txBody>
      </p:sp>
      <p:pic>
        <p:nvPicPr>
          <p:cNvPr id="75779" name="Picture 3" descr="FG11_020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736"/>
            <a:ext cx="206533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038600" y="989014"/>
            <a:ext cx="6503988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group B operates in mode 0 or mode 1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FF0000"/>
                </a:solidFill>
                <a:cs typeface="Arial" panose="020B0604020202020204" pitchFamily="34" charset="0"/>
              </a:rPr>
              <a:t>Mode 0</a:t>
            </a: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 is </a:t>
            </a:r>
            <a:r>
              <a:rPr lang="en-US" altLang="zh-TW" sz="2800">
                <a:solidFill>
                  <a:srgbClr val="FF0000"/>
                </a:solidFill>
                <a:cs typeface="Arial" panose="020B0604020202020204" pitchFamily="34" charset="0"/>
              </a:rPr>
              <a:t>basic</a:t>
            </a: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 input/output mode that allows the pins of group B to be programmed as simple input and latched output connections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FF0000"/>
                </a:solidFill>
                <a:cs typeface="Arial" panose="020B0604020202020204" pitchFamily="34" charset="0"/>
              </a:rPr>
              <a:t>Mode 1</a:t>
            </a: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 operation is the </a:t>
            </a:r>
            <a:r>
              <a:rPr lang="en-US" altLang="zh-TW" sz="2800">
                <a:solidFill>
                  <a:srgbClr val="FF0000"/>
                </a:solidFill>
                <a:cs typeface="Arial" panose="020B0604020202020204" pitchFamily="34" charset="0"/>
              </a:rPr>
              <a:t>strobed</a:t>
            </a: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 operation for group B connections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data are transferred through port B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FF0000"/>
                </a:solidFill>
                <a:cs typeface="Arial" panose="020B0604020202020204" pitchFamily="34" charset="0"/>
              </a:rPr>
              <a:t>handshaking</a:t>
            </a:r>
            <a:r>
              <a:rPr lang="en-US" altLang="zh-TW" sz="2800">
                <a:solidFill>
                  <a:srgbClr val="000000"/>
                </a:solidFill>
                <a:cs typeface="Arial" panose="020B0604020202020204" pitchFamily="34" charset="0"/>
              </a:rPr>
              <a:t> signals are provided by port C</a:t>
            </a:r>
            <a:endParaRPr lang="en-AU" sz="2800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6564" y="227014"/>
            <a:ext cx="8836025" cy="5940425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Group A</a:t>
            </a:r>
            <a:r>
              <a:rPr lang="en-US" altLang="zh-TW">
                <a:cs typeface="Arial" panose="020B0604020202020204" pitchFamily="34" charset="0"/>
              </a:rPr>
              <a:t> (port A and the upper part of port C) are programmed as input or output pins. </a:t>
            </a:r>
          </a:p>
          <a:p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Group A</a:t>
            </a:r>
            <a:r>
              <a:rPr lang="en-US" altLang="zh-TW">
                <a:cs typeface="Arial" panose="020B0604020202020204" pitchFamily="34" charset="0"/>
              </a:rPr>
              <a:t> can operate in modes 0, 1, and 2. 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mode 2 operation is a bidirectional mode of operation for port A</a:t>
            </a:r>
            <a:endParaRPr lang="en-AU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cs typeface="Arial" panose="020B0604020202020204" pitchFamily="34" charset="0"/>
              </a:rPr>
              <a:t>If a 0 is placed in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bit position 7</a:t>
            </a:r>
            <a:r>
              <a:rPr lang="en-US" altLang="zh-TW">
                <a:cs typeface="Arial" panose="020B0604020202020204" pitchFamily="34" charset="0"/>
              </a:rPr>
              <a:t> of the command byte, command byte B is selected</a:t>
            </a:r>
          </a:p>
          <a:p>
            <a:r>
              <a:rPr lang="en-US" altLang="zh-TW">
                <a:cs typeface="Arial" panose="020B0604020202020204" pitchFamily="34" charset="0"/>
              </a:rPr>
              <a:t>This allows any bit of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port C</a:t>
            </a:r>
            <a:r>
              <a:rPr lang="en-US" altLang="zh-TW">
                <a:cs typeface="Arial" panose="020B0604020202020204" pitchFamily="34" charset="0"/>
              </a:rPr>
              <a:t> to be set (1) or reset (0), if the 82C55 is operated in either mode 1 or 2. 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otherwise, this byte is not used for </a:t>
            </a:r>
            <a:r>
              <a:rPr lang="en-US" altLang="zh-TW">
                <a:solidFill>
                  <a:srgbClr val="FF0000"/>
                </a:solidFill>
                <a:cs typeface="Arial" panose="020B0604020202020204" pitchFamily="34" charset="0"/>
              </a:rPr>
              <a:t>programming</a:t>
            </a:r>
            <a:endParaRPr lang="en-US" altLang="zh-TW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77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902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B Helvetica Bold</vt:lpstr>
      <vt:lpstr>C Helvetica Condensed</vt:lpstr>
      <vt:lpstr>Helvetica</vt:lpstr>
      <vt:lpstr>Symbol</vt:lpstr>
      <vt:lpstr>Times</vt:lpstr>
      <vt:lpstr>Times New Roman</vt:lpstr>
      <vt:lpstr>Blank Presentation</vt:lpstr>
      <vt:lpstr>1_Blank Presentation</vt:lpstr>
      <vt:lpstr>2_Blank Presentation</vt:lpstr>
      <vt:lpstr>3_Blank Presentation</vt:lpstr>
      <vt:lpstr>Chapter 11:  Basic I/O Interface</vt:lpstr>
      <vt:lpstr>11–3  THE PROGRAMMABLE PERIPHERAL</vt:lpstr>
      <vt:lpstr>PowerPoint Presentation</vt:lpstr>
      <vt:lpstr>PowerPoint Presentation</vt:lpstr>
      <vt:lpstr>Basic Description of the 82C55 </vt:lpstr>
      <vt:lpstr>Figure 11–18  The pin-out of the 82C55 peripheral interface adapter (PPI). </vt:lpstr>
      <vt:lpstr>Programming the 82C55 </vt:lpstr>
      <vt:lpstr>Figure 11–20  The command byte of the command register in the 82C55. (a) Programs ports A, B, and C. (b) Sets or resets the bit indicated in the select a bit field. </vt:lpstr>
      <vt:lpstr>PowerPoint Presentation</vt:lpstr>
      <vt:lpstr>An LCD Display Interfaced to the 82C55 </vt:lpstr>
      <vt:lpstr>Figure 11–22  The DMC-20481 LCD display interfaced to the 82C55. </vt:lpstr>
      <vt:lpstr>PowerPoint Presentation</vt:lpstr>
      <vt:lpstr>PowerPoint Presentation</vt:lpstr>
      <vt:lpstr>PowerPoint Presentation</vt:lpstr>
      <vt:lpstr>PowerPoint Presentation</vt:lpstr>
      <vt:lpstr>Key Matrix Interface </vt:lpstr>
      <vt:lpstr>Figure 11–25  A 4  4 keyboard matrix connected to an 8088 microprocessor through the 82C55 PIA. </vt:lpstr>
      <vt:lpstr>Figure 11–26  The flowchart of a keyboard-scanning procedure.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 Basic I/O Interface</dc:title>
  <dc:creator>ASUS</dc:creator>
  <cp:lastModifiedBy>ASUS</cp:lastModifiedBy>
  <cp:revision>3</cp:revision>
  <dcterms:created xsi:type="dcterms:W3CDTF">2020-10-18T13:52:39Z</dcterms:created>
  <dcterms:modified xsi:type="dcterms:W3CDTF">2020-10-18T14:01:17Z</dcterms:modified>
</cp:coreProperties>
</file>